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4" r:id="rId2"/>
    <p:sldMasterId id="2147483732" r:id="rId3"/>
  </p:sldMasterIdLst>
  <p:notesMasterIdLst>
    <p:notesMasterId r:id="rId51"/>
  </p:notesMasterIdLst>
  <p:handoutMasterIdLst>
    <p:handoutMasterId r:id="rId52"/>
  </p:handoutMasterIdLst>
  <p:sldIdLst>
    <p:sldId id="256" r:id="rId4"/>
    <p:sldId id="2076137236" r:id="rId5"/>
    <p:sldId id="2076137762" r:id="rId6"/>
    <p:sldId id="2134804628" r:id="rId7"/>
    <p:sldId id="2076138294" r:id="rId8"/>
    <p:sldId id="2134804629" r:id="rId9"/>
    <p:sldId id="257" r:id="rId10"/>
    <p:sldId id="2076137335" r:id="rId11"/>
    <p:sldId id="2076137919" r:id="rId12"/>
    <p:sldId id="258" r:id="rId13"/>
    <p:sldId id="8359" r:id="rId14"/>
    <p:sldId id="8360" r:id="rId15"/>
    <p:sldId id="8414" r:id="rId16"/>
    <p:sldId id="259" r:id="rId17"/>
    <p:sldId id="2076137918" r:id="rId18"/>
    <p:sldId id="2076137920" r:id="rId19"/>
    <p:sldId id="279" r:id="rId20"/>
    <p:sldId id="2076137333" r:id="rId21"/>
    <p:sldId id="2126" r:id="rId22"/>
    <p:sldId id="2076137915" r:id="rId23"/>
    <p:sldId id="11934" r:id="rId24"/>
    <p:sldId id="2076138291" r:id="rId25"/>
    <p:sldId id="2076138292" r:id="rId26"/>
    <p:sldId id="2076138290" r:id="rId27"/>
    <p:sldId id="3206" r:id="rId28"/>
    <p:sldId id="683" r:id="rId29"/>
    <p:sldId id="3207" r:id="rId30"/>
    <p:sldId id="2098" r:id="rId31"/>
    <p:sldId id="2076137758" r:id="rId32"/>
    <p:sldId id="2076137922" r:id="rId33"/>
    <p:sldId id="2076137924" r:id="rId34"/>
    <p:sldId id="2076137925" r:id="rId35"/>
    <p:sldId id="2076137926" r:id="rId36"/>
    <p:sldId id="2076137928" r:id="rId37"/>
    <p:sldId id="2076137314" r:id="rId38"/>
    <p:sldId id="2076137329" r:id="rId39"/>
    <p:sldId id="10038" r:id="rId40"/>
    <p:sldId id="2076138286" r:id="rId41"/>
    <p:sldId id="2076138287" r:id="rId42"/>
    <p:sldId id="2076138288" r:id="rId43"/>
    <p:sldId id="8373" r:id="rId44"/>
    <p:sldId id="8416" r:id="rId45"/>
    <p:sldId id="2076137749" r:id="rId46"/>
    <p:sldId id="2076137754" r:id="rId47"/>
    <p:sldId id="2076137753" r:id="rId48"/>
    <p:sldId id="263" r:id="rId49"/>
    <p:sldId id="207613829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2" autoAdjust="0"/>
    <p:restoredTop sz="82757" autoAdjust="0"/>
  </p:normalViewPr>
  <p:slideViewPr>
    <p:cSldViewPr snapToGrid="0" showGuides="1">
      <p:cViewPr varScale="1">
        <p:scale>
          <a:sx n="91" d="100"/>
          <a:sy n="91" d="100"/>
        </p:scale>
        <p:origin x="83" y="51"/>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6/11/relationships/changesInfo" Target="changesInfos/changesInfo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12/5/2021</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sql/relational-databases/security/permissions-database-engin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E24C93-78CA-4AF0-9E77-825D60ABA4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00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15</a:t>
            </a:fld>
            <a:endParaRPr lang="en-US"/>
          </a:p>
        </p:txBody>
      </p:sp>
    </p:spTree>
    <p:extLst>
      <p:ext uri="{BB962C8B-B14F-4D97-AF65-F5344CB8AC3E}">
        <p14:creationId xmlns:p14="http://schemas.microsoft.com/office/powerpoint/2010/main" val="1161319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are what set data engineers apart from DBAs, data analysts, and data scientists. As data engineers, we need to be proficient in many tools and technologies to build data pipelines, integrate systems, and meet the needs of many who rely on this valuable data.</a:t>
            </a:r>
          </a:p>
        </p:txBody>
      </p:sp>
      <p:sp>
        <p:nvSpPr>
          <p:cNvPr id="4" name="Slide Number Placeholder 3"/>
          <p:cNvSpPr>
            <a:spLocks noGrp="1"/>
          </p:cNvSpPr>
          <p:nvPr>
            <p:ph type="sldNum" sz="quarter" idx="5"/>
          </p:nvPr>
        </p:nvSpPr>
        <p:spPr/>
        <p:txBody>
          <a:bodyPr/>
          <a:lstStyle/>
          <a:p>
            <a:fld id="{DC284524-EC40-4BAB-BEF8-404733AEFF03}" type="slidenum">
              <a:rPr lang="en-US" smtClean="0"/>
              <a:t>16</a:t>
            </a:fld>
            <a:endParaRPr lang="en-US"/>
          </a:p>
        </p:txBody>
      </p:sp>
    </p:spTree>
    <p:extLst>
      <p:ext uri="{BB962C8B-B14F-4D97-AF65-F5344CB8AC3E}">
        <p14:creationId xmlns:p14="http://schemas.microsoft.com/office/powerpoint/2010/main" val="1619051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100" b="0" dirty="0"/>
              <a:t>The following components are available in Azure Synapse Analytics:</a:t>
            </a:r>
          </a:p>
          <a:p>
            <a:pPr marL="0" marR="0" lvl="0" indent="0" defTabSz="228554" eaLnBrk="1" fontAlgn="auto" latinLnBrk="0" hangingPunct="1">
              <a:lnSpc>
                <a:spcPct val="117999"/>
              </a:lnSpc>
              <a:spcBef>
                <a:spcPts val="0"/>
              </a:spcBef>
              <a:spcAft>
                <a:spcPts val="0"/>
              </a:spcAft>
              <a:buClrTx/>
              <a:buSzTx/>
              <a:buFontTx/>
              <a:buNone/>
              <a:tabLst/>
              <a:defRPr/>
            </a:pPr>
            <a:endParaRPr lang="en-US" sz="1100" b="1" dirty="0"/>
          </a:p>
          <a:p>
            <a:pPr algn="l">
              <a:buFont typeface="Arial" panose="020B0604020202020204" pitchFamily="34" charset="0"/>
              <a:buNone/>
            </a:pPr>
            <a:r>
              <a:rPr lang="en-GB" b="0" i="0" dirty="0">
                <a:solidFill>
                  <a:srgbClr val="333333"/>
                </a:solidFill>
                <a:effectLst/>
                <a:latin typeface="Segoe UI" panose="020B0502040204020203" pitchFamily="34" charset="0"/>
              </a:rPr>
              <a:t>- Analytics capabilities are offered through Synapse SQL through either dedicated SQL pools or serverless SQL pools.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Apache Spark pool with full support for Scala, Python, </a:t>
            </a:r>
            <a:r>
              <a:rPr lang="en-GB" b="0" i="0" dirty="0" err="1">
                <a:solidFill>
                  <a:srgbClr val="333333"/>
                </a:solidFill>
                <a:effectLst/>
                <a:latin typeface="Segoe UI" panose="020B0502040204020203" pitchFamily="34" charset="0"/>
              </a:rPr>
              <a:t>SparkSQL</a:t>
            </a:r>
            <a:r>
              <a:rPr lang="en-GB" b="0" i="0" dirty="0">
                <a:solidFill>
                  <a:srgbClr val="333333"/>
                </a:solidFill>
                <a:effectLst/>
                <a:latin typeface="Segoe UI" panose="020B0502040204020203" pitchFamily="34" charset="0"/>
              </a:rPr>
              <a:t>, and C# with Synapse Spark</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marL="0" marR="0" lvl="0" indent="0" algn="l" defTabSz="228554" eaLnBrk="1" fontAlgn="auto" latinLnBrk="0" hangingPunct="1">
              <a:lnSpc>
                <a:spcPct val="117999"/>
              </a:lnSpc>
              <a:spcBef>
                <a:spcPts val="0"/>
              </a:spcBef>
              <a:spcAft>
                <a:spcPts val="0"/>
              </a:spcAft>
              <a:buClrTx/>
              <a:buSzTx/>
              <a:buFont typeface="Arial" panose="020B0604020202020204" pitchFamily="34" charset="0"/>
              <a:buNone/>
              <a:tabLst/>
              <a:defRPr/>
            </a:pPr>
            <a:r>
              <a:rPr lang="en-GB" b="0" i="0" dirty="0">
                <a:solidFill>
                  <a:srgbClr val="333333"/>
                </a:solidFill>
                <a:effectLst/>
                <a:latin typeface="Segoe UI" panose="020B0502040204020203" pitchFamily="34" charset="0"/>
              </a:rPr>
              <a:t>- Data Integration &amp; Orchestration to integrate your data and operationalize all of your code development with Synapse Pipelines</a:t>
            </a: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Perform operational analytics with near real-time </a:t>
            </a:r>
            <a:r>
              <a:rPr lang="en-US" dirty="0"/>
              <a:t>hybrid transactional and analytical processing with Azure Synapse Link.</a:t>
            </a:r>
            <a:endParaRPr lang="en-GB" b="0" i="0" dirty="0">
              <a:solidFill>
                <a:srgbClr val="333333"/>
              </a:solidFill>
              <a:effectLst/>
              <a:latin typeface="Segoe UI" panose="020B0502040204020203" pitchFamily="34" charset="0"/>
            </a:endParaRPr>
          </a:p>
          <a:p>
            <a:pPr algn="l">
              <a:buFont typeface="Arial" panose="020B0604020202020204" pitchFamily="34" charset="0"/>
              <a:buNone/>
            </a:pPr>
            <a:endParaRPr lang="en-GB" b="0" i="0" dirty="0">
              <a:solidFill>
                <a:srgbClr val="333333"/>
              </a:solidFill>
              <a:effectLst/>
              <a:latin typeface="Segoe UI" panose="020B0502040204020203" pitchFamily="34" charset="0"/>
            </a:endParaRPr>
          </a:p>
          <a:p>
            <a:pPr algn="l">
              <a:buFont typeface="Arial" panose="020B0604020202020204" pitchFamily="34" charset="0"/>
              <a:buNone/>
            </a:pPr>
            <a:r>
              <a:rPr lang="en-GB" b="0" i="0" dirty="0">
                <a:solidFill>
                  <a:srgbClr val="333333"/>
                </a:solidFill>
                <a:effectLst/>
                <a:latin typeface="Segoe UI" panose="020B0502040204020203" pitchFamily="34" charset="0"/>
              </a:rPr>
              <a:t>- Use Synapse Studio to access all of these capabilities through a single Web UI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600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 briefly about the flow of data in a Modern Data Warehouse, highlighting each of the steps/components.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Store</a:t>
            </a:r>
            <a:r>
              <a:rPr lang="en-US" dirty="0"/>
              <a:t>: We need a storage layer capable of handling not only structured data, but also our semi-structured and unstructured data.</a:t>
            </a:r>
          </a:p>
          <a:p>
            <a:pPr marL="171450" indent="-171450">
              <a:buFont typeface="Arial" panose="020B0604020202020204" pitchFamily="34" charset="0"/>
              <a:buChar char="•"/>
            </a:pPr>
            <a:r>
              <a:rPr lang="en-US" b="1" dirty="0"/>
              <a:t>Ingest</a:t>
            </a:r>
            <a:r>
              <a:rPr lang="en-US" b="0" dirty="0"/>
              <a:t>: The Modern Data Warehouse relies on the ability to ingest data from disparate sources and write those data to the underlying data store.</a:t>
            </a:r>
          </a:p>
          <a:p>
            <a:pPr marL="171450" indent="-171450">
              <a:buFont typeface="Arial" panose="020B0604020202020204" pitchFamily="34" charset="0"/>
              <a:buChar char="•"/>
            </a:pPr>
            <a:r>
              <a:rPr lang="en-US" b="1" dirty="0"/>
              <a:t>Prepare</a:t>
            </a:r>
            <a:r>
              <a:rPr lang="en-US" b="0" dirty="0"/>
              <a:t>: The preparation step is where data engineers explore the data, checking data quality, content, and other features to prepare it for use in analytical workloads.</a:t>
            </a:r>
          </a:p>
          <a:p>
            <a:pPr marL="171450" indent="-171450">
              <a:buFont typeface="Arial" panose="020B0604020202020204" pitchFamily="34" charset="0"/>
              <a:buChar char="•"/>
            </a:pPr>
            <a:r>
              <a:rPr lang="en-US" b="1" dirty="0"/>
              <a:t>Transform &amp; Enrich</a:t>
            </a:r>
            <a:r>
              <a:rPr lang="en-US" b="0" dirty="0"/>
              <a:t>: In this step, we are standardizing features of the datasets and possibly combining with data from other systems to enrich the data. We also will be writing out to other folders in the data lake and getting the data ready to be sent to a serving layer.</a:t>
            </a:r>
          </a:p>
          <a:p>
            <a:pPr marL="171450" indent="-171450">
              <a:buFont typeface="Arial" panose="020B0604020202020204" pitchFamily="34" charset="0"/>
              <a:buChar char="•"/>
            </a:pPr>
            <a:r>
              <a:rPr lang="en-US" b="1" dirty="0"/>
              <a:t>Serve</a:t>
            </a:r>
            <a:r>
              <a:rPr lang="en-US" b="0" dirty="0"/>
              <a:t>: At this step, we are writing data out to tables (in the data warehouse, for example) so that it can be accessed and used by analytics tools, such as Power BI.</a:t>
            </a:r>
          </a:p>
          <a:p>
            <a:pPr marL="171450" indent="-171450">
              <a:buFont typeface="Arial" panose="020B0604020202020204" pitchFamily="34" charset="0"/>
              <a:buChar char="•"/>
            </a:pPr>
            <a:r>
              <a:rPr lang="en-US" b="1" dirty="0"/>
              <a:t>Visualize</a:t>
            </a:r>
            <a:r>
              <a:rPr lang="en-US" b="0" dirty="0"/>
              <a:t>: This is where we actually make use of the insights derived from our data, displaying dashboards and other visualizations that aid business decision-makers in understanding the data and insights it can provide.</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Note</a:t>
            </a:r>
            <a:r>
              <a:rPr lang="en-US" dirty="0"/>
              <a:t>: The next slide will dive into how Synapse addresses each of these steps, so no need to talk about it on this slide.</a:t>
            </a:r>
          </a:p>
        </p:txBody>
      </p:sp>
      <p:sp>
        <p:nvSpPr>
          <p:cNvPr id="4" name="Slide Number Placeholder 3"/>
          <p:cNvSpPr>
            <a:spLocks noGrp="1"/>
          </p:cNvSpPr>
          <p:nvPr>
            <p:ph type="sldNum" sz="quarter" idx="5"/>
          </p:nvPr>
        </p:nvSpPr>
        <p:spPr/>
        <p:txBody>
          <a:bodyPr/>
          <a:lstStyle/>
          <a:p>
            <a:fld id="{09259B3D-005A-450F-B89F-6A3DD53EE3BF}" type="slidenum">
              <a:rPr lang="en-US" smtClean="0"/>
              <a:t>20</a:t>
            </a:fld>
            <a:endParaRPr lang="en-US"/>
          </a:p>
        </p:txBody>
      </p:sp>
    </p:spTree>
    <p:extLst>
      <p:ext uri="{BB962C8B-B14F-4D97-AF65-F5344CB8AC3E}">
        <p14:creationId xmlns:p14="http://schemas.microsoft.com/office/powerpoint/2010/main" val="4046768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259B3D-005A-450F-B89F-6A3DD53EE3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139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of dedicated SQL pools as being the data warehouse part of Synapse. They represent the massively parallel processing (MPP) part of the equation and replace the functionality of the older Azure SQL Data Warehouse product.</a:t>
            </a:r>
          </a:p>
        </p:txBody>
      </p:sp>
      <p:sp>
        <p:nvSpPr>
          <p:cNvPr id="4" name="Slide Number Placeholder 3"/>
          <p:cNvSpPr>
            <a:spLocks noGrp="1"/>
          </p:cNvSpPr>
          <p:nvPr>
            <p:ph type="sldNum" sz="quarter" idx="5"/>
          </p:nvPr>
        </p:nvSpPr>
        <p:spPr/>
        <p:txBody>
          <a:bodyPr/>
          <a:lstStyle/>
          <a:p>
            <a:fld id="{DC284524-EC40-4BAB-BEF8-404733AEFF03}" type="slidenum">
              <a:rPr lang="en-US" smtClean="0"/>
              <a:t>23</a:t>
            </a:fld>
            <a:endParaRPr lang="en-US"/>
          </a:p>
        </p:txBody>
      </p:sp>
    </p:spTree>
    <p:extLst>
      <p:ext uri="{BB962C8B-B14F-4D97-AF65-F5344CB8AC3E}">
        <p14:creationId xmlns:p14="http://schemas.microsoft.com/office/powerpoint/2010/main" val="1275831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Every Azure Synapse Analytics workspace comes with a built in serverless SQL pool endpoint that you can be used to query files in a data lake.</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Serverless SQL pool is serverless, hence there's no infrastructure to setup or clusters to maintain. A default endpoint for this service is provided within every Azure Synapse workspace, so you can start querying data as soon as the workspace is created. There is no charge for resources reserved, you are only being charged for the data processed by queries you run; so this model is a true pay-per-use model.</a:t>
            </a:r>
          </a:p>
          <a:p>
            <a:pPr algn="l" defTabSz="914367" rtl="0">
              <a:lnSpc>
                <a:spcPct val="90000"/>
              </a:lnSpc>
              <a:spcAft>
                <a:spcPts val="333"/>
              </a:spcAft>
              <a:defRPr/>
            </a:pPr>
            <a:endParaRPr lang="en-GB" sz="800" b="0" i="0" u="none" strike="noStrike" kern="1200" dirty="0">
              <a:solidFill>
                <a:schemeClr val="tx1"/>
              </a:solidFill>
              <a:effectLst/>
              <a:latin typeface="Segoe UI"/>
              <a:ea typeface="+mn-ea"/>
              <a:cs typeface="Segoe UI"/>
            </a:endParaRPr>
          </a:p>
          <a:p>
            <a:pPr algn="l" defTabSz="914367" rtl="0">
              <a:lnSpc>
                <a:spcPct val="90000"/>
              </a:lnSpc>
              <a:spcAft>
                <a:spcPts val="333"/>
              </a:spcAft>
              <a:defRPr/>
            </a:pPr>
            <a:r>
              <a:rPr lang="en-GB" sz="800" b="0" i="0" u="none" strike="noStrike" kern="1200" dirty="0">
                <a:solidFill>
                  <a:schemeClr val="tx1"/>
                </a:solidFill>
                <a:effectLst/>
                <a:latin typeface="Segoe UI"/>
                <a:ea typeface="+mn-ea"/>
                <a:cs typeface="Segoe UI"/>
              </a:rPr>
              <a:t>If you use Apache Spark for Azure Synapse in your data pipeline, for data preparation, cleansing or enrichment, you can query external Spark tables you've created in the process, directly from serverless SQL pool. Use Private Link to bring your serverless SQL pool endpoint into your managed workspace </a:t>
            </a:r>
            <a:r>
              <a:rPr lang="en-GB" sz="800" b="0" i="0" u="none" strike="noStrike" kern="1200" dirty="0" err="1">
                <a:solidFill>
                  <a:schemeClr val="tx1"/>
                </a:solidFill>
                <a:effectLst/>
                <a:latin typeface="Segoe UI"/>
                <a:ea typeface="+mn-ea"/>
                <a:cs typeface="Segoe UI"/>
              </a:rPr>
              <a:t>VNet</a:t>
            </a:r>
            <a:r>
              <a:rPr lang="en-GB" sz="800" b="0" i="0" u="none" strike="noStrike" kern="1200" dirty="0">
                <a:solidFill>
                  <a:schemeClr val="tx1"/>
                </a:solidFill>
                <a:effectLst/>
                <a:latin typeface="Segoe UI"/>
                <a:ea typeface="+mn-ea"/>
                <a:cs typeface="Segoe UI"/>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634802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algn="l"/>
            <a:r>
              <a:rPr lang="en-GB" sz="1050" b="0" i="0" dirty="0">
                <a:solidFill>
                  <a:srgbClr val="24292E"/>
                </a:solidFill>
                <a:effectLst/>
                <a:latin typeface="+mn-lt"/>
              </a:rPr>
              <a:t>Serverless SQL pools enable you to query data in your data lake. They offer a T-SQL query surface area that accommodates semi-structured and unstructured data queries. For querying, the following T-SQL aspects are supported:</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Full SELECT surface area, including a majority of SQL functions and operators.</a:t>
            </a:r>
          </a:p>
          <a:p>
            <a:pPr algn="l"/>
            <a:r>
              <a:rPr lang="en-GB" sz="1050" b="0" i="0" dirty="0">
                <a:solidFill>
                  <a:srgbClr val="24292E"/>
                </a:solidFill>
                <a:effectLst/>
                <a:latin typeface="+mn-lt"/>
              </a:rPr>
              <a:t>- CREATE EXTERNAL TABLE AS SELECT (CETAS) creates an external table and then exports, in parallel, the results of a Transact-SQL SELECT statement to Azure Storage.</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To support a smooth experience for in-place querying of data that's located in Azure Storage files, serverless SQL pool uses the OPENROWSET function with additional capabilities including:</a:t>
            </a:r>
          </a:p>
          <a:p>
            <a:pPr algn="l"/>
            <a:endParaRPr lang="en-GB" sz="1050" b="0" i="0" dirty="0">
              <a:solidFill>
                <a:srgbClr val="24292E"/>
              </a:solidFill>
              <a:effectLst/>
              <a:latin typeface="+mn-lt"/>
            </a:endParaRPr>
          </a:p>
          <a:p>
            <a:pPr algn="l"/>
            <a:r>
              <a:rPr lang="en-GB" sz="1050" b="0" i="0" dirty="0">
                <a:solidFill>
                  <a:srgbClr val="24292E"/>
                </a:solidFill>
                <a:effectLst/>
                <a:latin typeface="+mn-lt"/>
              </a:rPr>
              <a:t>- Query multiple files or folders</a:t>
            </a:r>
          </a:p>
          <a:p>
            <a:pPr algn="l"/>
            <a:r>
              <a:rPr lang="en-GB" sz="1050" b="0" i="0" dirty="0">
                <a:solidFill>
                  <a:srgbClr val="24292E"/>
                </a:solidFill>
                <a:effectLst/>
                <a:latin typeface="+mn-lt"/>
              </a:rPr>
              <a:t>- Query PARQUET file format</a:t>
            </a:r>
          </a:p>
          <a:p>
            <a:pPr algn="l"/>
            <a:r>
              <a:rPr lang="en-GB" sz="1050" b="0" i="0" dirty="0">
                <a:solidFill>
                  <a:srgbClr val="24292E"/>
                </a:solidFill>
                <a:effectLst/>
                <a:latin typeface="+mn-lt"/>
              </a:rPr>
              <a:t>- Query CSV and delimited text (field terminator, row terminator, escape char)</a:t>
            </a:r>
          </a:p>
          <a:p>
            <a:pPr algn="l"/>
            <a:r>
              <a:rPr lang="en-GB" sz="1050" b="0" i="0" dirty="0">
                <a:solidFill>
                  <a:srgbClr val="24292E"/>
                </a:solidFill>
                <a:effectLst/>
                <a:latin typeface="+mn-lt"/>
              </a:rPr>
              <a:t>- Read a chosen subset of columns</a:t>
            </a:r>
          </a:p>
          <a:p>
            <a:pPr algn="l"/>
            <a:r>
              <a:rPr lang="en-GB" sz="1050" b="0" i="0" dirty="0">
                <a:solidFill>
                  <a:srgbClr val="24292E"/>
                </a:solidFill>
                <a:effectLst/>
                <a:latin typeface="+mn-lt"/>
              </a:rPr>
              <a:t>- Use schema inference</a:t>
            </a:r>
          </a:p>
          <a:p>
            <a:pPr algn="l"/>
            <a:r>
              <a:rPr lang="en-GB" sz="1050" b="0" i="0" dirty="0">
                <a:solidFill>
                  <a:srgbClr val="24292E"/>
                </a:solidFill>
                <a:effectLst/>
                <a:latin typeface="+mn-lt"/>
              </a:rPr>
              <a:t>- Use the filename function</a:t>
            </a:r>
          </a:p>
          <a:p>
            <a:pPr algn="l"/>
            <a:r>
              <a:rPr lang="en-GB" sz="1050" b="0" i="0" dirty="0">
                <a:solidFill>
                  <a:srgbClr val="24292E"/>
                </a:solidFill>
                <a:effectLst/>
                <a:latin typeface="+mn-lt"/>
              </a:rPr>
              <a:t>- Use the filepath function</a:t>
            </a:r>
          </a:p>
          <a:p>
            <a:pPr algn="l"/>
            <a:r>
              <a:rPr lang="en-GB" sz="1050" b="0" i="0" dirty="0">
                <a:solidFill>
                  <a:srgbClr val="24292E"/>
                </a:solidFill>
                <a:effectLst/>
                <a:latin typeface="+mn-lt"/>
              </a:rPr>
              <a:t>- Work with complex types and nested or repeated data structures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392913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900" b="0" i="0" dirty="0">
                <a:solidFill>
                  <a:srgbClr val="24292E"/>
                </a:solidFill>
                <a:effectLst/>
                <a:latin typeface="+mn-lt"/>
              </a:rPr>
              <a:t>Metadata objects </a:t>
            </a:r>
            <a:r>
              <a:rPr lang="en-GB" b="0" i="0" dirty="0">
                <a:solidFill>
                  <a:srgbClr val="171717"/>
                </a:solidFill>
                <a:effectLst/>
                <a:latin typeface="+mn-lt"/>
              </a:rPr>
              <a:t>help you query data or optimize your existing data transformation pipeline through Azure Synapse serverless SQL pools. It also enables clients connecting to the serverless SQL pool to discover the objects to query the data in the lake. This essentially creates a semantic layer over which tools like Power BI can use to easily consume the data.</a:t>
            </a:r>
          </a:p>
          <a:p>
            <a:pPr algn="l"/>
            <a:endParaRPr lang="en-GB" b="0" i="0" dirty="0">
              <a:solidFill>
                <a:srgbClr val="171717"/>
              </a:solidFill>
              <a:effectLst/>
              <a:latin typeface="+mn-lt"/>
            </a:endParaRPr>
          </a:p>
          <a:p>
            <a:pPr algn="l"/>
            <a:r>
              <a:rPr lang="en-GB" b="0" i="0" dirty="0">
                <a:solidFill>
                  <a:srgbClr val="171717"/>
                </a:solidFill>
                <a:effectLst/>
                <a:latin typeface="+mn-lt"/>
              </a:rPr>
              <a:t>(Click) You should start of by creating a database, and then you can create the following objects to organise the data so that it can be accessed securely:</a:t>
            </a:r>
          </a:p>
          <a:p>
            <a:pPr algn="l"/>
            <a:endParaRPr lang="en-GB" b="0" i="0" dirty="0">
              <a:solidFill>
                <a:srgbClr val="171717"/>
              </a:solidFill>
              <a:effectLst/>
              <a:latin typeface="+mn-lt"/>
            </a:endParaRPr>
          </a:p>
          <a:p>
            <a:pPr marL="171450" indent="-171450" algn="l">
              <a:buFontTx/>
              <a:buChar char="-"/>
            </a:pPr>
            <a:r>
              <a:rPr lang="en-GB" b="0" i="0" dirty="0">
                <a:solidFill>
                  <a:srgbClr val="171717"/>
                </a:solidFill>
                <a:effectLst/>
                <a:latin typeface="+mn-lt"/>
              </a:rPr>
              <a:t>(Click) Database scoped credential</a:t>
            </a:r>
          </a:p>
          <a:p>
            <a:pPr marL="171450" indent="-171450" algn="l">
              <a:buFontTx/>
              <a:buChar char="-"/>
            </a:pPr>
            <a:r>
              <a:rPr lang="en-GB" b="0" i="0" dirty="0">
                <a:solidFill>
                  <a:srgbClr val="171717"/>
                </a:solidFill>
                <a:effectLst/>
                <a:latin typeface="+mn-lt"/>
              </a:rPr>
              <a:t>(Click) External data source</a:t>
            </a:r>
          </a:p>
          <a:p>
            <a:pPr marL="171450" indent="-171450" algn="l">
              <a:buFontTx/>
              <a:buChar char="-"/>
            </a:pPr>
            <a:r>
              <a:rPr lang="en-GB" b="0" i="0" dirty="0">
                <a:solidFill>
                  <a:srgbClr val="171717"/>
                </a:solidFill>
                <a:effectLst/>
                <a:latin typeface="+mn-lt"/>
              </a:rPr>
              <a:t>(Click) External file formats</a:t>
            </a:r>
          </a:p>
          <a:p>
            <a:pPr marL="171450" indent="-171450" algn="l">
              <a:buFontTx/>
              <a:buChar char="-"/>
            </a:pPr>
            <a:r>
              <a:rPr lang="en-GB" b="0" i="0" dirty="0">
                <a:solidFill>
                  <a:srgbClr val="171717"/>
                </a:solidFill>
                <a:effectLst/>
                <a:latin typeface="+mn-lt"/>
              </a:rPr>
              <a:t>(Click) External tables</a:t>
            </a:r>
          </a:p>
          <a:p>
            <a:pPr marL="171450" indent="-171450" algn="l">
              <a:buFontTx/>
              <a:buChar char="-"/>
            </a:pPr>
            <a:r>
              <a:rPr lang="en-GB" b="0" i="0" dirty="0">
                <a:solidFill>
                  <a:srgbClr val="171717"/>
                </a:solidFill>
                <a:effectLst/>
                <a:latin typeface="+mn-lt"/>
              </a:rPr>
              <a:t>(Click) Views</a:t>
            </a:r>
          </a:p>
          <a:p>
            <a:pPr algn="l"/>
            <a:endParaRPr lang="en-GB" sz="900" b="0" i="0" dirty="0">
              <a:solidFill>
                <a:srgbClr val="24292E"/>
              </a:solidFill>
              <a:effectLst/>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i="0" kern="1200" dirty="0">
                <a:solidFill>
                  <a:srgbClr val="24292E"/>
                </a:solidFill>
                <a:effectLst/>
                <a:latin typeface="+mn-lt"/>
                <a:ea typeface="+mn-ea"/>
                <a:cs typeface="+mn-cs"/>
              </a:rPr>
              <a:t>Metadata objects can help you simplify understanding the data that is held in the files of a data lake by enabling you to define a semantic layer on top of the files. This initial step can also simplify the transformation that you may use against the data as it can be presented as tables in the serverless SQL pool.</a:t>
            </a:r>
          </a:p>
          <a:p>
            <a:pPr algn="l"/>
            <a:endParaRPr lang="en-IE" sz="900" b="1" i="0" dirty="0">
              <a:solidFill>
                <a:srgbClr val="171717"/>
              </a:solidFill>
              <a:effectLst/>
              <a:latin typeface="+mn-lt"/>
            </a:endParaRPr>
          </a:p>
          <a:p>
            <a:pPr algn="l"/>
            <a:r>
              <a:rPr lang="en-GB" sz="1100" b="0" i="0" dirty="0">
                <a:solidFill>
                  <a:srgbClr val="24292E"/>
                </a:solidFill>
                <a:effectLst/>
                <a:latin typeface="+mn-lt"/>
              </a:rPr>
              <a:t>The ability to create metadata objects within a serverless SQL pools in Azure Synapse Analytics provides some opportunities for customers to use it as a proof-of-concept layer for any potential enterprise data warehouses that they may consider creating. It is important to note; however, that it is better to transition the proof of concept to a dedicated SQL pools where the data and resources are persisted should the proof-of-concept be a success, and the decision is made to make the enterprise data warehouse more permanent.</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139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a:cs typeface="Segoe UI"/>
              </a:rPr>
              <a:t>Synapse SQL offers both </a:t>
            </a:r>
            <a:r>
              <a:rPr lang="en-GB" b="1" i="0" dirty="0">
                <a:solidFill>
                  <a:srgbClr val="171717"/>
                </a:solidFill>
                <a:effectLst/>
                <a:latin typeface="Segoe UI"/>
                <a:cs typeface="Segoe UI"/>
              </a:rPr>
              <a:t>serverless</a:t>
            </a:r>
            <a:r>
              <a:rPr lang="en-GB" b="0" i="0" dirty="0">
                <a:solidFill>
                  <a:srgbClr val="171717"/>
                </a:solidFill>
                <a:effectLst/>
                <a:latin typeface="Segoe UI"/>
                <a:cs typeface="Segoe UI"/>
              </a:rPr>
              <a:t> and </a:t>
            </a:r>
            <a:r>
              <a:rPr lang="en-GB" b="1" i="0" dirty="0">
                <a:solidFill>
                  <a:srgbClr val="171717"/>
                </a:solidFill>
                <a:effectLst/>
                <a:latin typeface="Segoe UI"/>
                <a:cs typeface="Segoe UI"/>
              </a:rPr>
              <a:t>dedicated</a:t>
            </a:r>
            <a:r>
              <a:rPr lang="en-GB" b="0" i="0" dirty="0">
                <a:solidFill>
                  <a:srgbClr val="171717"/>
                </a:solidFill>
                <a:effectLst/>
                <a:latin typeface="Segoe UI"/>
                <a:cs typeface="Segoe UI"/>
              </a:rPr>
              <a:t> resource models, offering consumption and billing options to fit your needs. For predictable performance and cost, provision pools to reserve processing power for data stored in SQL tables. For unplanned or bursty workloads, use the serverless, always-available SQL endpoint.</a:t>
            </a:r>
          </a:p>
        </p:txBody>
      </p:sp>
    </p:spTree>
    <p:extLst>
      <p:ext uri="{BB962C8B-B14F-4D97-AF65-F5344CB8AC3E}">
        <p14:creationId xmlns:p14="http://schemas.microsoft.com/office/powerpoint/2010/main" val="109053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7</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A data lake is a storage repository that inexpensively stores a vast amount of raw data, both current and historical, in native formats such as XML, JSON, CSV, and Parquet. It may contain data from operational relational databases with live transactional data.</a:t>
            </a:r>
          </a:p>
          <a:p>
            <a:endParaRPr lang="en-US" b="0" i="0" dirty="0">
              <a:solidFill>
                <a:srgbClr val="000000"/>
              </a:solidFill>
              <a:effectLst/>
              <a:latin typeface="Segoe UI" panose="020B0502040204020203" pitchFamily="34" charset="0"/>
            </a:endParaRPr>
          </a:p>
          <a:p>
            <a:r>
              <a:rPr lang="en-US" b="0" i="0" dirty="0">
                <a:solidFill>
                  <a:srgbClr val="000000"/>
                </a:solidFill>
                <a:effectLst/>
                <a:latin typeface="Segoe UI" panose="020B0502040204020203" pitchFamily="34" charset="0"/>
              </a:rPr>
              <a:t>When you deal with lots of data coming in at different speeds from different sources in different formats, you need a place to land it all. Data lakes are very cost-effective, allowing us to store data in its various states and forms, for very long periods of time. Like forever.</a:t>
            </a:r>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29</a:t>
            </a:fld>
            <a:endParaRPr lang="en-US"/>
          </a:p>
        </p:txBody>
      </p:sp>
    </p:spTree>
    <p:extLst>
      <p:ext uri="{BB962C8B-B14F-4D97-AF65-F5344CB8AC3E}">
        <p14:creationId xmlns:p14="http://schemas.microsoft.com/office/powerpoint/2010/main" val="3303494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Data ingestion, just as it sounds, is the process of gathering data of any format from various systems, whether they be on-premises, in the cloud, an API, or any other source, and copying it into a centralized location. </a:t>
            </a:r>
          </a:p>
          <a:p>
            <a:pPr marL="0" lvl="0" indent="0">
              <a:buFont typeface="Arial" panose="020B0604020202020204" pitchFamily="34" charset="0"/>
              <a:buNone/>
            </a:pPr>
            <a:endParaRPr lang="en-US" dirty="0"/>
          </a:p>
          <a:p>
            <a:r>
              <a:rPr lang="en-US" dirty="0"/>
              <a:t>Data discovery, exploration &amp; preparation:</a:t>
            </a:r>
          </a:p>
          <a:p>
            <a:endParaRPr lang="en-US" dirty="0"/>
          </a:p>
          <a:p>
            <a:pPr marL="171450" lvl="0" indent="-171450">
              <a:buFont typeface="Arial" panose="020B0604020202020204" pitchFamily="34" charset="0"/>
              <a:buChar char="•"/>
            </a:pPr>
            <a:r>
              <a:rPr lang="en-US" dirty="0"/>
              <a:t>Part of gathering data is integrating with our data sources as a starting point for our data pipeline.</a:t>
            </a:r>
          </a:p>
          <a:p>
            <a:pPr marL="171450" lvl="0" indent="-171450">
              <a:buFont typeface="Arial" panose="020B0604020202020204" pitchFamily="34" charset="0"/>
              <a:buChar char="•"/>
            </a:pPr>
            <a:r>
              <a:rPr lang="en-US" dirty="0"/>
              <a:t>Before we can work with the ingested data, we need to examine the data, and set up some standards for the data we plan to work with.</a:t>
            </a:r>
          </a:p>
          <a:p>
            <a:pPr marL="171450" lvl="0" indent="-171450">
              <a:buFont typeface="Arial" panose="020B0604020202020204" pitchFamily="34" charset="0"/>
              <a:buChar char="•"/>
            </a:pPr>
            <a:r>
              <a:rPr lang="en-US" dirty="0"/>
              <a:t>Data coming from different sources needs to be put into a common format.</a:t>
            </a:r>
          </a:p>
          <a:p>
            <a:pPr marL="171450" lvl="0" indent="-171450">
              <a:buFont typeface="Arial" panose="020B0604020202020204" pitchFamily="34" charset="0"/>
              <a:buChar char="•"/>
            </a:pPr>
            <a:r>
              <a:rPr lang="en-US" dirty="0"/>
              <a:t>Data types and column names need to be standardized.</a:t>
            </a:r>
          </a:p>
          <a:p>
            <a:endParaRPr lang="en-US" dirty="0"/>
          </a:p>
        </p:txBody>
      </p:sp>
      <p:sp>
        <p:nvSpPr>
          <p:cNvPr id="4" name="Slide Number Placeholder 3"/>
          <p:cNvSpPr>
            <a:spLocks noGrp="1"/>
          </p:cNvSpPr>
          <p:nvPr>
            <p:ph type="sldNum" sz="quarter" idx="5"/>
          </p:nvPr>
        </p:nvSpPr>
        <p:spPr/>
        <p:txBody>
          <a:bodyPr/>
          <a:lstStyle/>
          <a:p>
            <a:fld id="{37E24C93-78CA-4AF0-9E77-825D60ABA46D}" type="slidenum">
              <a:rPr lang="en-US" smtClean="0"/>
              <a:t>30</a:t>
            </a:fld>
            <a:endParaRPr lang="en-US"/>
          </a:p>
        </p:txBody>
      </p:sp>
    </p:spTree>
    <p:extLst>
      <p:ext uri="{BB962C8B-B14F-4D97-AF65-F5344CB8AC3E}">
        <p14:creationId xmlns:p14="http://schemas.microsoft.com/office/powerpoint/2010/main" val="1904352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Data Factory – 95+ connectors, visual design with low code, PaaS option</a:t>
            </a:r>
          </a:p>
          <a:p>
            <a:pPr marL="171450" indent="-171450">
              <a:buFont typeface="Arial" panose="020B0604020202020204" pitchFamily="34" charset="0"/>
              <a:buChar char="•"/>
            </a:pPr>
            <a:r>
              <a:rPr lang="en-US" dirty="0"/>
              <a:t>SSIS – ETL tool traditionally used with on-premises SQL Server. Most SSIS packages can be hosted in Azure Data Factory</a:t>
            </a:r>
          </a:p>
          <a:p>
            <a:pPr marL="171450" indent="-171450">
              <a:buFont typeface="Arial" panose="020B0604020202020204" pitchFamily="34" charset="0"/>
              <a:buChar char="•"/>
            </a:pPr>
            <a:r>
              <a:rPr lang="en-US" dirty="0"/>
              <a:t>HDInsight with Hive – Data warehouse system for Hadoop. It enables data summarization, querying, and analysis. Hive queries are written in HiveQL, similar to SQL</a:t>
            </a:r>
          </a:p>
          <a:p>
            <a:pPr marL="171450" indent="-171450">
              <a:buFont typeface="Arial" panose="020B0604020202020204" pitchFamily="34" charset="0"/>
              <a:buChar char="•"/>
            </a:pPr>
            <a:r>
              <a:rPr lang="en-US" dirty="0"/>
              <a:t>Oozie on HDInsight – Workflow and coordination system that manages Hadoop jobs. Oozie is integrated with the Hadoop stack and supports MapReduce, Pig, Hive, and Sqoop. It can schedule jobs specific to a system, like Java programs or shell scripts</a:t>
            </a:r>
          </a:p>
          <a:p>
            <a:pPr marL="171450" indent="-171450">
              <a:buFont typeface="Arial" panose="020B0604020202020204" pitchFamily="34" charset="0"/>
              <a:buChar char="•"/>
            </a:pPr>
            <a:r>
              <a:rPr lang="en-US" dirty="0"/>
              <a:t>Azure Databricks – Powerful managed Spark PaaS service. You can create schedule jobs, call Databricks notebooks from external services like ADF or Synapse, and programmatically execute notebooks or modules from a number of solutions.</a:t>
            </a:r>
          </a:p>
          <a:p>
            <a:pPr marL="171450" indent="-171450">
              <a:buFont typeface="Arial" panose="020B0604020202020204" pitchFamily="34" charset="0"/>
              <a:buChar char="•"/>
            </a:pPr>
            <a:r>
              <a:rPr lang="en-US" dirty="0"/>
              <a:t>SQL with PolyBase or COPY activity – Access files stored in your data lake and load them into your data warehouse by using PolyBase or COPY activities for efficient data movement. You can do this from SSMS, Azure Data Studio, or data pipeline and integration tools like ADF.</a:t>
            </a:r>
          </a:p>
        </p:txBody>
      </p:sp>
      <p:sp>
        <p:nvSpPr>
          <p:cNvPr id="4" name="Slide Number Placeholder 3"/>
          <p:cNvSpPr>
            <a:spLocks noGrp="1"/>
          </p:cNvSpPr>
          <p:nvPr>
            <p:ph type="sldNum" sz="quarter" idx="5"/>
          </p:nvPr>
        </p:nvSpPr>
        <p:spPr/>
        <p:txBody>
          <a:bodyPr/>
          <a:lstStyle/>
          <a:p>
            <a:fld id="{DC284524-EC40-4BAB-BEF8-404733AEFF03}" type="slidenum">
              <a:rPr lang="en-US" smtClean="0"/>
              <a:t>32</a:t>
            </a:fld>
            <a:endParaRPr lang="en-US"/>
          </a:p>
        </p:txBody>
      </p:sp>
    </p:spTree>
    <p:extLst>
      <p:ext uri="{BB962C8B-B14F-4D97-AF65-F5344CB8AC3E}">
        <p14:creationId xmlns:p14="http://schemas.microsoft.com/office/powerpoint/2010/main" val="12507853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Storage Explorer – Desktop application makes it fast and easy to manage Azure storage accounts and upload multiple files through a visual interface.</a:t>
            </a:r>
          </a:p>
          <a:p>
            <a:pPr marL="171450" indent="-171450">
              <a:buFont typeface="Arial" panose="020B0604020202020204" pitchFamily="34" charset="0"/>
              <a:buChar char="•"/>
            </a:pPr>
            <a:r>
              <a:rPr lang="en-US" dirty="0"/>
              <a:t>Azure Data Studio / SSMS – Desktop applications that allow you to manage, manipulate, and explore various types of databases. Azure Data Studio adds extensions to do things like work with notebooks. You can also explore the data lake with SQL when you use PolyBase.</a:t>
            </a:r>
          </a:p>
          <a:p>
            <a:pPr marL="171450" indent="-171450">
              <a:buFont typeface="Arial" panose="020B0604020202020204" pitchFamily="34" charset="0"/>
              <a:buChar char="•"/>
            </a:pPr>
            <a:r>
              <a:rPr lang="en-US" dirty="0"/>
              <a:t>Azure Databricks –</a:t>
            </a:r>
          </a:p>
          <a:p>
            <a:pPr marL="171450" indent="-171450">
              <a:buFont typeface="Arial" panose="020B0604020202020204" pitchFamily="34" charset="0"/>
              <a:buChar char="•"/>
            </a:pPr>
            <a:r>
              <a:rPr lang="en-US" dirty="0"/>
              <a:t>Synapse Analytics – Synapse Spark and serverless SQL pools enable you to efficiently explore, manage, transform, and load your data.</a:t>
            </a:r>
          </a:p>
        </p:txBody>
      </p:sp>
      <p:sp>
        <p:nvSpPr>
          <p:cNvPr id="4" name="Slide Number Placeholder 3"/>
          <p:cNvSpPr>
            <a:spLocks noGrp="1"/>
          </p:cNvSpPr>
          <p:nvPr>
            <p:ph type="sldNum" sz="quarter" idx="5"/>
          </p:nvPr>
        </p:nvSpPr>
        <p:spPr/>
        <p:txBody>
          <a:bodyPr/>
          <a:lstStyle/>
          <a:p>
            <a:fld id="{DC284524-EC40-4BAB-BEF8-404733AEFF03}" type="slidenum">
              <a:rPr lang="en-US" smtClean="0"/>
              <a:t>33</a:t>
            </a:fld>
            <a:endParaRPr lang="en-US"/>
          </a:p>
        </p:txBody>
      </p:sp>
    </p:spTree>
    <p:extLst>
      <p:ext uri="{BB962C8B-B14F-4D97-AF65-F5344CB8AC3E}">
        <p14:creationId xmlns:p14="http://schemas.microsoft.com/office/powerpoint/2010/main" val="1287901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spcAft>
                <a:spcPts val="600"/>
              </a:spcAft>
              <a:buFont typeface="Arial" panose="020B0604020202020204" pitchFamily="34" charset="0"/>
              <a:buChar char="•"/>
            </a:pPr>
            <a:r>
              <a:rPr lang="en-US" sz="1200" dirty="0"/>
              <a:t>Create pipelines to ingest, transform and load data with 95+ inbuilt connectors.</a:t>
            </a:r>
          </a:p>
          <a:p>
            <a:pPr marL="171450" indent="-171450">
              <a:lnSpc>
                <a:spcPct val="150000"/>
              </a:lnSpc>
              <a:spcAft>
                <a:spcPts val="600"/>
              </a:spcAft>
              <a:buFont typeface="Arial" panose="020B0604020202020204" pitchFamily="34" charset="0"/>
              <a:buChar char="•"/>
            </a:pPr>
            <a:r>
              <a:rPr lang="en-US" sz="1200" dirty="0"/>
              <a:t>Pipelines offer a wide range of activities that they can perform.</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They provide ability to load data from a storage account or other connectors to the desired linked service. </a:t>
            </a:r>
          </a:p>
          <a:p>
            <a:pPr marL="171450" indent="-171450">
              <a:lnSpc>
                <a:spcPct val="150000"/>
              </a:lnSpc>
              <a:spcAft>
                <a:spcPts val="600"/>
              </a:spcAft>
              <a:buFont typeface="Arial" panose="020B0604020202020204" pitchFamily="34" charset="0"/>
              <a:buChar char="•"/>
            </a:pPr>
            <a:r>
              <a:rPr lang="en-US" sz="1200" dirty="0">
                <a:solidFill>
                  <a:schemeClr val="tx1"/>
                </a:solidFill>
                <a:cs typeface="Segoe UI" panose="020B0502040204020203" pitchFamily="34" charset="0"/>
              </a:rPr>
              <a:t>You can load data by manual execution of the pipeline or by orchestration.</a:t>
            </a:r>
          </a:p>
          <a:p>
            <a:endParaRPr lang="en-US" sz="1400" b="1" dirty="0">
              <a:solidFill>
                <a:schemeClr val="tx2"/>
              </a:solidFill>
              <a:latin typeface="+mj-lt"/>
            </a:endParaRPr>
          </a:p>
          <a:p>
            <a:r>
              <a:rPr lang="en-US" sz="1400" b="1" dirty="0">
                <a:solidFill>
                  <a:schemeClr val="tx2"/>
                </a:solidFill>
                <a:latin typeface="+mj-lt"/>
              </a:rPr>
              <a:t>Benefits</a:t>
            </a:r>
            <a:endParaRPr lang="en-US" sz="1200" b="1" dirty="0">
              <a:solidFill>
                <a:schemeClr val="tx2"/>
              </a:solidFill>
              <a:latin typeface="+mj-lt"/>
              <a:cs typeface="+mn-cs"/>
            </a:endParaRPr>
          </a:p>
          <a:p>
            <a:pPr marL="171450" indent="-171450">
              <a:buFont typeface="Arial" panose="020B0604020202020204" pitchFamily="34" charset="0"/>
              <a:buChar char="•"/>
            </a:pPr>
            <a:r>
              <a:rPr lang="en-US" sz="1200" dirty="0">
                <a:solidFill>
                  <a:schemeClr val="tx1"/>
                </a:solidFill>
                <a:cs typeface="Segoe UI" panose="020B0502040204020203" pitchFamily="34" charset="0"/>
              </a:rPr>
              <a:t>Pipelines support common </a:t>
            </a:r>
            <a:r>
              <a:rPr lang="en-US" sz="1200">
                <a:solidFill>
                  <a:schemeClr val="tx1"/>
                </a:solidFill>
                <a:cs typeface="Segoe UI" panose="020B0502040204020203" pitchFamily="34" charset="0"/>
              </a:rPr>
              <a:t>loading patterns and provide </a:t>
            </a:r>
            <a:r>
              <a:rPr lang="en-US" sz="1200" dirty="0">
                <a:solidFill>
                  <a:schemeClr val="tx1"/>
                </a:solidFill>
                <a:cs typeface="Segoe UI" panose="020B0502040204020203" pitchFamily="34" charset="0"/>
              </a:rPr>
              <a:t>fully parallel loading into the data lake or SQL tables.</a:t>
            </a:r>
          </a:p>
          <a:p>
            <a:pPr marL="171450" indent="-171450">
              <a:buFont typeface="Arial" panose="020B0604020202020204" pitchFamily="34" charset="0"/>
              <a:buChar char="•"/>
            </a:pPr>
            <a:r>
              <a:rPr lang="en-US" sz="1200" dirty="0">
                <a:solidFill>
                  <a:schemeClr val="tx1"/>
                </a:solidFill>
                <a:cs typeface="Segoe UI" panose="020B0502040204020203" pitchFamily="34" charset="0"/>
              </a:rPr>
              <a:t>All of this is done through a graphical development experience.</a:t>
            </a:r>
          </a:p>
          <a:p>
            <a:pPr marL="171450" indent="-171450">
              <a:lnSpc>
                <a:spcPct val="150000"/>
              </a:lnSpc>
              <a:spcAft>
                <a:spcPts val="60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DC284524-EC40-4BAB-BEF8-404733AEFF03}" type="slidenum">
              <a:rPr lang="en-US" smtClean="0"/>
              <a:t>37</a:t>
            </a:fld>
            <a:endParaRPr lang="en-US"/>
          </a:p>
        </p:txBody>
      </p:sp>
    </p:spTree>
    <p:extLst>
      <p:ext uri="{BB962C8B-B14F-4D97-AF65-F5344CB8AC3E}">
        <p14:creationId xmlns:p14="http://schemas.microsoft.com/office/powerpoint/2010/main" val="3361961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explain and why needed</a:t>
            </a:r>
          </a:p>
          <a:p>
            <a:r>
              <a:rPr lang="en-US" dirty="0"/>
              <a:t>Check with Gaurav</a:t>
            </a:r>
          </a:p>
          <a:p>
            <a:endParaRPr lang="en-US" dirty="0"/>
          </a:p>
        </p:txBody>
      </p:sp>
      <p:sp>
        <p:nvSpPr>
          <p:cNvPr id="4" name="Slide Number Placeholder 3"/>
          <p:cNvSpPr>
            <a:spLocks noGrp="1"/>
          </p:cNvSpPr>
          <p:nvPr>
            <p:ph type="sldNum" sz="quarter" idx="5"/>
          </p:nvPr>
        </p:nvSpPr>
        <p:spPr/>
        <p:txBody>
          <a:bodyPr/>
          <a:lstStyle/>
          <a:p>
            <a:fld id="{67E65352-95B5-4433-84FB-24BF035F4B44}" type="slidenum">
              <a:rPr lang="en-US" smtClean="0"/>
              <a:t>38</a:t>
            </a:fld>
            <a:endParaRPr lang="en-US" dirty="0"/>
          </a:p>
        </p:txBody>
      </p:sp>
    </p:spTree>
    <p:extLst>
      <p:ext uri="{BB962C8B-B14F-4D97-AF65-F5344CB8AC3E}">
        <p14:creationId xmlns:p14="http://schemas.microsoft.com/office/powerpoint/2010/main" val="1514974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use PolyBase, the user that loads data into Azure Synapse Analytics must have </a:t>
            </a:r>
            <a:r>
              <a:rPr lang="en-US" b="0" i="0" u="none" strike="noStrike" dirty="0">
                <a:effectLst/>
                <a:latin typeface="Segoe UI" panose="020B0502040204020203" pitchFamily="34" charset="0"/>
                <a:hlinkClick r:id="rId3"/>
              </a:rPr>
              <a:t>"CONTROL" permission</a:t>
            </a:r>
            <a:r>
              <a:rPr lang="en-US" b="0" i="0" dirty="0">
                <a:solidFill>
                  <a:srgbClr val="171717"/>
                </a:solidFill>
                <a:effectLst/>
                <a:latin typeface="Segoe UI" panose="020B0502040204020203" pitchFamily="34" charset="0"/>
              </a:rPr>
              <a:t> on the target database. One way to achieve that is to add the user as a member of the </a:t>
            </a:r>
            <a:r>
              <a:rPr lang="en-US" b="1" i="0" dirty="0" err="1">
                <a:solidFill>
                  <a:srgbClr val="171717"/>
                </a:solidFill>
                <a:effectLst/>
                <a:latin typeface="Segoe UI" panose="020B0502040204020203" pitchFamily="34" charset="0"/>
              </a:rPr>
              <a:t>db_owner</a:t>
            </a:r>
            <a:r>
              <a:rPr lang="en-US" b="0" i="0" dirty="0">
                <a:solidFill>
                  <a:srgbClr val="171717"/>
                </a:solidFill>
                <a:effectLst/>
                <a:latin typeface="Segoe UI" panose="020B0502040204020203" pitchFamily="34" charset="0"/>
              </a:rPr>
              <a:t> role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PolyBase loads are limited to rows smaller than 1 MB. It cannot be used to load to VARCHR(MAX), NVARCHAR(MAX), or VARBINARY(MAX).</a:t>
            </a:r>
          </a:p>
        </p:txBody>
      </p:sp>
      <p:sp>
        <p:nvSpPr>
          <p:cNvPr id="4" name="Slide Number Placeholder 3"/>
          <p:cNvSpPr>
            <a:spLocks noGrp="1"/>
          </p:cNvSpPr>
          <p:nvPr>
            <p:ph type="sldNum" sz="quarter" idx="5"/>
          </p:nvPr>
        </p:nvSpPr>
        <p:spPr/>
        <p:txBody>
          <a:bodyPr/>
          <a:lstStyle/>
          <a:p>
            <a:fld id="{09259B3D-005A-450F-B89F-6A3DD53EE3BF}" type="slidenum">
              <a:rPr lang="en-US" smtClean="0"/>
              <a:t>39</a:t>
            </a:fld>
            <a:endParaRPr lang="en-US"/>
          </a:p>
        </p:txBody>
      </p:sp>
    </p:spTree>
    <p:extLst>
      <p:ext uri="{BB962C8B-B14F-4D97-AF65-F5344CB8AC3E}">
        <p14:creationId xmlns:p14="http://schemas.microsoft.com/office/powerpoint/2010/main" val="2430266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2821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a:t>
            </a:r>
            <a:r>
              <a:rPr lang="en-US" b="0" i="0" dirty="0" err="1">
                <a:solidFill>
                  <a:srgbClr val="000000"/>
                </a:solidFill>
                <a:effectLst/>
                <a:latin typeface="Segoe UI" panose="020B0502040204020203" pitchFamily="34" charset="0"/>
              </a:rPr>
              <a:t>DataFrames</a:t>
            </a:r>
            <a:r>
              <a:rPr lang="en-US" b="0" i="0" dirty="0">
                <a:solidFill>
                  <a:srgbClr val="000000"/>
                </a:solidFill>
                <a:effectLst/>
                <a:latin typeface="Segoe UI" panose="020B0502040204020203" pitchFamily="34" charset="0"/>
              </a:rPr>
              <a:t> API provides an abstraction above Resilient Distributed Datasets (RDDs) while simultaneously improving performance 5-20x over traditional RDDs with its Catalyst Optimizer.</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Spark ML provides high quality and finely tuned machine learning algorithms for processing big data.</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Graph processing API gives us an easily approachable API for modeling pairwise relationships between people, objects, or nodes in a network.</a:t>
            </a:r>
          </a:p>
          <a:p>
            <a:pPr marL="171450" indent="-171450" algn="l">
              <a:buFont typeface="Arial" panose="020B0604020202020204" pitchFamily="34" charset="0"/>
              <a:buChar char="•"/>
            </a:pPr>
            <a:r>
              <a:rPr lang="en-US" b="0" i="0" dirty="0">
                <a:solidFill>
                  <a:srgbClr val="000000"/>
                </a:solidFill>
                <a:effectLst/>
                <a:latin typeface="Segoe UI" panose="020B0502040204020203" pitchFamily="34" charset="0"/>
              </a:rPr>
              <a:t>The Streaming APIs give us End-to-End Fault Tolerance, with Exactly-Once semantics, and the possibility for sub-millisecond latency.</a:t>
            </a:r>
          </a:p>
        </p:txBody>
      </p:sp>
      <p:sp>
        <p:nvSpPr>
          <p:cNvPr id="4" name="Slide Number Placeholder 3"/>
          <p:cNvSpPr>
            <a:spLocks noGrp="1"/>
          </p:cNvSpPr>
          <p:nvPr>
            <p:ph type="sldNum" sz="quarter" idx="5"/>
          </p:nvPr>
        </p:nvSpPr>
        <p:spPr/>
        <p:txBody>
          <a:bodyPr/>
          <a:lstStyle/>
          <a:p>
            <a:fld id="{37E24C93-78CA-4AF0-9E77-825D60ABA46D}" type="slidenum">
              <a:rPr lang="en-US" smtClean="0"/>
              <a:t>42</a:t>
            </a:fld>
            <a:endParaRPr lang="en-US"/>
          </a:p>
        </p:txBody>
      </p:sp>
    </p:spTree>
    <p:extLst>
      <p:ext uri="{BB962C8B-B14F-4D97-AF65-F5344CB8AC3E}">
        <p14:creationId xmlns:p14="http://schemas.microsoft.com/office/powerpoint/2010/main" val="3671351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600" b="0" i="0" dirty="0">
                <a:solidFill>
                  <a:srgbClr val="24292E"/>
                </a:solidFill>
                <a:effectLst/>
                <a:latin typeface="+mn-lt"/>
              </a:rPr>
              <a:t>Understanding data through data exploration is one of the core challenges faced today by data engineers and data scientists as well. Depending on the underlying structure of the data as well as the specific requirements of the exploration process, different data processing engines will offer varying degrees of performance, complexity, and flexibility.</a:t>
            </a:r>
          </a:p>
          <a:p>
            <a:pPr algn="l"/>
            <a:endParaRPr lang="en-GB" sz="1600" b="0" i="0" dirty="0">
              <a:solidFill>
                <a:srgbClr val="24292E"/>
              </a:solidFill>
              <a:effectLst/>
              <a:latin typeface="+mn-lt"/>
            </a:endParaRPr>
          </a:p>
          <a:p>
            <a:pPr algn="l"/>
            <a:r>
              <a:rPr lang="en-GB" sz="1600" b="0" i="0" dirty="0">
                <a:solidFill>
                  <a:srgbClr val="24292E"/>
                </a:solidFill>
                <a:effectLst/>
                <a:latin typeface="+mn-lt"/>
              </a:rPr>
              <a:t>In Azure Synapse Analytics, you can use either SQL, Apache Spark for Synapse, or both. Which service you use mostly depends on your personal preference and expertise. When conducting data engineering tasks, both options can be equally valid in many cases. However, there are certain situations where harnessing the power of Apache Spark can help you overcome problems with the source data. This is because in a Synapse Notebook, you can import from a large number of free libraries that add functionality to your environment when working with data. There are other situations where it is much more convenient and faster using serverless SQL pool to explore the data, or to expose data in the data lake through a SQL view that can be accessed from external tools, like Power BI.</a:t>
            </a:r>
          </a:p>
          <a:p>
            <a:pPr>
              <a:spcAft>
                <a:spcPts val="600"/>
              </a:spcAft>
            </a:pPr>
            <a:endParaRPr lang="en-US" sz="1600" b="1" dirty="0">
              <a:solidFill>
                <a:schemeClr val="tx2"/>
              </a:solidFill>
            </a:endParaRPr>
          </a:p>
          <a:p>
            <a:pPr>
              <a:spcAft>
                <a:spcPts val="600"/>
              </a:spcAft>
            </a:pPr>
            <a:endParaRPr lang="en-US" sz="1600" b="1" dirty="0">
              <a:solidFill>
                <a:schemeClr val="tx2"/>
              </a:solidFill>
            </a:endParaRPr>
          </a:p>
          <a:p>
            <a:pPr>
              <a:spcAft>
                <a:spcPts val="600"/>
              </a:spcAft>
            </a:pPr>
            <a:r>
              <a:rPr lang="en-US" sz="1600" b="1" dirty="0">
                <a:solidFill>
                  <a:schemeClr val="tx2"/>
                </a:solidFill>
              </a:rPr>
              <a:t>Spark SQL</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Unified data access: Query structured data sets with SQL or DataFrame APIs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Fast, familiar query language across all your enterprise data</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Use BI tools to connect and query via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JDBC or ODBC drivers</a:t>
            </a:r>
          </a:p>
          <a:p>
            <a:pPr marL="224010" lvl="2" defTabSz="914192" fontAlgn="base">
              <a:spcAft>
                <a:spcPts val="600"/>
              </a:spcAft>
              <a:buClr>
                <a:schemeClr val="tx1"/>
              </a:buClr>
              <a:tabLst>
                <a:tab pos="632685" algn="l"/>
              </a:tabLst>
              <a:defRPr/>
            </a:pPr>
            <a:endParaRPr lang="en-US" sz="1600" kern="0" dirty="0">
              <a:ln>
                <a:solidFill>
                  <a:srgbClr val="FFFFFF">
                    <a:alpha val="0"/>
                  </a:srgbClr>
                </a:solidFill>
              </a:ln>
              <a:solidFill>
                <a:schemeClr val="tx1"/>
              </a:solidFill>
              <a:cs typeface="Segoe UI Semilight" panose="020B0402040204020203" pitchFamily="34" charset="0"/>
            </a:endParaRPr>
          </a:p>
          <a:p>
            <a:pPr marL="0" lvl="2">
              <a:spcAft>
                <a:spcPts val="600"/>
              </a:spcAft>
            </a:pPr>
            <a:r>
              <a:rPr lang="en-US" sz="1600" b="1" dirty="0" err="1">
                <a:solidFill>
                  <a:schemeClr val="tx2"/>
                </a:solidFill>
              </a:rPr>
              <a:t>MLlib</a:t>
            </a:r>
            <a:r>
              <a:rPr lang="en-US" sz="1600" b="1" dirty="0">
                <a:solidFill>
                  <a:schemeClr val="tx2"/>
                </a:solidFill>
              </a:rPr>
              <a:t> &amp; </a:t>
            </a:r>
            <a:r>
              <a:rPr lang="en-US" sz="1600" b="1" dirty="0" err="1">
                <a:solidFill>
                  <a:schemeClr val="tx2"/>
                </a:solidFill>
              </a:rPr>
              <a:t>SparkML</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Predictive and prescriptive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Machine learning algorithms for:</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Clustering</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Classification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Regression</a:t>
            </a:r>
          </a:p>
          <a:p>
            <a:pPr marL="957726" lvl="4" indent="-285695" defTabSz="914192" fontAlgn="base">
              <a:spcAft>
                <a:spcPts val="600"/>
              </a:spcAft>
              <a:buClr>
                <a:schemeClr val="tx1"/>
              </a:buClr>
              <a:buFont typeface="Arial" panose="020B0604020202020204" pitchFamily="34" charset="0"/>
              <a:buChar char="•"/>
              <a:tabLst>
                <a:tab pos="632685" algn="l"/>
              </a:tabLst>
              <a:defRPr/>
            </a:pPr>
            <a:r>
              <a:rPr lang="en-US" sz="1428" kern="0" dirty="0">
                <a:ln>
                  <a:solidFill>
                    <a:srgbClr val="FFFFFF">
                      <a:alpha val="0"/>
                    </a:srgbClr>
                  </a:solidFill>
                </a:ln>
                <a:solidFill>
                  <a:schemeClr val="tx1"/>
                </a:solidFill>
                <a:cs typeface="Segoe UI Semilight" panose="020B0402040204020203" pitchFamily="34" charset="0"/>
              </a:rPr>
              <a:t>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Smart application design from pre-built, out-of-the-box statistical and algorithmic models</a:t>
            </a:r>
            <a:endParaRPr lang="en-US" sz="1600" dirty="0"/>
          </a:p>
          <a:p>
            <a:endParaRPr lang="en-US" dirty="0">
              <a:cs typeface="Calibri"/>
            </a:endParaRPr>
          </a:p>
          <a:p>
            <a:pPr marL="0" lvl="2">
              <a:spcAft>
                <a:spcPts val="1000"/>
              </a:spcAft>
            </a:pPr>
            <a:r>
              <a:rPr lang="en-US" sz="1600" b="1" dirty="0">
                <a:solidFill>
                  <a:schemeClr val="tx2"/>
                </a:solidFill>
              </a:rPr>
              <a:t>Spark Streaming</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Micro-batch event processing for near-real time analytics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e.g. Internet of Things (IoT) devices,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Twitter feeds, Kafka (event hub), etc.</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Spark’s engine drives some action or outputs data in batches to various data stores </a:t>
            </a:r>
          </a:p>
          <a:p>
            <a:pPr marL="285695" lvl="2" indent="-285695">
              <a:spcAft>
                <a:spcPts val="1000"/>
              </a:spcAft>
              <a:buFont typeface="Arial" panose="020B0604020202020204" pitchFamily="34" charset="0"/>
              <a:buChar char="•"/>
            </a:pPr>
            <a:endParaRPr lang="en-US" sz="1600" dirty="0"/>
          </a:p>
          <a:p>
            <a:pPr marL="0" lvl="2">
              <a:spcAft>
                <a:spcPts val="1000"/>
              </a:spcAft>
            </a:pPr>
            <a:r>
              <a:rPr lang="en-US" sz="1600" b="1" dirty="0" err="1">
                <a:solidFill>
                  <a:schemeClr val="tx2"/>
                </a:solidFill>
              </a:rPr>
              <a:t>GraphX</a:t>
            </a:r>
            <a:endParaRPr lang="en-US" sz="1600" b="1" dirty="0">
              <a:solidFill>
                <a:schemeClr val="tx2"/>
              </a:solidFill>
            </a:endParaRP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Represent and analyze systems represented by </a:t>
            </a:r>
            <a:br>
              <a:rPr lang="en-US" sz="1600" kern="0" dirty="0">
                <a:ln>
                  <a:solidFill>
                    <a:srgbClr val="FFFFFF">
                      <a:alpha val="0"/>
                    </a:srgbClr>
                  </a:solidFill>
                </a:ln>
                <a:solidFill>
                  <a:schemeClr val="tx1"/>
                </a:solidFill>
                <a:cs typeface="Segoe UI Semilight" panose="020B0402040204020203" pitchFamily="34" charset="0"/>
              </a:rPr>
            </a:br>
            <a:r>
              <a:rPr lang="en-US" sz="1600" kern="0" dirty="0">
                <a:ln>
                  <a:solidFill>
                    <a:srgbClr val="FFFFFF">
                      <a:alpha val="0"/>
                    </a:srgbClr>
                  </a:solidFill>
                </a:ln>
                <a:solidFill>
                  <a:schemeClr val="tx1"/>
                </a:solidFill>
                <a:cs typeface="Segoe UI Semilight" panose="020B0402040204020203" pitchFamily="34" charset="0"/>
              </a:rPr>
              <a:t>graph nodes </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Trace interconnections between graph nodes</a:t>
            </a:r>
          </a:p>
          <a:p>
            <a:pPr marL="509705" lvl="2" indent="-285695" defTabSz="914192" fontAlgn="base">
              <a:spcAft>
                <a:spcPts val="600"/>
              </a:spcAft>
              <a:buClr>
                <a:schemeClr val="tx1"/>
              </a:buClr>
              <a:buFont typeface="Arial" panose="020B0604020202020204" pitchFamily="34" charset="0"/>
              <a:buChar char="•"/>
              <a:tabLst>
                <a:tab pos="632685" algn="l"/>
              </a:tabLst>
              <a:defRPr/>
            </a:pPr>
            <a:r>
              <a:rPr lang="en-US" sz="1600" kern="0" dirty="0">
                <a:ln>
                  <a:solidFill>
                    <a:srgbClr val="FFFFFF">
                      <a:alpha val="0"/>
                    </a:srgbClr>
                  </a:solidFill>
                </a:ln>
                <a:solidFill>
                  <a:schemeClr val="tx1"/>
                </a:solidFill>
                <a:cs typeface="Segoe UI Semilight" panose="020B0402040204020203" pitchFamily="34" charset="0"/>
              </a:rPr>
              <a:t>Applicable to use cases in transportation, telecommunications, road networks, modeling personal relationships, social media, etc.</a:t>
            </a:r>
          </a:p>
          <a:p>
            <a:pPr>
              <a:spcAft>
                <a:spcPts val="1000"/>
              </a:spcAft>
            </a:pPr>
            <a:endParaRPr lang="en-US" sz="1600" dirty="0"/>
          </a:p>
        </p:txBody>
      </p:sp>
    </p:spTree>
    <p:extLst>
      <p:ext uri="{BB962C8B-B14F-4D97-AF65-F5344CB8AC3E}">
        <p14:creationId xmlns:p14="http://schemas.microsoft.com/office/powerpoint/2010/main" val="2157045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Data Engineer integrates, transforms, and consolidates data from various structured and unstructured data systems into a structure suitable for building analytics solutions. </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They explore data to investigate specific data questions posed by stakeholders.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builds and maintains secure and compliant data processing pipelines by using different tools and techniques.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role uses various Azure data services and languages to store and produce cleansed and enhanced datasets for analysis.</a:t>
            </a:r>
          </a:p>
          <a:p>
            <a:pPr marL="285750" marR="0" indent="-285750">
              <a:lnSpc>
                <a:spcPct val="107000"/>
              </a:lnSpc>
              <a:spcBef>
                <a:spcPts val="0"/>
              </a:spcBef>
              <a:spcAft>
                <a:spcPts val="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Engineer ensures that data pipelines and data stores are high-performing, efficient, organized, and reliable given a set of business requirements and constraints. They deal with unanticipated issues swiftly and minimizes data loss. They also design, implement, monitor, and optimize data platforms to meet the needs of the data pipelines.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Engineer must have strong knowledge of data processing languages using SQL, Python, or Scala. Understand parallel processing, and data architecture patterns.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284524-EC40-4BAB-BEF8-404733AEFF03}" type="slidenum">
              <a:rPr kumimoji="0" lang="en-US" sz="12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62070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As we’ll see in the next couple of slides, data engineers are critical for companies solving many data-related problems.</a:t>
            </a:r>
          </a:p>
        </p:txBody>
      </p:sp>
      <p:sp>
        <p:nvSpPr>
          <p:cNvPr id="4" name="Slide Number Placeholder 3"/>
          <p:cNvSpPr>
            <a:spLocks noGrp="1"/>
          </p:cNvSpPr>
          <p:nvPr>
            <p:ph type="sldNum" sz="quarter" idx="5"/>
          </p:nvPr>
        </p:nvSpPr>
        <p:spPr/>
        <p:txBody>
          <a:bodyPr/>
          <a:lstStyle/>
          <a:p>
            <a:fld id="{DC284524-EC40-4BAB-BEF8-404733AEFF03}" type="slidenum">
              <a:rPr lang="en-US" smtClean="0"/>
              <a:t>9</a:t>
            </a:fld>
            <a:endParaRPr lang="en-US"/>
          </a:p>
        </p:txBody>
      </p:sp>
    </p:spTree>
    <p:extLst>
      <p:ext uri="{BB962C8B-B14F-4D97-AF65-F5344CB8AC3E}">
        <p14:creationId xmlns:p14="http://schemas.microsoft.com/office/powerpoint/2010/main" val="4220082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10</a:t>
            </a:fld>
            <a:endParaRPr lang="en-US"/>
          </a:p>
        </p:txBody>
      </p:sp>
    </p:spTree>
    <p:extLst>
      <p:ext uri="{BB962C8B-B14F-4D97-AF65-F5344CB8AC3E}">
        <p14:creationId xmlns:p14="http://schemas.microsoft.com/office/powerpoint/2010/main" val="2053942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12/5/2021 8:37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417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t>Batch </a:t>
            </a:r>
            <a:r>
              <a:rPr lang="en-US" sz="1200" b="0" i="0" kern="1200" dirty="0">
                <a:solidFill>
                  <a:schemeClr val="tx1"/>
                </a:solidFill>
                <a:effectLst/>
                <a:latin typeface="+mn-lt"/>
                <a:ea typeface="+mn-ea"/>
                <a:cs typeface="+mn-cs"/>
              </a:rPr>
              <a:t>queries or programs that take tens of minutes, hours, or even days to complete. Initial data munging efforts to a more complete ETL pipeline, to preparing data for ultimate consumption over very large data sets or where the computation takes significant time. In other words, batch processing is a step in your lambda architecture processing pipeline—one that either leads to further interactive exploration (downstream analytics), provides the modeling-ready data for machine learning, or lands the data in a data store optimized for analytics and visualization.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Interactive query capabilities by </a:t>
            </a:r>
            <a:r>
              <a:rPr lang="en-US" sz="1200" b="0" i="0" kern="1200" dirty="0">
                <a:solidFill>
                  <a:schemeClr val="tx1"/>
                </a:solidFill>
                <a:effectLst/>
                <a:latin typeface="+mn-lt"/>
                <a:ea typeface="+mn-ea"/>
                <a:cs typeface="+mn-cs"/>
              </a:rPr>
              <a:t>pruning large data sets during query processing to achieve faster query execution. Indexes, partitioning, predicate pushdown (where clauses) toward the storage layer, not after you received all the data</a:t>
            </a:r>
            <a:endParaRPr lang="en-US" sz="9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12/5/2021 8:37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217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challenges I already mentioned, companies oftentimes face complexities caused by needing to integrate many data sources. As companies continue to find more ways to benefit from data, like understanding the current state of their business, predicting the future, modeling their customers, preventing threats, and creating new products, they tend to pull in more data sources and try to make sense of it all in a single place.</a:t>
            </a:r>
          </a:p>
        </p:txBody>
      </p:sp>
      <p:sp>
        <p:nvSpPr>
          <p:cNvPr id="4" name="Slide Number Placeholder 3"/>
          <p:cNvSpPr>
            <a:spLocks noGrp="1"/>
          </p:cNvSpPr>
          <p:nvPr>
            <p:ph type="sldNum" sz="quarter" idx="5"/>
          </p:nvPr>
        </p:nvSpPr>
        <p:spPr/>
        <p:txBody>
          <a:bodyPr/>
          <a:lstStyle/>
          <a:p>
            <a:fld id="{DC284524-EC40-4BAB-BEF8-404733AEFF03}" type="slidenum">
              <a:rPr lang="en-US" smtClean="0"/>
              <a:t>13</a:t>
            </a:fld>
            <a:endParaRPr lang="en-US"/>
          </a:p>
        </p:txBody>
      </p:sp>
    </p:spTree>
    <p:extLst>
      <p:ext uri="{BB962C8B-B14F-4D97-AF65-F5344CB8AC3E}">
        <p14:creationId xmlns:p14="http://schemas.microsoft.com/office/powerpoint/2010/main" val="1868443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Talking Points:</a:t>
            </a:r>
            <a:endParaRPr lang="en-IE" dirty="0"/>
          </a:p>
          <a:p>
            <a:endParaRPr lang="en-GB" dirty="0"/>
          </a:p>
          <a:p>
            <a:r>
              <a:rPr lang="en-GB" dirty="0"/>
              <a:t>Lets look at the security considerations</a:t>
            </a:r>
          </a:p>
        </p:txBody>
      </p:sp>
      <p:sp>
        <p:nvSpPr>
          <p:cNvPr id="4" name="Slide Number Placeholder 3"/>
          <p:cNvSpPr>
            <a:spLocks noGrp="1"/>
          </p:cNvSpPr>
          <p:nvPr>
            <p:ph type="sldNum" sz="quarter" idx="5"/>
          </p:nvPr>
        </p:nvSpPr>
        <p:spPr/>
        <p:txBody>
          <a:bodyPr/>
          <a:lstStyle/>
          <a:p>
            <a:fld id="{37E24C93-78CA-4AF0-9E77-825D60ABA46D}" type="slidenum">
              <a:rPr lang="en-US" smtClean="0"/>
              <a:t>14</a:t>
            </a:fld>
            <a:endParaRPr lang="en-US"/>
          </a:p>
        </p:txBody>
      </p:sp>
    </p:spTree>
    <p:extLst>
      <p:ext uri="{BB962C8B-B14F-4D97-AF65-F5344CB8AC3E}">
        <p14:creationId xmlns:p14="http://schemas.microsoft.com/office/powerpoint/2010/main" val="420517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6.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1.sv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31.svg"/><Relationship Id="rId2" Type="http://schemas.openxmlformats.org/officeDocument/2006/relationships/image" Target="../media/image43.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46.svg"/><Relationship Id="rId4"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3.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47.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36.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2.svg"/><Relationship Id="rId4" Type="http://schemas.openxmlformats.org/officeDocument/2006/relationships/image" Target="../media/image2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2.xml"/><Relationship Id="rId5" Type="http://schemas.openxmlformats.org/officeDocument/2006/relationships/image" Target="../media/image31.svg"/><Relationship Id="rId4"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svg"/><Relationship Id="rId4" Type="http://schemas.openxmlformats.org/officeDocument/2006/relationships/image" Target="../media/image2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4.svg"/><Relationship Id="rId5" Type="http://schemas.openxmlformats.org/officeDocument/2006/relationships/image" Target="../media/image49.png"/><Relationship Id="rId4" Type="http://schemas.openxmlformats.org/officeDocument/2006/relationships/image" Target="../media/image12.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6.svg"/><Relationship Id="rId5" Type="http://schemas.openxmlformats.org/officeDocument/2006/relationships/image" Target="../media/image50.png"/><Relationship Id="rId4" Type="http://schemas.openxmlformats.org/officeDocument/2006/relationships/image" Target="../media/image12.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8.jpg"/><Relationship Id="rId1" Type="http://schemas.openxmlformats.org/officeDocument/2006/relationships/slideMaster" Target="../slideMasters/slideMaster3.xml"/><Relationship Id="rId6" Type="http://schemas.openxmlformats.org/officeDocument/2006/relationships/image" Target="../media/image2.svg"/><Relationship Id="rId5" Type="http://schemas.openxmlformats.org/officeDocument/2006/relationships/image" Target="../media/image52.png"/><Relationship Id="rId4" Type="http://schemas.openxmlformats.org/officeDocument/2006/relationships/image" Target="../media/image18.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2.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5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367104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109565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63460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63629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0584060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35741741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39650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 Add icons">
    <p:bg>
      <p:bgPr>
        <a:solidFill>
          <a:schemeClr val="bg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8C34BA-89C2-E843-8A42-E0E973E54C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Picture 1">
            <a:extLst>
              <a:ext uri="{FF2B5EF4-FFF2-40B4-BE49-F238E27FC236}">
                <a16:creationId xmlns:a16="http://schemas.microsoft.com/office/drawing/2014/main" id="{3545E9DB-DC50-7342-8568-01FCEF25FDE0}"/>
              </a:ext>
            </a:extLst>
          </p:cNvPr>
          <p:cNvPicPr>
            <a:picLocks noChangeAspect="1"/>
          </p:cNvPicPr>
          <p:nvPr/>
        </p:nvPicPr>
        <p:blipFill>
          <a:blip r:embed="rId4"/>
          <a:stretch>
            <a:fillRect/>
          </a:stretch>
        </p:blipFill>
        <p:spPr>
          <a:xfrm>
            <a:off x="6629400" y="0"/>
            <a:ext cx="5562600" cy="6858000"/>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4" name="Graphic 3">
            <a:extLst>
              <a:ext uri="{FF2B5EF4-FFF2-40B4-BE49-F238E27FC236}">
                <a16:creationId xmlns:a16="http://schemas.microsoft.com/office/drawing/2014/main" id="{45045456-9364-3744-9DC8-E052C3FFA4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spTree>
    <p:extLst>
      <p:ext uri="{BB962C8B-B14F-4D97-AF65-F5344CB8AC3E}">
        <p14:creationId xmlns:p14="http://schemas.microsoft.com/office/powerpoint/2010/main" val="33399864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A13DEB97-CA98-F64B-94A4-A309B88C1F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3" name="Picture 22">
            <a:extLst>
              <a:ext uri="{FF2B5EF4-FFF2-40B4-BE49-F238E27FC236}">
                <a16:creationId xmlns:a16="http://schemas.microsoft.com/office/drawing/2014/main" id="{9F36A36B-3AFB-DC4E-91CA-163E3E8617FE}"/>
              </a:ext>
            </a:extLst>
          </p:cNvPr>
          <p:cNvPicPr>
            <a:picLocks noChangeAspect="1"/>
          </p:cNvPicPr>
          <p:nvPr/>
        </p:nvPicPr>
        <p:blipFill>
          <a:blip r:embed="rId4"/>
          <a:stretch>
            <a:fillRect/>
          </a:stretch>
        </p:blipFill>
        <p:spPr>
          <a:xfrm>
            <a:off x="6629400" y="0"/>
            <a:ext cx="5562600" cy="6858000"/>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chemeClr val="accent2"/>
                </a:solidFill>
                <a:latin typeface="IBM Plex Sans" panose="020B0503050203000203" pitchFamily="34" charset="77"/>
              </a:defRPr>
            </a:lvl1pPr>
          </a:lstStyle>
          <a:p>
            <a:r>
              <a:rPr lang="en-GB"/>
              <a:t>Session Title goes here</a:t>
            </a:r>
            <a:endParaRPr lang="en-US"/>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tx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pic>
        <p:nvPicPr>
          <p:cNvPr id="28" name="Graphic 27">
            <a:extLst>
              <a:ext uri="{FF2B5EF4-FFF2-40B4-BE49-F238E27FC236}">
                <a16:creationId xmlns:a16="http://schemas.microsoft.com/office/drawing/2014/main" id="{72AE86F4-4365-C946-9629-FDB50D0049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5"/>
            <a:ext cx="3816900" cy="1110371"/>
          </a:xfrm>
          <a:prstGeom prst="rect">
            <a:avLst/>
          </a:prstGeom>
        </p:spPr>
      </p:pic>
      <p:pic>
        <p:nvPicPr>
          <p:cNvPr id="30" name="Graphic 29">
            <a:extLst>
              <a:ext uri="{FF2B5EF4-FFF2-40B4-BE49-F238E27FC236}">
                <a16:creationId xmlns:a16="http://schemas.microsoft.com/office/drawing/2014/main" id="{C4681665-1409-D84B-819F-5615874E241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3406" y="363790"/>
            <a:ext cx="4582354" cy="6233653"/>
          </a:xfrm>
          <a:prstGeom prst="rect">
            <a:avLst/>
          </a:prstGeom>
        </p:spPr>
      </p:pic>
    </p:spTree>
    <p:extLst>
      <p:ext uri="{BB962C8B-B14F-4D97-AF65-F5344CB8AC3E}">
        <p14:creationId xmlns:p14="http://schemas.microsoft.com/office/powerpoint/2010/main" val="3272060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peaker bi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chemeClr val="accent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a:t>FirstName</a:t>
            </a:r>
            <a:endParaRPr lang="en-US"/>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bg1">
              <a:lumMod val="95000"/>
            </a:schemeClr>
          </a:solidFill>
        </p:spPr>
        <p:txBody>
          <a:bodyPr/>
          <a:lstStyle/>
          <a:p>
            <a:r>
              <a:rPr lang="en-US"/>
              <a:t>Click icon to add picture</a:t>
            </a:r>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2" name="Picture 11">
            <a:extLst>
              <a:ext uri="{FF2B5EF4-FFF2-40B4-BE49-F238E27FC236}">
                <a16:creationId xmlns:a16="http://schemas.microsoft.com/office/drawing/2014/main" id="{ED83942E-FEFF-F941-94A5-4AC5E629D2A7}"/>
              </a:ext>
            </a:extLst>
          </p:cNvPr>
          <p:cNvPicPr>
            <a:picLocks noChangeAspect="1"/>
          </p:cNvPicPr>
          <p:nvPr/>
        </p:nvPicPr>
        <p:blipFill>
          <a:blip r:embed="rId3"/>
          <a:stretch>
            <a:fillRect/>
          </a:stretch>
        </p:blipFill>
        <p:spPr>
          <a:xfrm>
            <a:off x="9807182" y="6070600"/>
            <a:ext cx="2155343" cy="540214"/>
          </a:xfrm>
          <a:prstGeom prst="rect">
            <a:avLst/>
          </a:prstGeom>
        </p:spPr>
      </p:pic>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400712"/>
          </a:xfrm>
        </p:spPr>
        <p:txBody>
          <a:bodyPr anchor="t">
            <a:normAutofit/>
          </a:bodyPr>
          <a:lstStyle>
            <a:lvl1pPr marL="342900" indent="-342900">
              <a:lnSpc>
                <a:spcPct val="114000"/>
              </a:lnSpc>
              <a:buFont typeface="Arial" panose="020B0604020202020204" pitchFamily="34" charset="0"/>
              <a:buChar char="•"/>
              <a:defRPr sz="2400" b="0" i="0">
                <a:solidFill>
                  <a:schemeClr val="tx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latin typeface="IBM Plex Sans" panose="020B0503050203000203" pitchFamily="34" charset="77"/>
              </a:defRPr>
            </a:lvl1pPr>
          </a:lstStyle>
          <a:p>
            <a:pPr lvl="0"/>
            <a:r>
              <a:rPr lang="en-US" err="1"/>
              <a:t>SecondName</a:t>
            </a:r>
            <a:endParaRPr lang="en-US"/>
          </a:p>
        </p:txBody>
      </p:sp>
    </p:spTree>
    <p:extLst>
      <p:ext uri="{BB962C8B-B14F-4D97-AF65-F5344CB8AC3E}">
        <p14:creationId xmlns:p14="http://schemas.microsoft.com/office/powerpoint/2010/main" val="347447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9583057"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Session evaluation</a:t>
            </a:r>
          </a:p>
        </p:txBody>
      </p:sp>
      <p:pic>
        <p:nvPicPr>
          <p:cNvPr id="17" name="Graphic 16">
            <a:extLst>
              <a:ext uri="{FF2B5EF4-FFF2-40B4-BE49-F238E27FC236}">
                <a16:creationId xmlns:a16="http://schemas.microsoft.com/office/drawing/2014/main" id="{B10237F4-5BA9-4941-9A64-8DCF0DEE27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393" y="282835"/>
            <a:ext cx="2418907" cy="2418907"/>
          </a:xfrm>
          <a:prstGeom prst="rect">
            <a:avLst/>
          </a:prstGeom>
        </p:spPr>
      </p:pic>
      <p:sp>
        <p:nvSpPr>
          <p:cNvPr id="26" name="TextBox 25">
            <a:extLst>
              <a:ext uri="{FF2B5EF4-FFF2-40B4-BE49-F238E27FC236}">
                <a16:creationId xmlns:a16="http://schemas.microsoft.com/office/drawing/2014/main" id="{FEDC7C0B-1DAB-8544-9AAC-01B9C9A7782C}"/>
              </a:ext>
            </a:extLst>
          </p:cNvPr>
          <p:cNvSpPr txBox="1"/>
          <p:nvPr/>
        </p:nvSpPr>
        <p:spPr>
          <a:xfrm>
            <a:off x="424542" y="1415901"/>
            <a:ext cx="9583057" cy="769441"/>
          </a:xfrm>
          <a:prstGeom prst="rect">
            <a:avLst/>
          </a:prstGeom>
          <a:noFill/>
        </p:spPr>
        <p:txBody>
          <a:bodyPr wrap="square" rtlCol="0">
            <a:spAutoFit/>
          </a:bodyPr>
          <a:lstStyle/>
          <a:p>
            <a:pPr algn="l"/>
            <a:r>
              <a:rPr lang="en-GB" sz="4400" b="0" i="0">
                <a:solidFill>
                  <a:schemeClr val="bg1"/>
                </a:solidFill>
                <a:latin typeface="IBM Plex Sans" panose="020B0503050203000203" pitchFamily="34" charset="77"/>
              </a:rPr>
              <a:t>Your feedback is important to us</a:t>
            </a:r>
            <a:endParaRPr lang="en-US" sz="4400" b="0" i="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p:nvSpPr>
        <p:spPr>
          <a:xfrm>
            <a:off x="424542" y="2849937"/>
            <a:ext cx="9583057" cy="646331"/>
          </a:xfrm>
          <a:prstGeom prst="rect">
            <a:avLst/>
          </a:prstGeom>
          <a:noFill/>
        </p:spPr>
        <p:txBody>
          <a:bodyPr wrap="square" rtlCol="0">
            <a:spAutoFit/>
          </a:bodyPr>
          <a:lstStyle/>
          <a:p>
            <a:pPr algn="l"/>
            <a:r>
              <a:rPr lang="en-GB" sz="3600" b="1" i="0">
                <a:solidFill>
                  <a:schemeClr val="bg1"/>
                </a:solidFill>
                <a:latin typeface="IBM Plex Sans" panose="020B0503050203000203" pitchFamily="34" charset="77"/>
              </a:rPr>
              <a:t>Evaluate this session at:</a:t>
            </a:r>
            <a:endParaRPr lang="en-US" sz="3600" b="1" i="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p:nvSpPr>
        <p:spPr>
          <a:xfrm>
            <a:off x="424542" y="3510337"/>
            <a:ext cx="10995910" cy="646331"/>
          </a:xfrm>
          <a:prstGeom prst="rect">
            <a:avLst/>
          </a:prstGeom>
          <a:noFill/>
        </p:spPr>
        <p:txBody>
          <a:bodyPr wrap="square" rtlCol="0">
            <a:spAutoFit/>
          </a:bodyPr>
          <a:lstStyle/>
          <a:p>
            <a:r>
              <a:rPr lang="en-GB" sz="3600" b="0" i="0" err="1">
                <a:solidFill>
                  <a:schemeClr val="bg1"/>
                </a:solidFill>
                <a:latin typeface="IBM Plex Sans" panose="020B0503050203000203" pitchFamily="34" charset="77"/>
              </a:rPr>
              <a:t>www.PASSDataCommunitySummit.com</a:t>
            </a:r>
            <a:r>
              <a:rPr lang="en-GB" sz="3600" b="0" i="0">
                <a:solidFill>
                  <a:schemeClr val="bg1"/>
                </a:solidFill>
                <a:latin typeface="IBM Plex Sans" panose="020B0503050203000203" pitchFamily="34" charset="77"/>
              </a:rPr>
              <a:t>/evaluation</a:t>
            </a:r>
            <a:endParaRPr lang="en-US" sz="3600" b="0" i="0">
              <a:solidFill>
                <a:schemeClr val="bg1"/>
              </a:solidFill>
              <a:latin typeface="IBM Plex Sans" panose="020B0503050203000203" pitchFamily="34" charset="77"/>
            </a:endParaRPr>
          </a:p>
        </p:txBody>
      </p:sp>
      <p:pic>
        <p:nvPicPr>
          <p:cNvPr id="31" name="Graphic 30">
            <a:extLst>
              <a:ext uri="{FF2B5EF4-FFF2-40B4-BE49-F238E27FC236}">
                <a16:creationId xmlns:a16="http://schemas.microsoft.com/office/drawing/2014/main" id="{CBF196A1-491D-F44C-8B8B-92CD2B39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4304" y="5319764"/>
            <a:ext cx="3740764" cy="1088222"/>
          </a:xfrm>
          <a:prstGeom prst="rect">
            <a:avLst/>
          </a:prstGeom>
        </p:spPr>
      </p:pic>
      <p:pic>
        <p:nvPicPr>
          <p:cNvPr id="32" name="Graphic 31">
            <a:extLst>
              <a:ext uri="{FF2B5EF4-FFF2-40B4-BE49-F238E27FC236}">
                <a16:creationId xmlns:a16="http://schemas.microsoft.com/office/drawing/2014/main" id="{47D9DA39-36BD-8E49-A976-636CEBB38A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9137628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p:nvSpPr>
        <p:spPr>
          <a:xfrm>
            <a:off x="424542" y="537285"/>
            <a:ext cx="6159500" cy="1015663"/>
          </a:xfrm>
          <a:prstGeom prst="rect">
            <a:avLst/>
          </a:prstGeom>
          <a:noFill/>
        </p:spPr>
        <p:txBody>
          <a:bodyPr wrap="square" rtlCol="0">
            <a:spAutoFit/>
          </a:bodyPr>
          <a:lstStyle/>
          <a:p>
            <a:pPr algn="l"/>
            <a:r>
              <a:rPr lang="en-US" sz="6000" b="1" i="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US"/>
              <a:t>Click to edit Master title style</a:t>
            </a:r>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Contact/social</a:t>
            </a:r>
          </a:p>
        </p:txBody>
      </p:sp>
      <p:pic>
        <p:nvPicPr>
          <p:cNvPr id="19" name="Graphic 18">
            <a:extLst>
              <a:ext uri="{FF2B5EF4-FFF2-40B4-BE49-F238E27FC236}">
                <a16:creationId xmlns:a16="http://schemas.microsoft.com/office/drawing/2014/main" id="{49A9691F-54E4-D347-9192-0C83F3015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64304" y="5319764"/>
            <a:ext cx="3740764" cy="1088222"/>
          </a:xfrm>
          <a:prstGeom prst="rect">
            <a:avLst/>
          </a:prstGeom>
        </p:spPr>
      </p:pic>
      <p:pic>
        <p:nvPicPr>
          <p:cNvPr id="20" name="Graphic 19">
            <a:extLst>
              <a:ext uri="{FF2B5EF4-FFF2-40B4-BE49-F238E27FC236}">
                <a16:creationId xmlns:a16="http://schemas.microsoft.com/office/drawing/2014/main" id="{19787C4E-E72C-4349-9E85-A44A9A570A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158485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5" name="TextBox 14">
            <a:extLst>
              <a:ext uri="{FF2B5EF4-FFF2-40B4-BE49-F238E27FC236}">
                <a16:creationId xmlns:a16="http://schemas.microsoft.com/office/drawing/2014/main" id="{BC9F1BC0-0EB0-E844-8085-78C9D9C9E52E}"/>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5" name="Graphic 4">
            <a:extLst>
              <a:ext uri="{FF2B5EF4-FFF2-40B4-BE49-F238E27FC236}">
                <a16:creationId xmlns:a16="http://schemas.microsoft.com/office/drawing/2014/main" id="{D6A499BE-5785-8240-9D7C-DA5C98449F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1" name="Graphic 10">
            <a:extLst>
              <a:ext uri="{FF2B5EF4-FFF2-40B4-BE49-F238E27FC236}">
                <a16:creationId xmlns:a16="http://schemas.microsoft.com/office/drawing/2014/main" id="{0D493951-5787-B941-B94D-D4354F5F18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5238058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p:nvPicPr>
        <p:blipFill>
          <a:blip r:embed="rId4"/>
          <a:stretch>
            <a:fillRect/>
          </a:stretch>
        </p:blipFill>
        <p:spPr>
          <a:xfrm>
            <a:off x="6629400" y="0"/>
            <a:ext cx="5562600" cy="6858000"/>
          </a:xfrm>
          <a:prstGeom prst="rect">
            <a:avLst/>
          </a:prstGeom>
        </p:spPr>
      </p:pic>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9" name="TextBox 18">
            <a:extLst>
              <a:ext uri="{FF2B5EF4-FFF2-40B4-BE49-F238E27FC236}">
                <a16:creationId xmlns:a16="http://schemas.microsoft.com/office/drawing/2014/main" id="{C94B234A-1412-F54C-B7B6-4BECECBDC070}"/>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9542134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9836605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 green screen">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Picture 7">
            <a:extLst>
              <a:ext uri="{FF2B5EF4-FFF2-40B4-BE49-F238E27FC236}">
                <a16:creationId xmlns:a16="http://schemas.microsoft.com/office/drawing/2014/main" id="{D559F0E3-6643-7244-9CD7-28E5FA1D17FF}"/>
              </a:ext>
            </a:extLst>
          </p:cNvPr>
          <p:cNvPicPr>
            <a:picLocks noChangeAspect="1"/>
          </p:cNvPicPr>
          <p:nvPr/>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accent5"/>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t>Click icon to add picture</a:t>
            </a:r>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8AAD4FF2-008E-D441-85F1-C0B19A301FF7}"/>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5869845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oAutofit/>
          </a:bodyPr>
          <a:lstStyle/>
          <a:p>
            <a:r>
              <a:rPr lang="en-US"/>
              <a:t>Click icon to add picture</a:t>
            </a:r>
          </a:p>
        </p:txBody>
      </p:sp>
      <p:sp>
        <p:nvSpPr>
          <p:cNvPr id="24" name="TextBox 23">
            <a:extLst>
              <a:ext uri="{FF2B5EF4-FFF2-40B4-BE49-F238E27FC236}">
                <a16:creationId xmlns:a16="http://schemas.microsoft.com/office/drawing/2014/main" id="{373FA091-06D8-7A40-BA64-7F08FFD88A7F}"/>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1511041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 name="Picture 1">
            <a:extLst>
              <a:ext uri="{FF2B5EF4-FFF2-40B4-BE49-F238E27FC236}">
                <a16:creationId xmlns:a16="http://schemas.microsoft.com/office/drawing/2014/main" id="{729E4B61-0172-F648-BAC8-317EEB67A016}"/>
              </a:ext>
            </a:extLst>
          </p:cNvPr>
          <p:cNvPicPr>
            <a:picLocks noChangeAspect="1"/>
          </p:cNvPicPr>
          <p:nvPr/>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3F4E4AA1-C144-0540-AECB-C680C144BB1D}"/>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2039836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pic>
        <p:nvPicPr>
          <p:cNvPr id="7" name="Graphic 6">
            <a:extLst>
              <a:ext uri="{FF2B5EF4-FFF2-40B4-BE49-F238E27FC236}">
                <a16:creationId xmlns:a16="http://schemas.microsoft.com/office/drawing/2014/main" id="{48274F9A-03C3-B947-B505-F6FBDE72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87406" y="6063015"/>
            <a:ext cx="2175119" cy="547430"/>
          </a:xfrm>
          <a:prstGeom prst="rect">
            <a:avLst/>
          </a:prstGeom>
        </p:spPr>
      </p:pic>
      <p:pic>
        <p:nvPicPr>
          <p:cNvPr id="10" name="Graphic 9">
            <a:extLst>
              <a:ext uri="{FF2B5EF4-FFF2-40B4-BE49-F238E27FC236}">
                <a16:creationId xmlns:a16="http://schemas.microsoft.com/office/drawing/2014/main" id="{10D76F5F-7485-2C49-990E-2AAEF0413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3932521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US"/>
              <a:t>Click to edit Master title style</a:t>
            </a:r>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US"/>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35B149A3-103E-9F41-BBFC-73773E0A10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Tree>
    <p:extLst>
      <p:ext uri="{BB962C8B-B14F-4D97-AF65-F5344CB8AC3E}">
        <p14:creationId xmlns:p14="http://schemas.microsoft.com/office/powerpoint/2010/main" val="2442058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a:solidFill>
                  <a:schemeClr val="tx1"/>
                </a:solidFill>
                <a:latin typeface="IBM Plex Sans" panose="020B0503050203000203" pitchFamily="34" charset="77"/>
              </a:rPr>
              <a:t>Click to edit Master</a:t>
            </a:r>
            <a:endParaRPr lang="en-US" sz="2800" b="1" i="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1" name="Graphic 20">
            <a:extLst>
              <a:ext uri="{FF2B5EF4-FFF2-40B4-BE49-F238E27FC236}">
                <a16:creationId xmlns:a16="http://schemas.microsoft.com/office/drawing/2014/main" id="{1A99823B-0163-2D49-8792-235474B6B2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22" name="TextBox 21">
            <a:extLst>
              <a:ext uri="{FF2B5EF4-FFF2-40B4-BE49-F238E27FC236}">
                <a16:creationId xmlns:a16="http://schemas.microsoft.com/office/drawing/2014/main" id="{C1D4DA3A-B6D3-D244-B4C5-B9FE9AE472C5}"/>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0608026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rtual background dar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8597335-ABC9-0B4A-B61C-1004ADB1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557" y="230239"/>
            <a:ext cx="2175119" cy="547430"/>
          </a:xfrm>
          <a:prstGeom prst="rect">
            <a:avLst/>
          </a:prstGeom>
        </p:spPr>
      </p:pic>
      <p:pic>
        <p:nvPicPr>
          <p:cNvPr id="6" name="Graphic 5">
            <a:extLst>
              <a:ext uri="{FF2B5EF4-FFF2-40B4-BE49-F238E27FC236}">
                <a16:creationId xmlns:a16="http://schemas.microsoft.com/office/drawing/2014/main" id="{1424DA5F-1115-3841-8BB1-49B5CF7735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20219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8" name="Graphic 7">
            <a:extLst>
              <a:ext uri="{FF2B5EF4-FFF2-40B4-BE49-F238E27FC236}">
                <a16:creationId xmlns:a16="http://schemas.microsoft.com/office/drawing/2014/main" id="{E587B9A9-4C3E-3845-AB07-EBE78DF57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30239"/>
            <a:ext cx="2175119" cy="547430"/>
          </a:xfrm>
          <a:prstGeom prst="rect">
            <a:avLst/>
          </a:prstGeom>
        </p:spPr>
      </p:pic>
    </p:spTree>
    <p:extLst>
      <p:ext uri="{BB962C8B-B14F-4D97-AF65-F5344CB8AC3E}">
        <p14:creationId xmlns:p14="http://schemas.microsoft.com/office/powerpoint/2010/main" val="761936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US"/>
              <a:t>Click to edit Master title style</a:t>
            </a:r>
          </a:p>
        </p:txBody>
      </p:sp>
      <p:pic>
        <p:nvPicPr>
          <p:cNvPr id="6" name="Graphic 5">
            <a:extLst>
              <a:ext uri="{FF2B5EF4-FFF2-40B4-BE49-F238E27FC236}">
                <a16:creationId xmlns:a16="http://schemas.microsoft.com/office/drawing/2014/main" id="{BB6DC49B-235E-554D-ADFC-9C5BF66A67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8995" y="1455909"/>
            <a:ext cx="7674011" cy="2232439"/>
          </a:xfrm>
          <a:prstGeom prst="rect">
            <a:avLst/>
          </a:prstGeom>
        </p:spPr>
      </p:pic>
      <p:pic>
        <p:nvPicPr>
          <p:cNvPr id="7" name="Graphic 6">
            <a:extLst>
              <a:ext uri="{FF2B5EF4-FFF2-40B4-BE49-F238E27FC236}">
                <a16:creationId xmlns:a16="http://schemas.microsoft.com/office/drawing/2014/main" id="{619D0FFD-3045-FA47-8FE7-D7635B9CF1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6791325"/>
            <a:ext cx="12192000" cy="66675"/>
          </a:xfrm>
          <a:prstGeom prst="rect">
            <a:avLst/>
          </a:prstGeom>
        </p:spPr>
      </p:pic>
    </p:spTree>
    <p:extLst>
      <p:ext uri="{BB962C8B-B14F-4D97-AF65-F5344CB8AC3E}">
        <p14:creationId xmlns:p14="http://schemas.microsoft.com/office/powerpoint/2010/main" val="2401957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7" name="Graphic 6">
            <a:extLst>
              <a:ext uri="{FF2B5EF4-FFF2-40B4-BE49-F238E27FC236}">
                <a16:creationId xmlns:a16="http://schemas.microsoft.com/office/drawing/2014/main" id="{42A46B59-5A54-F54A-8848-EFE347C01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7406" y="6063015"/>
            <a:ext cx="2175119" cy="547430"/>
          </a:xfrm>
          <a:prstGeom prst="rect">
            <a:avLst/>
          </a:prstGeom>
        </p:spPr>
      </p:pic>
      <p:sp>
        <p:nvSpPr>
          <p:cNvPr id="10" name="TextBox 9">
            <a:extLst>
              <a:ext uri="{FF2B5EF4-FFF2-40B4-BE49-F238E27FC236}">
                <a16:creationId xmlns:a16="http://schemas.microsoft.com/office/drawing/2014/main" id="{82885C3D-B473-8642-9582-466EB79B8AF3}"/>
              </a:ext>
            </a:extLst>
          </p:cNvPr>
          <p:cNvSpPr txBox="1"/>
          <p:nvPr/>
        </p:nvSpPr>
        <p:spPr>
          <a:xfrm>
            <a:off x="252505" y="6380000"/>
            <a:ext cx="1960793" cy="246221"/>
          </a:xfrm>
          <a:prstGeom prst="rect">
            <a:avLst/>
          </a:prstGeom>
          <a:noFill/>
        </p:spPr>
        <p:txBody>
          <a:bodyPr wrap="none" rtlCol="0">
            <a:spAutoFit/>
          </a:bodyPr>
          <a:lstStyle/>
          <a:p>
            <a:pPr algn="l"/>
            <a:r>
              <a:rPr lang="en-GB" sz="1000" b="0" i="0">
                <a:latin typeface="IBM Plex Sans" panose="020B0503050203000203" pitchFamily="34" charset="77"/>
              </a:rPr>
              <a:t>#PASSDataCommunitySummit</a:t>
            </a:r>
            <a:endParaRPr lang="en-US" sz="1000" b="0" i="0">
              <a:latin typeface="IBM Plex Sans" panose="020B0503050203000203" pitchFamily="34" charset="77"/>
              <a:ea typeface="Roboto" panose="02000000000000000000" pitchFamily="2" charset="0"/>
            </a:endParaRPr>
          </a:p>
        </p:txBody>
      </p:sp>
    </p:spTree>
    <p:extLst>
      <p:ext uri="{BB962C8B-B14F-4D97-AF65-F5344CB8AC3E}">
        <p14:creationId xmlns:p14="http://schemas.microsoft.com/office/powerpoint/2010/main" val="31605263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 Graphic">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31064625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98170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1866414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10692340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12" name="Picture 11">
            <a:extLst>
              <a:ext uri="{FF2B5EF4-FFF2-40B4-BE49-F238E27FC236}">
                <a16:creationId xmlns:a16="http://schemas.microsoft.com/office/drawing/2014/main" id="{04C9E8CC-51D9-453A-B788-42CAAF8702E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35454963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2_Sec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15" name="Picture 14">
            <a:extLst>
              <a:ext uri="{FF2B5EF4-FFF2-40B4-BE49-F238E27FC236}">
                <a16:creationId xmlns:a16="http://schemas.microsoft.com/office/drawing/2014/main" id="{BC16BA8D-53C6-4E52-AF51-E9EFC078334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541564" y="309563"/>
            <a:ext cx="2111175" cy="411679"/>
          </a:xfrm>
          <a:prstGeom prst="rect">
            <a:avLst/>
          </a:prstGeom>
        </p:spPr>
      </p:pic>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t="34720" r="38611" b="21640"/>
          <a:stretch/>
        </p:blipFill>
        <p:spPr>
          <a:xfrm>
            <a:off x="5302047" y="4077929"/>
            <a:ext cx="6889954" cy="2780072"/>
          </a:xfrm>
          <a:prstGeom prst="rect">
            <a:avLst/>
          </a:prstGeom>
        </p:spPr>
      </p:pic>
    </p:spTree>
    <p:extLst>
      <p:ext uri="{BB962C8B-B14F-4D97-AF65-F5344CB8AC3E}">
        <p14:creationId xmlns:p14="http://schemas.microsoft.com/office/powerpoint/2010/main" val="49989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lvl1pPr>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39307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1558783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566677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25703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9059336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6741460" y="1808328"/>
            <a:ext cx="4743132" cy="4598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695061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a:extLst>
              <a:ext uri="{FF2B5EF4-FFF2-40B4-BE49-F238E27FC236}">
                <a16:creationId xmlns:a16="http://schemas.microsoft.com/office/drawing/2014/main" id="{2C5ADAEB-0EB3-4E22-B5B7-A8FBCF0DDE8B}"/>
              </a:ext>
            </a:extLst>
          </p:cNvPr>
          <p:cNvSpPr/>
          <p:nvPr userDrawn="1"/>
        </p:nvSpPr>
        <p:spPr>
          <a:xfrm>
            <a:off x="7234764" y="487680"/>
            <a:ext cx="4743132" cy="59058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2779520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5473890" cy="1325563"/>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825625"/>
            <a:ext cx="5473890" cy="4351338"/>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741460" y="1808328"/>
            <a:ext cx="4743133" cy="4598348"/>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20430497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ext and imag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8201" y="365125"/>
            <a:ext cx="4309084" cy="1330451"/>
          </a:xfrm>
        </p:spPr>
        <p:txBody>
          <a:body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1" y="1913579"/>
            <a:ext cx="4898270" cy="4263383"/>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741460" y="3429000"/>
            <a:ext cx="4743133" cy="2653122"/>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741460" y="0"/>
            <a:ext cx="4743133" cy="3092810"/>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360054714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190" name="Rectangle 189">
            <a:extLst>
              <a:ext uri="{FF2B5EF4-FFF2-40B4-BE49-F238E27FC236}">
                <a16:creationId xmlns:a16="http://schemas.microsoft.com/office/drawing/2014/main" id="{569FF93E-485B-40C8-AA9A-8ADDE6E040E0}"/>
              </a:ext>
            </a:extLst>
          </p:cNvPr>
          <p:cNvSpPr/>
          <p:nvPr userDrawn="1"/>
        </p:nvSpPr>
        <p:spPr>
          <a:xfrm>
            <a:off x="466284" y="0"/>
            <a:ext cx="5226008" cy="604351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832144" y="371181"/>
            <a:ext cx="4375696" cy="1325563"/>
          </a:xfrm>
        </p:spPr>
        <p:txBody>
          <a:bodyPr/>
          <a:lstStyle>
            <a:lvl1pPr>
              <a:defRPr>
                <a:solidFill>
                  <a:schemeClr val="tx1"/>
                </a:solidFill>
              </a:defRPr>
            </a:lvl1pPr>
          </a:lstStyle>
          <a:p>
            <a:r>
              <a:rPr lang="en-US" dirty="0"/>
              <a:t>Your Slide’s Title Goes Over Here</a:t>
            </a:r>
          </a:p>
        </p:txBody>
      </p:sp>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44255" y="2712922"/>
            <a:ext cx="4375696" cy="2803756"/>
          </a:xfrm>
        </p:spPr>
        <p:txBody>
          <a:bodyPr/>
          <a:lstStyle>
            <a:lvl1pPr algn="l">
              <a:defRPr/>
            </a:lvl1pPr>
            <a:lvl2pPr algn="l">
              <a:defRPr/>
            </a:lvl2pPr>
            <a:lvl3pPr algn="l">
              <a:defRPr/>
            </a:lvl3pPr>
            <a:lvl4pPr algn="l">
              <a:defRPr/>
            </a:lvl4pPr>
            <a:lvl5pPr algn="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1" name="Content Placeholder 2">
            <a:extLst>
              <a:ext uri="{FF2B5EF4-FFF2-40B4-BE49-F238E27FC236}">
                <a16:creationId xmlns:a16="http://schemas.microsoft.com/office/drawing/2014/main" id="{B4964C35-0F61-403C-B887-DA87B6FB53DB}"/>
              </a:ext>
            </a:extLst>
          </p:cNvPr>
          <p:cNvSpPr>
            <a:spLocks noGrp="1"/>
          </p:cNvSpPr>
          <p:nvPr>
            <p:ph idx="14" hasCustomPrompt="1"/>
          </p:nvPr>
        </p:nvSpPr>
        <p:spPr>
          <a:xfrm>
            <a:off x="832145" y="2052580"/>
            <a:ext cx="4393420"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827864" y="1874662"/>
            <a:ext cx="437997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7">
            <a:extLst>
              <a:ext uri="{FF2B5EF4-FFF2-40B4-BE49-F238E27FC236}">
                <a16:creationId xmlns:a16="http://schemas.microsoft.com/office/drawing/2014/main" id="{2DF72FF0-B5F7-453E-AB53-F5E8BA5CCFBA}"/>
              </a:ext>
            </a:extLst>
          </p:cNvPr>
          <p:cNvSpPr>
            <a:spLocks noGrp="1"/>
          </p:cNvSpPr>
          <p:nvPr>
            <p:ph type="pic" sz="quarter" idx="13"/>
          </p:nvPr>
        </p:nvSpPr>
        <p:spPr>
          <a:xfrm>
            <a:off x="0" y="0"/>
            <a:ext cx="12192000" cy="6406675"/>
          </a:xfrm>
          <a:custGeom>
            <a:avLst/>
            <a:gdLst>
              <a:gd name="connsiteX0" fmla="*/ 0 w 12192000"/>
              <a:gd name="connsiteY0" fmla="*/ 0 h 6406675"/>
              <a:gd name="connsiteX1" fmla="*/ 466284 w 12192000"/>
              <a:gd name="connsiteY1" fmla="*/ 0 h 6406675"/>
              <a:gd name="connsiteX2" fmla="*/ 466284 w 12192000"/>
              <a:gd name="connsiteY2" fmla="*/ 6043518 h 6406675"/>
              <a:gd name="connsiteX3" fmla="*/ 5692293 w 12192000"/>
              <a:gd name="connsiteY3" fmla="*/ 6043518 h 6406675"/>
              <a:gd name="connsiteX4" fmla="*/ 5692293 w 12192000"/>
              <a:gd name="connsiteY4" fmla="*/ 0 h 6406675"/>
              <a:gd name="connsiteX5" fmla="*/ 12192000 w 12192000"/>
              <a:gd name="connsiteY5" fmla="*/ 0 h 6406675"/>
              <a:gd name="connsiteX6" fmla="*/ 12192000 w 12192000"/>
              <a:gd name="connsiteY6" fmla="*/ 6169030 h 6406675"/>
              <a:gd name="connsiteX7" fmla="*/ 12192000 w 12192000"/>
              <a:gd name="connsiteY7" fmla="*/ 6311901 h 6406675"/>
              <a:gd name="connsiteX8" fmla="*/ 12192000 w 12192000"/>
              <a:gd name="connsiteY8" fmla="*/ 6406675 h 6406675"/>
              <a:gd name="connsiteX9" fmla="*/ 0 w 12192000"/>
              <a:gd name="connsiteY9" fmla="*/ 6406675 h 6406675"/>
              <a:gd name="connsiteX10" fmla="*/ 0 w 12192000"/>
              <a:gd name="connsiteY10" fmla="*/ 6311901 h 6406675"/>
              <a:gd name="connsiteX11" fmla="*/ 0 w 12192000"/>
              <a:gd name="connsiteY11" fmla="*/ 6169030 h 640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06675">
                <a:moveTo>
                  <a:pt x="0" y="0"/>
                </a:moveTo>
                <a:lnTo>
                  <a:pt x="466284" y="0"/>
                </a:lnTo>
                <a:lnTo>
                  <a:pt x="466284" y="6043518"/>
                </a:lnTo>
                <a:lnTo>
                  <a:pt x="5692293" y="6043518"/>
                </a:lnTo>
                <a:lnTo>
                  <a:pt x="5692293" y="0"/>
                </a:lnTo>
                <a:lnTo>
                  <a:pt x="12192000" y="0"/>
                </a:lnTo>
                <a:lnTo>
                  <a:pt x="12192000" y="6169030"/>
                </a:lnTo>
                <a:lnTo>
                  <a:pt x="12192000" y="6311901"/>
                </a:lnTo>
                <a:lnTo>
                  <a:pt x="12192000" y="6406675"/>
                </a:lnTo>
                <a:lnTo>
                  <a:pt x="0" y="6406675"/>
                </a:lnTo>
                <a:lnTo>
                  <a:pt x="0" y="6311901"/>
                </a:lnTo>
                <a:lnTo>
                  <a:pt x="0" y="6169030"/>
                </a:lnTo>
                <a:close/>
              </a:path>
            </a:pathLst>
          </a:custGeom>
          <a:solidFill>
            <a:schemeClr val="bg2"/>
          </a:solidFill>
        </p:spPr>
        <p:txBody>
          <a:bodyPr wrap="square">
            <a:noAutofit/>
          </a:bodyPr>
          <a:lstStyle/>
          <a:p>
            <a:endParaRPr lang="en-US" dirty="0"/>
          </a:p>
        </p:txBody>
      </p: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7079931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6BFC2-22A7-4541-9FB7-D782B372C1E3}"/>
              </a:ext>
            </a:extLst>
          </p:cNvPr>
          <p:cNvSpPr>
            <a:spLocks noGrp="1"/>
          </p:cNvSpPr>
          <p:nvPr>
            <p:ph idx="1"/>
          </p:nvPr>
        </p:nvSpPr>
        <p:spPr>
          <a:xfrm>
            <a:off x="838202"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056DF2EA-930D-40CD-BB81-D86078F00566}"/>
              </a:ext>
            </a:extLst>
          </p:cNvPr>
          <p:cNvSpPr>
            <a:spLocks noGrp="1"/>
          </p:cNvSpPr>
          <p:nvPr>
            <p:ph idx="13"/>
          </p:nvPr>
        </p:nvSpPr>
        <p:spPr>
          <a:xfrm>
            <a:off x="6786131" y="2900218"/>
            <a:ext cx="4555834" cy="32767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84B109A3-642E-485C-865E-8676401CCE98}"/>
              </a:ext>
            </a:extLst>
          </p:cNvPr>
          <p:cNvSpPr>
            <a:spLocks noGrp="1"/>
          </p:cNvSpPr>
          <p:nvPr>
            <p:ph idx="14" hasCustomPrompt="1"/>
          </p:nvPr>
        </p:nvSpPr>
        <p:spPr>
          <a:xfrm>
            <a:off x="838202"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10" name="Content Placeholder 2">
            <a:extLst>
              <a:ext uri="{FF2B5EF4-FFF2-40B4-BE49-F238E27FC236}">
                <a16:creationId xmlns:a16="http://schemas.microsoft.com/office/drawing/2014/main" id="{C235C1EA-C737-4F05-AC0E-4B9AF23BCEC9}"/>
              </a:ext>
            </a:extLst>
          </p:cNvPr>
          <p:cNvSpPr>
            <a:spLocks noGrp="1"/>
          </p:cNvSpPr>
          <p:nvPr>
            <p:ph idx="15" hasCustomPrompt="1"/>
          </p:nvPr>
        </p:nvSpPr>
        <p:spPr>
          <a:xfrm>
            <a:off x="6786131" y="2034412"/>
            <a:ext cx="4555834" cy="429906"/>
          </a:xfrm>
        </p:spPr>
        <p:txBody>
          <a:bodyPr>
            <a:normAutofit/>
          </a:bodyPr>
          <a:lstStyle>
            <a:lvl1pPr marL="0" indent="0">
              <a:buNone/>
              <a:defRPr sz="1800" b="1">
                <a:solidFill>
                  <a:schemeClr val="tx1"/>
                </a:solidFill>
              </a:defRPr>
            </a:lvl1pPr>
            <a:lvl2pPr marL="457200" indent="0">
              <a:buNone/>
              <a:defRPr b="1"/>
            </a:lvl2pPr>
            <a:lvl3pPr marL="914400" indent="0">
              <a:buNone/>
              <a:defRPr b="1"/>
            </a:lvl3pPr>
            <a:lvl4pPr marL="1371600" indent="0">
              <a:buNone/>
              <a:defRPr b="1"/>
            </a:lvl4pPr>
            <a:lvl5pPr marL="1828800" indent="0">
              <a:buNone/>
              <a:defRPr b="1"/>
            </a:lvl5pPr>
          </a:lstStyle>
          <a:p>
            <a:pPr lvl="0"/>
            <a:r>
              <a:rPr lang="en-US" dirty="0"/>
              <a:t>Subtitle</a:t>
            </a:r>
          </a:p>
        </p:txBody>
      </p:sp>
      <p:sp>
        <p:nvSpPr>
          <p:cNvPr id="4" name="Title 3">
            <a:extLst>
              <a:ext uri="{FF2B5EF4-FFF2-40B4-BE49-F238E27FC236}">
                <a16:creationId xmlns:a16="http://schemas.microsoft.com/office/drawing/2014/main" id="{0A27CB69-EE83-4397-89E7-3F8E08764889}"/>
              </a:ext>
            </a:extLst>
          </p:cNvPr>
          <p:cNvSpPr>
            <a:spLocks noGrp="1"/>
          </p:cNvSpPr>
          <p:nvPr>
            <p:ph type="title" hasCustomPrompt="1"/>
          </p:nvPr>
        </p:nvSpPr>
        <p:spPr/>
        <p:txBody>
          <a:bodyPr/>
          <a:lstStyle/>
          <a:p>
            <a:r>
              <a:rPr lang="en-US" dirty="0"/>
              <a:t>Your Slide’s Title Goes Over Here</a:t>
            </a:r>
          </a:p>
        </p:txBody>
      </p:sp>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21368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108503358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itle 1">
            <a:extLst>
              <a:ext uri="{FF2B5EF4-FFF2-40B4-BE49-F238E27FC236}">
                <a16:creationId xmlns:a16="http://schemas.microsoft.com/office/drawing/2014/main" id="{9EF013D1-BFE4-4006-B28F-9B20A721FADC}"/>
              </a:ext>
            </a:extLst>
          </p:cNvPr>
          <p:cNvSpPr>
            <a:spLocks noGrp="1"/>
          </p:cNvSpPr>
          <p:nvPr>
            <p:ph type="title" hasCustomPrompt="1"/>
          </p:nvPr>
        </p:nvSpPr>
        <p:spPr>
          <a:xfrm>
            <a:off x="838200" y="227809"/>
            <a:ext cx="6901753" cy="647931"/>
          </a:xfrm>
        </p:spPr>
        <p:txBody>
          <a:bodyPr/>
          <a:lstStyle/>
          <a:p>
            <a:r>
              <a:rPr lang="en-US" dirty="0"/>
              <a:t>Your Slide’s Title Goes Over Here</a:t>
            </a:r>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Tree>
    <p:extLst>
      <p:ext uri="{BB962C8B-B14F-4D97-AF65-F5344CB8AC3E}">
        <p14:creationId xmlns:p14="http://schemas.microsoft.com/office/powerpoint/2010/main" val="8321267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296409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2.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2.svg"/><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image" Target="../media/image4.svg"/><Relationship Id="rId10" Type="http://schemas.openxmlformats.org/officeDocument/2006/relationships/slideLayout" Target="../slideLayouts/slideLayout74.xml"/><Relationship Id="rId19" Type="http://schemas.openxmlformats.org/officeDocument/2006/relationships/theme" Target="../theme/theme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46">
            <a:extLst>
              <a:ext uri="{96DAC541-7B7A-43D3-8B79-37D633B846F1}">
                <asvg:svgBlip xmlns:asvg="http://schemas.microsoft.com/office/drawing/2016/SVG/main" r:embed="rId47"/>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 id="2147483725" r:id="rId38"/>
    <p:sldLayoutId id="2147483726" r:id="rId39"/>
    <p:sldLayoutId id="2147483727" r:id="rId40"/>
    <p:sldLayoutId id="2147483728" r:id="rId41"/>
    <p:sldLayoutId id="2147483729" r:id="rId42"/>
    <p:sldLayoutId id="2147483730" r:id="rId43"/>
    <p:sldLayoutId id="2147483731" r:id="rId44"/>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title style</a:t>
            </a:r>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13749204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82801370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hyperlink" Target="http://ministry-to-children.com/toolbox-object-less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86.svg"/></Relationships>
</file>

<file path=ppt/slides/_rels/slide17.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37.xml"/><Relationship Id="rId5" Type="http://schemas.openxmlformats.org/officeDocument/2006/relationships/image" Target="../media/image90.svg"/><Relationship Id="rId4" Type="http://schemas.openxmlformats.org/officeDocument/2006/relationships/image" Target="../media/image8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jpe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image" Target="../media/image54.jpeg"/><Relationship Id="rId1" Type="http://schemas.openxmlformats.org/officeDocument/2006/relationships/slideLayout" Target="../slideLayouts/slideLayout8.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hyperlink" Target="https://www.linkedin.com/in/kylebuntin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sv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0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notesSlide" Target="../notesSlides/notesSlide18.xml"/><Relationship Id="rId7" Type="http://schemas.openxmlformats.org/officeDocument/2006/relationships/image" Target="../media/image106.png"/><Relationship Id="rId2" Type="http://schemas.openxmlformats.org/officeDocument/2006/relationships/slideLayout" Target="../slideLayouts/slideLayout37.xml"/><Relationship Id="rId1" Type="http://schemas.openxmlformats.org/officeDocument/2006/relationships/tags" Target="../tags/tag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3.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svg"/><Relationship Id="rId3" Type="http://schemas.openxmlformats.org/officeDocument/2006/relationships/image" Target="../media/image66.png"/><Relationship Id="rId7" Type="http://schemas.openxmlformats.org/officeDocument/2006/relationships/image" Target="../media/image69.png"/><Relationship Id="rId12"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68.png"/><Relationship Id="rId11" Type="http://schemas.openxmlformats.org/officeDocument/2006/relationships/image" Target="../media/image60.png"/><Relationship Id="rId5" Type="http://schemas.openxmlformats.org/officeDocument/2006/relationships/image" Target="../media/image56.png"/><Relationship Id="rId15" Type="http://schemas.openxmlformats.org/officeDocument/2006/relationships/image" Target="../media/image76.svg"/><Relationship Id="rId10" Type="http://schemas.openxmlformats.org/officeDocument/2006/relationships/image" Target="../media/image72.png"/><Relationship Id="rId4" Type="http://schemas.openxmlformats.org/officeDocument/2006/relationships/image" Target="../media/image67.png"/><Relationship Id="rId9" Type="http://schemas.openxmlformats.org/officeDocument/2006/relationships/image" Target="../media/image71.png"/><Relationship Id="rId14" Type="http://schemas.openxmlformats.org/officeDocument/2006/relationships/image" Target="../media/image7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2.png"/><Relationship Id="rId3" Type="http://schemas.openxmlformats.org/officeDocument/2006/relationships/image" Target="../media/image114.png"/><Relationship Id="rId7" Type="http://schemas.openxmlformats.org/officeDocument/2006/relationships/image" Target="../media/image118.svg"/><Relationship Id="rId12"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17.png"/><Relationship Id="rId11" Type="http://schemas.openxmlformats.org/officeDocument/2006/relationships/image" Target="../media/image120.png"/><Relationship Id="rId5" Type="http://schemas.openxmlformats.org/officeDocument/2006/relationships/image" Target="../media/image116.jpg"/><Relationship Id="rId10" Type="http://schemas.openxmlformats.org/officeDocument/2006/relationships/image" Target="../media/image88.svg"/><Relationship Id="rId4" Type="http://schemas.openxmlformats.org/officeDocument/2006/relationships/image" Target="../media/image115.svg"/><Relationship Id="rId9" Type="http://schemas.openxmlformats.org/officeDocument/2006/relationships/image" Target="../media/image87.png"/><Relationship Id="rId14" Type="http://schemas.openxmlformats.org/officeDocument/2006/relationships/image" Target="../media/image123.svg"/></Relationships>
</file>

<file path=ppt/slides/_rels/slide3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124.png"/><Relationship Id="rId7" Type="http://schemas.openxmlformats.org/officeDocument/2006/relationships/image" Target="../media/image87.png"/><Relationship Id="rId12" Type="http://schemas.openxmlformats.org/officeDocument/2006/relationships/image" Target="../media/image128.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19.png"/><Relationship Id="rId11" Type="http://schemas.openxmlformats.org/officeDocument/2006/relationships/image" Target="../media/image127.png"/><Relationship Id="rId5" Type="http://schemas.openxmlformats.org/officeDocument/2006/relationships/image" Target="../media/image118.svg"/><Relationship Id="rId10" Type="http://schemas.openxmlformats.org/officeDocument/2006/relationships/image" Target="../media/image126.svg"/><Relationship Id="rId4" Type="http://schemas.openxmlformats.org/officeDocument/2006/relationships/image" Target="../media/image117.png"/><Relationship Id="rId9" Type="http://schemas.openxmlformats.org/officeDocument/2006/relationships/image" Target="../media/image1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4.xml"/><Relationship Id="rId1" Type="http://schemas.openxmlformats.org/officeDocument/2006/relationships/slideLayout" Target="../slideLayouts/slideLayout3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1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png"/><Relationship Id="rId1" Type="http://schemas.openxmlformats.org/officeDocument/2006/relationships/slideLayout" Target="../slideLayouts/slideLayout74.xml"/><Relationship Id="rId6" Type="http://schemas.openxmlformats.org/officeDocument/2006/relationships/image" Target="../media/image80.jpg"/><Relationship Id="rId5" Type="http://schemas.openxmlformats.org/officeDocument/2006/relationships/hyperlink" Target="https://commons.wikimedia.org/wiki/File:United_States_Navy_SEALs_525.jpg" TargetMode="External"/><Relationship Id="rId4" Type="http://schemas.openxmlformats.org/officeDocument/2006/relationships/image" Target="../media/image7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svg"/><Relationship Id="rId2" Type="http://schemas.openxmlformats.org/officeDocument/2006/relationships/notesSlide" Target="../notesSlides/notesSlide28.xml"/><Relationship Id="rId1" Type="http://schemas.openxmlformats.org/officeDocument/2006/relationships/slideLayout" Target="../slideLayouts/slideLayout37.xml"/><Relationship Id="rId6" Type="http://schemas.openxmlformats.org/officeDocument/2006/relationships/image" Target="../media/image143.png"/><Relationship Id="rId5" Type="http://schemas.openxmlformats.org/officeDocument/2006/relationships/image" Target="../media/image142.svg"/><Relationship Id="rId4" Type="http://schemas.openxmlformats.org/officeDocument/2006/relationships/image" Target="../media/image14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8" Type="http://schemas.openxmlformats.org/officeDocument/2006/relationships/image" Target="../media/image151.svg"/><Relationship Id="rId13" Type="http://schemas.openxmlformats.org/officeDocument/2006/relationships/image" Target="../media/image155.png"/><Relationship Id="rId3" Type="http://schemas.openxmlformats.org/officeDocument/2006/relationships/image" Target="../media/image146.svg"/><Relationship Id="rId7" Type="http://schemas.openxmlformats.org/officeDocument/2006/relationships/image" Target="../media/image150.png"/><Relationship Id="rId12" Type="http://schemas.openxmlformats.org/officeDocument/2006/relationships/image" Target="../media/image126.svg"/><Relationship Id="rId2" Type="http://schemas.openxmlformats.org/officeDocument/2006/relationships/image" Target="../media/image145.png"/><Relationship Id="rId1" Type="http://schemas.openxmlformats.org/officeDocument/2006/relationships/slideLayout" Target="../slideLayouts/slideLayout37.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svg"/><Relationship Id="rId10" Type="http://schemas.openxmlformats.org/officeDocument/2006/relationships/image" Target="../media/image153.sv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6.svg"/></Relationships>
</file>

<file path=ppt/slides/_rels/slide45.xml.rels><?xml version="1.0" encoding="UTF-8" standalone="yes"?>
<Relationships xmlns="http://schemas.openxmlformats.org/package/2006/relationships"><Relationship Id="rId2" Type="http://schemas.openxmlformats.org/officeDocument/2006/relationships/image" Target="../media/image157.gif"/><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37.xml"/><Relationship Id="rId5" Type="http://schemas.openxmlformats.org/officeDocument/2006/relationships/image" Target="../media/image163.svg"/><Relationship Id="rId4" Type="http://schemas.openxmlformats.org/officeDocument/2006/relationships/image" Target="../media/image162.png"/></Relationships>
</file>

<file path=ppt/slides/_rels/slide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Perform data engineering on Azure</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endParaRPr lang="en-US" dirty="0"/>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2</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222712" y="1806388"/>
            <a:ext cx="4581188" cy="3439389"/>
          </a:xfrm>
        </p:spPr>
        <p:txBody>
          <a:bodyPr/>
          <a:lstStyle/>
          <a:p>
            <a:r>
              <a:rPr lang="en-US" dirty="0"/>
              <a:t>And… what problems are we trying to solve?</a:t>
            </a:r>
            <a:endParaRPr lang="en-GB" dirty="0"/>
          </a:p>
        </p:txBody>
      </p:sp>
    </p:spTree>
    <p:extLst>
      <p:ext uri="{BB962C8B-B14F-4D97-AF65-F5344CB8AC3E}">
        <p14:creationId xmlns:p14="http://schemas.microsoft.com/office/powerpoint/2010/main" val="2118431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D5BF1E3-372E-47B2-A714-91B023822AF0}"/>
              </a:ext>
            </a:extLst>
          </p:cNvPr>
          <p:cNvGrpSpPr/>
          <p:nvPr/>
        </p:nvGrpSpPr>
        <p:grpSpPr>
          <a:xfrm>
            <a:off x="473051" y="2543395"/>
            <a:ext cx="11071249" cy="1077218"/>
            <a:chOff x="473051" y="3132480"/>
            <a:chExt cx="11071249" cy="1077218"/>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41920" y="319210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473051" y="3132480"/>
              <a:ext cx="599844" cy="1015663"/>
            </a:xfrm>
            <a:prstGeom prst="rect">
              <a:avLst/>
            </a:prstGeom>
          </p:spPr>
          <p:txBody>
            <a:bodyPr wrap="none">
              <a:spAutoFit/>
            </a:bodyPr>
            <a:lstStyle/>
            <a:p>
              <a:r>
                <a:rPr lang="en-US" sz="6000" dirty="0">
                  <a:solidFill>
                    <a:schemeClr val="accent1"/>
                  </a:solidFill>
                </a:rPr>
                <a:t>2</a:t>
              </a:r>
            </a:p>
          </p:txBody>
        </p:sp>
        <p:sp>
          <p:nvSpPr>
            <p:cNvPr id="19" name="TextBox 18">
              <a:extLst>
                <a:ext uri="{FF2B5EF4-FFF2-40B4-BE49-F238E27FC236}">
                  <a16:creationId xmlns:a16="http://schemas.microsoft.com/office/drawing/2014/main" id="{73BAFDAE-70CC-43F6-B1CE-8F6B30C79AC5}"/>
                </a:ext>
              </a:extLst>
            </p:cNvPr>
            <p:cNvSpPr txBox="1"/>
            <p:nvPr/>
          </p:nvSpPr>
          <p:spPr>
            <a:xfrm>
              <a:off x="1580128" y="3132480"/>
              <a:ext cx="9964172" cy="107721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Velocity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The speed of data coming in, and the speed in which you need to process it. </a:t>
              </a:r>
              <a:r>
                <a:rPr lang="en-US" sz="2000" b="0" dirty="0">
                  <a:solidFill>
                    <a:srgbClr val="1A1A1A"/>
                  </a:solidFill>
                  <a:latin typeface="Segoe UI"/>
                  <a:cs typeface="+mn-cs"/>
                </a:rPr>
                <a:t>In addition, we need </a:t>
              </a:r>
              <a:r>
                <a:rPr lang="en-US" sz="2000" dirty="0">
                  <a:solidFill>
                    <a:schemeClr val="tx2"/>
                  </a:solidFill>
                  <a:latin typeface="Segoe UI"/>
                  <a:cs typeface="+mn-cs"/>
                </a:rPr>
                <a:t>elasticity</a:t>
              </a:r>
              <a:r>
                <a:rPr lang="en-US" sz="2000" b="0" dirty="0">
                  <a:solidFill>
                    <a:srgbClr val="1A1A1A"/>
                  </a:solidFill>
                  <a:latin typeface="Segoe UI"/>
                  <a:cs typeface="+mn-cs"/>
                </a:rPr>
                <a:t> of our data systems to cope with </a:t>
              </a:r>
              <a:r>
                <a:rPr lang="en-US" sz="2000" dirty="0">
                  <a:solidFill>
                    <a:schemeClr val="tx2"/>
                  </a:solidFill>
                  <a:latin typeface="Segoe UI"/>
                  <a:cs typeface="+mn-cs"/>
                </a:rPr>
                <a:t>variable loads</a:t>
              </a:r>
              <a:r>
                <a:rPr lang="en-US" sz="2000" b="0" dirty="0">
                  <a:solidFill>
                    <a:srgbClr val="1A1A1A"/>
                  </a:solidFill>
                  <a:latin typeface="Segoe UI"/>
                  <a:cs typeface="+mn-cs"/>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157316" y="-63208"/>
            <a:ext cx="10020300" cy="1325563"/>
          </a:xfrm>
        </p:spPr>
        <p:txBody>
          <a:bodyPr/>
          <a:lstStyle/>
          <a:p>
            <a:r>
              <a:rPr lang="en-US" dirty="0"/>
              <a:t>The modern data problem</a:t>
            </a:r>
          </a:p>
        </p:txBody>
      </p:sp>
      <p:grpSp>
        <p:nvGrpSpPr>
          <p:cNvPr id="5" name="Group 4">
            <a:extLst>
              <a:ext uri="{FF2B5EF4-FFF2-40B4-BE49-F238E27FC236}">
                <a16:creationId xmlns:a16="http://schemas.microsoft.com/office/drawing/2014/main" id="{55DEB32B-FBD3-4CC2-AAD4-C2B799B24CA0}"/>
              </a:ext>
            </a:extLst>
          </p:cNvPr>
          <p:cNvGrpSpPr/>
          <p:nvPr/>
        </p:nvGrpSpPr>
        <p:grpSpPr>
          <a:xfrm>
            <a:off x="473051" y="1152959"/>
            <a:ext cx="11429579" cy="1077218"/>
            <a:chOff x="473051" y="1742044"/>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580128" y="1742044"/>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Volume</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What most people think of… the sheer amount of data. Worldwide, this grows exponentially.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90%</a:t>
              </a:r>
              <a:r>
                <a:rPr kumimoji="0" lang="en-US" sz="2000" b="0" i="0" u="none" strike="noStrike" kern="1200" cap="none" spc="0" normalizeH="0" baseline="0" noProof="0" dirty="0">
                  <a:ln>
                    <a:noFill/>
                  </a:ln>
                  <a:solidFill>
                    <a:srgbClr val="1A1A1A"/>
                  </a:solidFill>
                  <a:effectLst/>
                  <a:uLnTx/>
                  <a:uFillTx/>
                  <a:latin typeface="Segoe UI"/>
                  <a:ea typeface="+mn-ea"/>
                  <a:cs typeface="+mn-cs"/>
                </a:rPr>
                <a:t> of today’s data has been created in the past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2 years</a:t>
              </a:r>
              <a:r>
                <a:rPr kumimoji="0" lang="en-US" sz="2000" b="0" i="0" u="none" strike="noStrike" kern="1200" cap="none" spc="0" normalizeH="0" baseline="0" noProof="0" dirty="0">
                  <a:ln>
                    <a:noFill/>
                  </a:ln>
                  <a:solidFill>
                    <a:srgbClr val="1A1A1A"/>
                  </a:solidFill>
                  <a:effectLst/>
                  <a:uLnTx/>
                  <a:uFillTx/>
                  <a:latin typeface="Segoe UI"/>
                  <a:ea typeface="+mn-ea"/>
                  <a:cs typeface="+mn-cs"/>
                </a:rPr>
                <a:t>!</a:t>
              </a: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41920" y="1843537"/>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473051" y="1783917"/>
              <a:ext cx="599844" cy="1015663"/>
            </a:xfrm>
            <a:prstGeom prst="rect">
              <a:avLst/>
            </a:prstGeom>
          </p:spPr>
          <p:txBody>
            <a:bodyPr wrap="none">
              <a:spAutoFit/>
            </a:bodyPr>
            <a:lstStyle/>
            <a:p>
              <a:r>
                <a:rPr lang="en-US" sz="6000" dirty="0">
                  <a:solidFill>
                    <a:schemeClr val="accent1"/>
                  </a:solidFill>
                </a:rPr>
                <a:t>1</a:t>
              </a:r>
            </a:p>
          </p:txBody>
        </p:sp>
      </p:grpSp>
      <p:grpSp>
        <p:nvGrpSpPr>
          <p:cNvPr id="8" name="Group 7">
            <a:extLst>
              <a:ext uri="{FF2B5EF4-FFF2-40B4-BE49-F238E27FC236}">
                <a16:creationId xmlns:a16="http://schemas.microsoft.com/office/drawing/2014/main" id="{F5D0B23F-21C9-4B68-946B-5511B913C56D}"/>
              </a:ext>
            </a:extLst>
          </p:cNvPr>
          <p:cNvGrpSpPr/>
          <p:nvPr/>
        </p:nvGrpSpPr>
        <p:grpSpPr>
          <a:xfrm>
            <a:off x="473051" y="3872276"/>
            <a:ext cx="11071249" cy="1384995"/>
            <a:chOff x="473051" y="4461361"/>
            <a:chExt cx="11071249" cy="1384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41920" y="4600281"/>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473051" y="4481043"/>
              <a:ext cx="599844" cy="1015663"/>
            </a:xfrm>
            <a:prstGeom prst="rect">
              <a:avLst/>
            </a:prstGeom>
          </p:spPr>
          <p:txBody>
            <a:bodyPr wrap="none">
              <a:spAutoFit/>
            </a:bodyPr>
            <a:lstStyle/>
            <a:p>
              <a:r>
                <a:rPr lang="en-US" sz="6000" dirty="0">
                  <a:solidFill>
                    <a:schemeClr val="accent1"/>
                  </a:solidFill>
                </a:rPr>
                <a:t>3</a:t>
              </a:r>
            </a:p>
          </p:txBody>
        </p:sp>
        <p:sp>
          <p:nvSpPr>
            <p:cNvPr id="20" name="TextBox 19">
              <a:extLst>
                <a:ext uri="{FF2B5EF4-FFF2-40B4-BE49-F238E27FC236}">
                  <a16:creationId xmlns:a16="http://schemas.microsoft.com/office/drawing/2014/main" id="{71E608C3-8EE1-4089-A3D4-B3DC056069A1}"/>
                </a:ext>
              </a:extLst>
            </p:cNvPr>
            <p:cNvSpPr txBox="1"/>
            <p:nvPr/>
          </p:nvSpPr>
          <p:spPr>
            <a:xfrm>
              <a:off x="1580129" y="4461361"/>
              <a:ext cx="9964171" cy="138499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Variety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Data comes from</a:t>
              </a:r>
              <a:r>
                <a:rPr lang="en-US" sz="2000" dirty="0">
                  <a:solidFill>
                    <a:srgbClr val="1A1A1A"/>
                  </a:solidFill>
                  <a:latin typeface="Segoe UI"/>
                </a:rPr>
                <a:t> </a:t>
              </a:r>
              <a:r>
                <a:rPr lang="en-US" sz="2000" b="0" dirty="0">
                  <a:solidFill>
                    <a:srgbClr val="1A1A1A"/>
                  </a:solidFill>
                  <a:latin typeface="Segoe UI"/>
                </a:rPr>
                <a:t>so many sources these days, from </a:t>
              </a:r>
              <a:r>
                <a:rPr lang="en-US" sz="2000" dirty="0">
                  <a:solidFill>
                    <a:schemeClr val="accent1"/>
                  </a:solidFill>
                  <a:latin typeface="Segoe UI"/>
                </a:rPr>
                <a:t>structured</a:t>
              </a:r>
              <a:r>
                <a:rPr lang="en-US" sz="2000" b="0" dirty="0">
                  <a:solidFill>
                    <a:srgbClr val="1A1A1A"/>
                  </a:solidFill>
                  <a:latin typeface="Segoe UI"/>
                </a:rPr>
                <a:t> relational data sets and financial transactions to </a:t>
              </a:r>
              <a:r>
                <a:rPr lang="en-US" sz="2000" dirty="0">
                  <a:solidFill>
                    <a:schemeClr val="accent1"/>
                  </a:solidFill>
                  <a:latin typeface="Segoe UI"/>
                </a:rPr>
                <a:t>unstructured</a:t>
              </a:r>
              <a:r>
                <a:rPr lang="en-US" sz="2000" b="0" dirty="0">
                  <a:solidFill>
                    <a:srgbClr val="1A1A1A"/>
                  </a:solidFill>
                  <a:latin typeface="Segoe UI"/>
                </a:rPr>
                <a:t> data such as chat and SMS messages, IoT devices, images, logs, MRIs, etc. </a:t>
              </a:r>
              <a:r>
                <a:rPr lang="en-US" sz="2000" dirty="0">
                  <a:solidFill>
                    <a:schemeClr val="accent1"/>
                  </a:solidFill>
                  <a:latin typeface="Segoe UI"/>
                </a:rPr>
                <a:t>90%</a:t>
              </a:r>
              <a:r>
                <a:rPr lang="en-US" sz="2000" b="0" dirty="0">
                  <a:solidFill>
                    <a:srgbClr val="1A1A1A"/>
                  </a:solidFill>
                  <a:latin typeface="Segoe UI"/>
                </a:rPr>
                <a:t> generated data is </a:t>
              </a:r>
              <a:r>
                <a:rPr lang="en-US" sz="2000" dirty="0">
                  <a:solidFill>
                    <a:schemeClr val="accent1"/>
                  </a:solidFill>
                  <a:latin typeface="Segoe UI"/>
                </a:rPr>
                <a:t>unstructured</a:t>
              </a:r>
              <a:r>
                <a:rPr lang="en-US" sz="2000" b="0" dirty="0">
                  <a:solidFill>
                    <a:srgbClr val="1A1A1A"/>
                  </a:solidFill>
                  <a:latin typeface="Segoe UI"/>
                </a:rPr>
                <a:t>.</a:t>
              </a:r>
              <a:endParaRPr lang="en-US" sz="2000" b="0" dirty="0"/>
            </a:p>
          </p:txBody>
        </p:sp>
      </p:grpSp>
    </p:spTree>
    <p:extLst>
      <p:ext uri="{BB962C8B-B14F-4D97-AF65-F5344CB8AC3E}">
        <p14:creationId xmlns:p14="http://schemas.microsoft.com/office/powerpoint/2010/main" val="57615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6CC76-7D9E-4EC3-9CB4-225296117373}"/>
              </a:ext>
            </a:extLst>
          </p:cNvPr>
          <p:cNvSpPr>
            <a:spLocks noGrp="1"/>
          </p:cNvSpPr>
          <p:nvPr>
            <p:ph type="title" idx="4294967295"/>
          </p:nvPr>
        </p:nvSpPr>
        <p:spPr>
          <a:xfrm>
            <a:off x="206477" y="-72466"/>
            <a:ext cx="10020300" cy="1325562"/>
          </a:xfrm>
        </p:spPr>
        <p:txBody>
          <a:bodyPr/>
          <a:lstStyle/>
          <a:p>
            <a:r>
              <a:rPr lang="en-US" dirty="0"/>
              <a:t>Velocity: the 3 latencies</a:t>
            </a:r>
          </a:p>
        </p:txBody>
      </p:sp>
      <p:grpSp>
        <p:nvGrpSpPr>
          <p:cNvPr id="7" name="Group 6">
            <a:extLst>
              <a:ext uri="{FF2B5EF4-FFF2-40B4-BE49-F238E27FC236}">
                <a16:creationId xmlns:a16="http://schemas.microsoft.com/office/drawing/2014/main" id="{87733F60-1E83-4621-93A2-D91008C2BCD5}"/>
              </a:ext>
            </a:extLst>
          </p:cNvPr>
          <p:cNvGrpSpPr/>
          <p:nvPr/>
        </p:nvGrpSpPr>
        <p:grpSpPr>
          <a:xfrm>
            <a:off x="504274" y="1318297"/>
            <a:ext cx="11429579" cy="1077218"/>
            <a:chOff x="504274" y="1318297"/>
            <a:chExt cx="11429579" cy="1077218"/>
          </a:xfrm>
        </p:grpSpPr>
        <p:sp>
          <p:nvSpPr>
            <p:cNvPr id="6" name="TextBox 5">
              <a:extLst>
                <a:ext uri="{FF2B5EF4-FFF2-40B4-BE49-F238E27FC236}">
                  <a16:creationId xmlns:a16="http://schemas.microsoft.com/office/drawing/2014/main" id="{2857B527-163C-421F-8555-B7B1ACA235CD}"/>
                </a:ext>
              </a:extLst>
            </p:cNvPr>
            <p:cNvSpPr txBox="1"/>
            <p:nvPr/>
          </p:nvSpPr>
          <p:spPr>
            <a:xfrm>
              <a:off x="1611351" y="1318297"/>
              <a:ext cx="10322502" cy="107721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Batch</a:t>
              </a:r>
              <a:br>
                <a:rPr kumimoji="0" lang="en-US" sz="24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Queries or programs that take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tens of minutes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hours</a:t>
              </a:r>
              <a:r>
                <a:rPr kumimoji="0" lang="en-US" sz="2000" b="0" i="0" u="none" strike="noStrike" kern="1200" cap="none" spc="0" normalizeH="0" baseline="0" noProof="0" dirty="0">
                  <a:ln>
                    <a:noFill/>
                  </a:ln>
                  <a:solidFill>
                    <a:srgbClr val="1A1A1A"/>
                  </a:solidFill>
                  <a:effectLst/>
                  <a:uLnTx/>
                  <a:uFillTx/>
                  <a:latin typeface="Segoe UI"/>
                  <a:ea typeface="+mn-ea"/>
                  <a:cs typeface="+mn-cs"/>
                </a:rPr>
                <a:t>, or </a:t>
              </a:r>
              <a:r>
                <a:rPr kumimoji="0" lang="en-US" sz="2000" b="1" i="0" u="none" strike="noStrike" kern="1200" cap="none" spc="0" normalizeH="0" baseline="0" noProof="0" dirty="0">
                  <a:ln>
                    <a:noFill/>
                  </a:ln>
                  <a:solidFill>
                    <a:schemeClr val="accent1"/>
                  </a:solidFill>
                  <a:effectLst/>
                  <a:uLnTx/>
                  <a:uFillTx/>
                  <a:latin typeface="Segoe UI"/>
                  <a:ea typeface="+mn-ea"/>
                  <a:cs typeface="+mn-cs"/>
                </a:rPr>
                <a:t>days</a:t>
              </a:r>
              <a:r>
                <a:rPr kumimoji="0" lang="en-US" sz="2000" b="0" i="0" u="none" strike="noStrike" kern="1200" cap="none" spc="0" normalizeH="0" baseline="0" noProof="0" dirty="0">
                  <a:ln>
                    <a:noFill/>
                  </a:ln>
                  <a:solidFill>
                    <a:srgbClr val="1A1A1A"/>
                  </a:solidFill>
                  <a:effectLst/>
                  <a:uLnTx/>
                  <a:uFillTx/>
                  <a:latin typeface="Segoe UI"/>
                  <a:ea typeface="+mn-ea"/>
                  <a:cs typeface="+mn-cs"/>
                </a:rPr>
                <a:t> to complete. Could include initial data munging, complete ETL pipeline, preparation for downstream analytics.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5CCB9EFD-9871-4010-A2F6-AE058326FF65}"/>
                </a:ext>
              </a:extLst>
            </p:cNvPr>
            <p:cNvCxnSpPr>
              <a:cxnSpLocks/>
            </p:cNvCxnSpPr>
            <p:nvPr/>
          </p:nvCxnSpPr>
          <p:spPr>
            <a:xfrm>
              <a:off x="1473143" y="1419790"/>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3C37D67-A6F8-46E2-A6A5-554E149B6FA7}"/>
                </a:ext>
              </a:extLst>
            </p:cNvPr>
            <p:cNvSpPr/>
            <p:nvPr/>
          </p:nvSpPr>
          <p:spPr>
            <a:xfrm>
              <a:off x="504274" y="1360170"/>
              <a:ext cx="599844" cy="1015663"/>
            </a:xfrm>
            <a:prstGeom prst="rect">
              <a:avLst/>
            </a:prstGeom>
          </p:spPr>
          <p:txBody>
            <a:bodyPr wrap="none">
              <a:spAutoFit/>
            </a:bodyPr>
            <a:lstStyle/>
            <a:p>
              <a:r>
                <a:rPr lang="en-US" sz="6000" dirty="0">
                  <a:solidFill>
                    <a:schemeClr val="accent1"/>
                  </a:solidFill>
                </a:rPr>
                <a:t>1</a:t>
              </a:r>
            </a:p>
          </p:txBody>
        </p:sp>
      </p:grpSp>
      <p:sp>
        <p:nvSpPr>
          <p:cNvPr id="3" name="TextBox 2">
            <a:extLst>
              <a:ext uri="{FF2B5EF4-FFF2-40B4-BE49-F238E27FC236}">
                <a16:creationId xmlns:a16="http://schemas.microsoft.com/office/drawing/2014/main" id="{DB2CE638-67D8-482F-B9CC-3DC733D9DF64}"/>
              </a:ext>
            </a:extLst>
          </p:cNvPr>
          <p:cNvSpPr txBox="1"/>
          <p:nvPr/>
        </p:nvSpPr>
        <p:spPr>
          <a:xfrm>
            <a:off x="-1" y="5823644"/>
            <a:ext cx="8229592" cy="1015663"/>
          </a:xfrm>
          <a:prstGeom prst="rect">
            <a:avLst/>
          </a:prstGeom>
          <a:solidFill>
            <a:schemeClr val="accent2">
              <a:lumMod val="20000"/>
              <a:lumOff val="80000"/>
            </a:schemeClr>
          </a:solidFill>
        </p:spPr>
        <p:txBody>
          <a:bodyPr wrap="square" lIns="274320" tIns="91440" rIns="274320" bIns="91440" rtlCol="0">
            <a:spAutoFit/>
          </a:bodyPr>
          <a:lstStyle/>
          <a:p>
            <a:pPr algn="l"/>
            <a:r>
              <a:rPr lang="en-US" b="0" dirty="0">
                <a:gradFill>
                  <a:gsLst>
                    <a:gs pos="2917">
                      <a:schemeClr val="tx1"/>
                    </a:gs>
                    <a:gs pos="30000">
                      <a:schemeClr val="tx1"/>
                    </a:gs>
                  </a:gsLst>
                  <a:lin ang="5400000" scaled="0"/>
                </a:gradFill>
              </a:rPr>
              <a:t>You will typically use these three velocities together. Batch is always at the periphery of real-time stream ingestion, because you oftentimes want to do a deeper analysis of the ingested data.</a:t>
            </a:r>
          </a:p>
        </p:txBody>
      </p:sp>
      <p:grpSp>
        <p:nvGrpSpPr>
          <p:cNvPr id="8" name="Group 7">
            <a:extLst>
              <a:ext uri="{FF2B5EF4-FFF2-40B4-BE49-F238E27FC236}">
                <a16:creationId xmlns:a16="http://schemas.microsoft.com/office/drawing/2014/main" id="{CE0173C9-F9E0-4142-AB09-FFE95C7D1F07}"/>
              </a:ext>
            </a:extLst>
          </p:cNvPr>
          <p:cNvGrpSpPr/>
          <p:nvPr/>
        </p:nvGrpSpPr>
        <p:grpSpPr>
          <a:xfrm>
            <a:off x="504274" y="2595072"/>
            <a:ext cx="11429579" cy="1129324"/>
            <a:chOff x="504274" y="2595072"/>
            <a:chExt cx="11429579" cy="1129324"/>
          </a:xfrm>
        </p:grpSpPr>
        <p:cxnSp>
          <p:nvCxnSpPr>
            <p:cNvPr id="12" name="Straight Connector 11">
              <a:extLst>
                <a:ext uri="{FF2B5EF4-FFF2-40B4-BE49-F238E27FC236}">
                  <a16:creationId xmlns:a16="http://schemas.microsoft.com/office/drawing/2014/main" id="{46C85E9E-8C79-4DDF-9DED-921BAB3F632A}"/>
                </a:ext>
              </a:extLst>
            </p:cNvPr>
            <p:cNvCxnSpPr>
              <a:cxnSpLocks/>
            </p:cNvCxnSpPr>
            <p:nvPr/>
          </p:nvCxnSpPr>
          <p:spPr>
            <a:xfrm>
              <a:off x="1473143" y="2768353"/>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437EE6-9429-4666-9F87-37BA3546E9DB}"/>
                </a:ext>
              </a:extLst>
            </p:cNvPr>
            <p:cNvSpPr/>
            <p:nvPr/>
          </p:nvSpPr>
          <p:spPr>
            <a:xfrm>
              <a:off x="504274" y="2708733"/>
              <a:ext cx="599844" cy="1015663"/>
            </a:xfrm>
            <a:prstGeom prst="rect">
              <a:avLst/>
            </a:prstGeom>
          </p:spPr>
          <p:txBody>
            <a:bodyPr wrap="none">
              <a:spAutoFit/>
            </a:bodyPr>
            <a:lstStyle/>
            <a:p>
              <a:r>
                <a:rPr lang="en-US" sz="6000" dirty="0">
                  <a:solidFill>
                    <a:schemeClr val="accent1"/>
                  </a:solidFill>
                </a:rPr>
                <a:t>2</a:t>
              </a:r>
            </a:p>
          </p:txBody>
        </p:sp>
        <p:sp>
          <p:nvSpPr>
            <p:cNvPr id="14" name="TextBox 13">
              <a:extLst>
                <a:ext uri="{FF2B5EF4-FFF2-40B4-BE49-F238E27FC236}">
                  <a16:creationId xmlns:a16="http://schemas.microsoft.com/office/drawing/2014/main" id="{D36D09BD-3DB4-4159-94F7-E9BBE0EDD66B}"/>
                </a:ext>
              </a:extLst>
            </p:cNvPr>
            <p:cNvSpPr txBox="1"/>
            <p:nvPr/>
          </p:nvSpPr>
          <p:spPr>
            <a:xfrm>
              <a:off x="1611352" y="2595072"/>
              <a:ext cx="10322501"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Interactive query</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lang="en-US" sz="2000" b="0" dirty="0">
                  <a:solidFill>
                    <a:srgbClr val="1A1A1A"/>
                  </a:solidFill>
                </a:rPr>
                <a:t>Querying batch data at “human” interactive speeds, which with the current generation of technologies means results are ready in time frames measured in </a:t>
              </a:r>
              <a:r>
                <a:rPr lang="en-US" sz="2000" b="1" dirty="0">
                  <a:solidFill>
                    <a:schemeClr val="accent1"/>
                  </a:solidFill>
                </a:rPr>
                <a:t>seconds to minutes</a:t>
              </a:r>
              <a:r>
                <a:rPr lang="en-US" sz="2000" dirty="0">
                  <a:solidFill>
                    <a:srgbClr val="1A1A1A"/>
                  </a:solidFill>
                </a:rPr>
                <a:t>.</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53054A85-885C-4BF6-900E-E9BDA1AF6A31}"/>
              </a:ext>
            </a:extLst>
          </p:cNvPr>
          <p:cNvGrpSpPr/>
          <p:nvPr/>
        </p:nvGrpSpPr>
        <p:grpSpPr>
          <a:xfrm>
            <a:off x="504274" y="4057296"/>
            <a:ext cx="11429579" cy="1107995"/>
            <a:chOff x="504274" y="4057296"/>
            <a:chExt cx="11429579" cy="1107995"/>
          </a:xfrm>
        </p:grpSpPr>
        <p:cxnSp>
          <p:nvCxnSpPr>
            <p:cNvPr id="13" name="Straight Connector 12">
              <a:extLst>
                <a:ext uri="{FF2B5EF4-FFF2-40B4-BE49-F238E27FC236}">
                  <a16:creationId xmlns:a16="http://schemas.microsoft.com/office/drawing/2014/main" id="{F6788BE7-5D7C-4E75-B50F-4F90DE997918}"/>
                </a:ext>
              </a:extLst>
            </p:cNvPr>
            <p:cNvCxnSpPr>
              <a:cxnSpLocks/>
            </p:cNvCxnSpPr>
            <p:nvPr/>
          </p:nvCxnSpPr>
          <p:spPr>
            <a:xfrm>
              <a:off x="1473143" y="4176534"/>
              <a:ext cx="0" cy="89642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DC19229-3D2A-4254-83F2-646791799B8E}"/>
                </a:ext>
              </a:extLst>
            </p:cNvPr>
            <p:cNvSpPr/>
            <p:nvPr/>
          </p:nvSpPr>
          <p:spPr>
            <a:xfrm>
              <a:off x="504274" y="4057296"/>
              <a:ext cx="599844" cy="1015663"/>
            </a:xfrm>
            <a:prstGeom prst="rect">
              <a:avLst/>
            </a:prstGeom>
          </p:spPr>
          <p:txBody>
            <a:bodyPr wrap="none">
              <a:spAutoFit/>
            </a:bodyPr>
            <a:lstStyle/>
            <a:p>
              <a:r>
                <a:rPr lang="en-US" sz="6000" dirty="0">
                  <a:solidFill>
                    <a:schemeClr val="accent1"/>
                  </a:solidFill>
                </a:rPr>
                <a:t>3</a:t>
              </a:r>
            </a:p>
          </p:txBody>
        </p:sp>
        <p:sp>
          <p:nvSpPr>
            <p:cNvPr id="18" name="TextBox 17">
              <a:extLst>
                <a:ext uri="{FF2B5EF4-FFF2-40B4-BE49-F238E27FC236}">
                  <a16:creationId xmlns:a16="http://schemas.microsoft.com/office/drawing/2014/main" id="{D171C15C-4094-4188-84A1-BA124FD039A3}"/>
                </a:ext>
              </a:extLst>
            </p:cNvPr>
            <p:cNvSpPr txBox="1"/>
            <p:nvPr/>
          </p:nvSpPr>
          <p:spPr>
            <a:xfrm>
              <a:off x="1611353" y="4088073"/>
              <a:ext cx="10322500" cy="1077218"/>
            </a:xfrm>
            <a:prstGeom prst="rect">
              <a:avLst/>
            </a:prstGeom>
            <a:noFill/>
          </p:spPr>
          <p:txBody>
            <a:bodyPr wrap="square">
              <a:spAutoFit/>
            </a:bodyPr>
            <a:lstStyle/>
            <a:p>
              <a:pPr lvl="0" defTabSz="914367"/>
              <a:r>
                <a:rPr kumimoji="0" lang="en-US" sz="2400" b="1" i="0" u="none" strike="noStrike" kern="1200" cap="none" spc="0" normalizeH="0" baseline="0" noProof="0" dirty="0">
                  <a:ln>
                    <a:noFill/>
                  </a:ln>
                  <a:solidFill>
                    <a:srgbClr val="1A1A1A"/>
                  </a:solidFill>
                  <a:effectLst/>
                  <a:uLnTx/>
                  <a:uFillTx/>
                  <a:latin typeface="Segoe UI"/>
                  <a:ea typeface="+mn-ea"/>
                  <a:cs typeface="+mn-cs"/>
                </a:rPr>
                <a:t>Real-time / near real-time</a:t>
              </a:r>
              <a:br>
                <a:rPr kumimoji="0" lang="en-US" sz="2000" b="0" i="0" u="none" strike="noStrike" kern="1200" cap="none" spc="0" normalizeH="0" baseline="0" noProof="0" dirty="0">
                  <a:ln>
                    <a:noFill/>
                  </a:ln>
                  <a:solidFill>
                    <a:srgbClr val="1A1A1A"/>
                  </a:solidFill>
                  <a:effectLst/>
                  <a:uLnTx/>
                  <a:uFillTx/>
                  <a:latin typeface="Segoe UI"/>
                  <a:ea typeface="+mn-ea"/>
                  <a:cs typeface="+mn-cs"/>
                </a:rPr>
              </a:br>
              <a:r>
                <a:rPr kumimoji="0" lang="en-US" sz="2000" b="0" i="0" u="none" strike="noStrike" kern="1200" cap="none" spc="0" normalizeH="0" baseline="0" noProof="0" dirty="0">
                  <a:ln>
                    <a:noFill/>
                  </a:ln>
                  <a:solidFill>
                    <a:srgbClr val="1A1A1A"/>
                  </a:solidFill>
                  <a:effectLst/>
                  <a:uLnTx/>
                  <a:uFillTx/>
                  <a:latin typeface="Segoe UI"/>
                  <a:ea typeface="+mn-ea"/>
                  <a:cs typeface="+mn-cs"/>
                </a:rPr>
                <a:t>P</a:t>
              </a:r>
              <a:r>
                <a:rPr lang="en-US" sz="2000" b="0" dirty="0" err="1">
                  <a:solidFill>
                    <a:srgbClr val="1A1A1A"/>
                  </a:solidFill>
                </a:rPr>
                <a:t>rocessing</a:t>
              </a:r>
              <a:r>
                <a:rPr lang="en-US" sz="2000" b="0" dirty="0">
                  <a:solidFill>
                    <a:srgbClr val="1A1A1A"/>
                  </a:solidFill>
                </a:rPr>
                <a:t> of a typically infinite stream of input data (stream), whose time until results ready is short—measured in </a:t>
              </a:r>
              <a:r>
                <a:rPr lang="en-US" sz="2000" b="1" dirty="0">
                  <a:solidFill>
                    <a:schemeClr val="accent1"/>
                  </a:solidFill>
                </a:rPr>
                <a:t>milliseconds</a:t>
              </a:r>
              <a:r>
                <a:rPr lang="en-US" sz="2000" dirty="0">
                  <a:solidFill>
                    <a:srgbClr val="1A1A1A"/>
                  </a:solidFill>
                </a:rPr>
                <a:t> </a:t>
              </a:r>
              <a:r>
                <a:rPr lang="en-US" sz="2000" b="0" dirty="0">
                  <a:solidFill>
                    <a:srgbClr val="1A1A1A"/>
                  </a:solidFill>
                </a:rPr>
                <a:t>or</a:t>
              </a:r>
              <a:r>
                <a:rPr lang="en-US" sz="2000" dirty="0">
                  <a:solidFill>
                    <a:srgbClr val="1A1A1A"/>
                  </a:solidFill>
                </a:rPr>
                <a:t> </a:t>
              </a:r>
              <a:r>
                <a:rPr lang="en-US" sz="2000" b="1" dirty="0">
                  <a:solidFill>
                    <a:schemeClr val="accent1"/>
                  </a:solidFill>
                </a:rPr>
                <a:t>seconds</a:t>
              </a:r>
              <a:r>
                <a:rPr lang="en-US" sz="2000" dirty="0">
                  <a:solidFill>
                    <a:srgbClr val="1A1A1A"/>
                  </a:solidFill>
                </a:rPr>
                <a:t> </a:t>
              </a:r>
              <a:r>
                <a:rPr lang="en-US" sz="2000" b="0" dirty="0">
                  <a:solidFill>
                    <a:srgbClr val="1A1A1A"/>
                  </a:solidFill>
                </a:rPr>
                <a:t>in the longest of cases.</a:t>
              </a:r>
              <a:endParaRPr kumimoji="0" lang="en-US" sz="2000" b="0" i="0" u="none" strike="noStrike" kern="1200" cap="none" spc="0" normalizeH="0" baseline="0" noProof="0" dirty="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61833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FB18D5-4354-4CE3-8248-2546D323AACD}"/>
              </a:ext>
            </a:extLst>
          </p:cNvPr>
          <p:cNvSpPr>
            <a:spLocks noGrp="1"/>
          </p:cNvSpPr>
          <p:nvPr>
            <p:ph type="sldNum" sz="quarter" idx="4"/>
          </p:nvPr>
        </p:nvSpPr>
        <p:spPr>
          <a:prstGeom prst="rect">
            <a:avLst/>
          </a:prstGeom>
        </p:spPr>
        <p:txBody>
          <a:bodyPr/>
          <a:lstStyle/>
          <a:p>
            <a:fld id="{F9406C37-1267-4092-A3E4-2FCC75AA8F89}" type="slidenum">
              <a:rPr lang="en-US" smtClean="0"/>
              <a:t>13</a:t>
            </a:fld>
            <a:endParaRPr lang="en-US"/>
          </a:p>
        </p:txBody>
      </p:sp>
      <p:sp>
        <p:nvSpPr>
          <p:cNvPr id="5" name="Title 4">
            <a:extLst>
              <a:ext uri="{FF2B5EF4-FFF2-40B4-BE49-F238E27FC236}">
                <a16:creationId xmlns:a16="http://schemas.microsoft.com/office/drawing/2014/main" id="{359D91B3-B8BF-455F-A313-1A5BA96EFAEE}"/>
              </a:ext>
            </a:extLst>
          </p:cNvPr>
          <p:cNvSpPr>
            <a:spLocks noGrp="1"/>
          </p:cNvSpPr>
          <p:nvPr>
            <p:ph type="title" idx="4294967295"/>
          </p:nvPr>
        </p:nvSpPr>
        <p:spPr>
          <a:xfrm>
            <a:off x="305612" y="-12588"/>
            <a:ext cx="9418638" cy="1325563"/>
          </a:xfrm>
        </p:spPr>
        <p:txBody>
          <a:bodyPr>
            <a:normAutofit/>
          </a:bodyPr>
          <a:lstStyle/>
          <a:p>
            <a:r>
              <a:rPr lang="en-US" dirty="0"/>
              <a:t>How do we cope with the data problem?</a:t>
            </a:r>
          </a:p>
        </p:txBody>
      </p:sp>
      <p:grpSp>
        <p:nvGrpSpPr>
          <p:cNvPr id="7" name="Group 6">
            <a:extLst>
              <a:ext uri="{FF2B5EF4-FFF2-40B4-BE49-F238E27FC236}">
                <a16:creationId xmlns:a16="http://schemas.microsoft.com/office/drawing/2014/main" id="{9E2BF5A5-D34E-4BC2-B4A9-03BF341EDA10}"/>
              </a:ext>
            </a:extLst>
          </p:cNvPr>
          <p:cNvGrpSpPr/>
          <p:nvPr/>
        </p:nvGrpSpPr>
        <p:grpSpPr>
          <a:xfrm>
            <a:off x="4055659" y="2314682"/>
            <a:ext cx="1918544" cy="1918544"/>
            <a:chOff x="7659814" y="2033351"/>
            <a:chExt cx="1162050" cy="1162050"/>
          </a:xfrm>
          <a:solidFill>
            <a:srgbClr val="1A1F20"/>
          </a:solidFill>
        </p:grpSpPr>
        <p:sp>
          <p:nvSpPr>
            <p:cNvPr id="8" name="Freeform: Shape 7">
              <a:extLst>
                <a:ext uri="{FF2B5EF4-FFF2-40B4-BE49-F238E27FC236}">
                  <a16:creationId xmlns:a16="http://schemas.microsoft.com/office/drawing/2014/main" id="{18AEEF8E-E8E7-4D99-A7C3-479296739FD4}"/>
                </a:ext>
              </a:extLst>
            </p:cNvPr>
            <p:cNvSpPr/>
            <p:nvPr/>
          </p:nvSpPr>
          <p:spPr>
            <a:xfrm>
              <a:off x="7659814" y="2033351"/>
              <a:ext cx="1162050" cy="1162050"/>
            </a:xfrm>
            <a:custGeom>
              <a:avLst/>
              <a:gdLst>
                <a:gd name="connsiteX0" fmla="*/ 583978 w 1162050"/>
                <a:gd name="connsiteY0" fmla="*/ 1167956 h 1162050"/>
                <a:gd name="connsiteX1" fmla="*/ 0 w 1162050"/>
                <a:gd name="connsiteY1" fmla="*/ 583978 h 1162050"/>
                <a:gd name="connsiteX2" fmla="*/ 583978 w 1162050"/>
                <a:gd name="connsiteY2" fmla="*/ 0 h 1162050"/>
                <a:gd name="connsiteX3" fmla="*/ 1167956 w 1162050"/>
                <a:gd name="connsiteY3" fmla="*/ 583978 h 1162050"/>
                <a:gd name="connsiteX4" fmla="*/ 583978 w 1162050"/>
                <a:gd name="connsiteY4" fmla="*/ 1167956 h 1162050"/>
                <a:gd name="connsiteX5" fmla="*/ 583978 w 1162050"/>
                <a:gd name="connsiteY5" fmla="*/ 57150 h 1162050"/>
                <a:gd name="connsiteX6" fmla="*/ 57150 w 1162050"/>
                <a:gd name="connsiteY6" fmla="*/ 583978 h 1162050"/>
                <a:gd name="connsiteX7" fmla="*/ 583978 w 1162050"/>
                <a:gd name="connsiteY7" fmla="*/ 1110806 h 1162050"/>
                <a:gd name="connsiteX8" fmla="*/ 1110806 w 1162050"/>
                <a:gd name="connsiteY8" fmla="*/ 583978 h 1162050"/>
                <a:gd name="connsiteX9" fmla="*/ 583978 w 1162050"/>
                <a:gd name="connsiteY9" fmla="*/ 57150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050" h="1162050">
                  <a:moveTo>
                    <a:pt x="583978" y="1167956"/>
                  </a:moveTo>
                  <a:cubicBezTo>
                    <a:pt x="261938" y="1167956"/>
                    <a:pt x="0" y="906018"/>
                    <a:pt x="0" y="583978"/>
                  </a:cubicBezTo>
                  <a:cubicBezTo>
                    <a:pt x="0" y="261938"/>
                    <a:pt x="261938" y="0"/>
                    <a:pt x="583978" y="0"/>
                  </a:cubicBezTo>
                  <a:cubicBezTo>
                    <a:pt x="906018" y="0"/>
                    <a:pt x="1167956" y="261938"/>
                    <a:pt x="1167956" y="583978"/>
                  </a:cubicBezTo>
                  <a:cubicBezTo>
                    <a:pt x="1167956" y="906018"/>
                    <a:pt x="906018" y="1167956"/>
                    <a:pt x="583978" y="1167956"/>
                  </a:cubicBezTo>
                  <a:close/>
                  <a:moveTo>
                    <a:pt x="583978" y="57150"/>
                  </a:moveTo>
                  <a:cubicBezTo>
                    <a:pt x="293465" y="57150"/>
                    <a:pt x="57150" y="293465"/>
                    <a:pt x="57150" y="583978"/>
                  </a:cubicBezTo>
                  <a:cubicBezTo>
                    <a:pt x="57150" y="874490"/>
                    <a:pt x="293465" y="1110806"/>
                    <a:pt x="583978" y="1110806"/>
                  </a:cubicBezTo>
                  <a:cubicBezTo>
                    <a:pt x="874490" y="1110806"/>
                    <a:pt x="1110806" y="874490"/>
                    <a:pt x="1110806" y="583978"/>
                  </a:cubicBezTo>
                  <a:cubicBezTo>
                    <a:pt x="1110806" y="293465"/>
                    <a:pt x="874490" y="57150"/>
                    <a:pt x="583978"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 name="Freeform: Shape 8">
              <a:extLst>
                <a:ext uri="{FF2B5EF4-FFF2-40B4-BE49-F238E27FC236}">
                  <a16:creationId xmlns:a16="http://schemas.microsoft.com/office/drawing/2014/main" id="{CDF0FCB9-9E53-4CC5-8A34-36E562F3511B}"/>
                </a:ext>
              </a:extLst>
            </p:cNvPr>
            <p:cNvSpPr/>
            <p:nvPr/>
          </p:nvSpPr>
          <p:spPr>
            <a:xfrm>
              <a:off x="8111204" y="2303766"/>
              <a:ext cx="276225" cy="638175"/>
            </a:xfrm>
            <a:custGeom>
              <a:avLst/>
              <a:gdLst>
                <a:gd name="connsiteX0" fmla="*/ 82868 w 276225"/>
                <a:gd name="connsiteY0" fmla="*/ 455009 h 638175"/>
                <a:gd name="connsiteX1" fmla="*/ 81058 w 276225"/>
                <a:gd name="connsiteY1" fmla="*/ 431102 h 638175"/>
                <a:gd name="connsiteX2" fmla="*/ 138208 w 276225"/>
                <a:gd name="connsiteY2" fmla="*/ 271748 h 638175"/>
                <a:gd name="connsiteX3" fmla="*/ 202692 w 276225"/>
                <a:gd name="connsiteY3" fmla="*/ 145542 h 638175"/>
                <a:gd name="connsiteX4" fmla="*/ 115157 w 276225"/>
                <a:gd name="connsiteY4" fmla="*/ 66294 h 638175"/>
                <a:gd name="connsiteX5" fmla="*/ 22098 w 276225"/>
                <a:gd name="connsiteY5" fmla="*/ 94869 h 638175"/>
                <a:gd name="connsiteX6" fmla="*/ 0 w 276225"/>
                <a:gd name="connsiteY6" fmla="*/ 36862 h 638175"/>
                <a:gd name="connsiteX7" fmla="*/ 131731 w 276225"/>
                <a:gd name="connsiteY7" fmla="*/ 0 h 638175"/>
                <a:gd name="connsiteX8" fmla="*/ 285559 w 276225"/>
                <a:gd name="connsiteY8" fmla="*/ 135350 h 638175"/>
                <a:gd name="connsiteX9" fmla="*/ 206311 w 276225"/>
                <a:gd name="connsiteY9" fmla="*/ 295561 h 638175"/>
                <a:gd name="connsiteX10" fmla="*/ 153828 w 276225"/>
                <a:gd name="connsiteY10" fmla="*/ 430911 h 638175"/>
                <a:gd name="connsiteX11" fmla="*/ 154781 w 276225"/>
                <a:gd name="connsiteY11" fmla="*/ 454819 h 638175"/>
                <a:gd name="connsiteX12" fmla="*/ 82868 w 276225"/>
                <a:gd name="connsiteY12" fmla="*/ 454819 h 638175"/>
                <a:gd name="connsiteX13" fmla="*/ 62579 w 276225"/>
                <a:gd name="connsiteY13" fmla="*/ 583978 h 638175"/>
                <a:gd name="connsiteX14" fmla="*/ 117824 w 276225"/>
                <a:gd name="connsiteY14" fmla="*/ 525971 h 638175"/>
                <a:gd name="connsiteX15" fmla="*/ 172212 w 276225"/>
                <a:gd name="connsiteY15" fmla="*/ 583978 h 638175"/>
                <a:gd name="connsiteX16" fmla="*/ 116967 w 276225"/>
                <a:gd name="connsiteY16" fmla="*/ 641128 h 638175"/>
                <a:gd name="connsiteX17" fmla="*/ 62579 w 276225"/>
                <a:gd name="connsiteY17" fmla="*/ 58397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225" h="638175">
                  <a:moveTo>
                    <a:pt x="82868" y="455009"/>
                  </a:moveTo>
                  <a:lnTo>
                    <a:pt x="81058" y="431102"/>
                  </a:lnTo>
                  <a:cubicBezTo>
                    <a:pt x="75533" y="381381"/>
                    <a:pt x="92107" y="326993"/>
                    <a:pt x="138208" y="271748"/>
                  </a:cubicBezTo>
                  <a:cubicBezTo>
                    <a:pt x="179641" y="222885"/>
                    <a:pt x="202692" y="186976"/>
                    <a:pt x="202692" y="145542"/>
                  </a:cubicBezTo>
                  <a:cubicBezTo>
                    <a:pt x="202692" y="98584"/>
                    <a:pt x="173260" y="67247"/>
                    <a:pt x="115157" y="66294"/>
                  </a:cubicBezTo>
                  <a:cubicBezTo>
                    <a:pt x="82010" y="66294"/>
                    <a:pt x="45148" y="77343"/>
                    <a:pt x="22098" y="94869"/>
                  </a:cubicBezTo>
                  <a:lnTo>
                    <a:pt x="0" y="36862"/>
                  </a:lnTo>
                  <a:cubicBezTo>
                    <a:pt x="30385" y="14764"/>
                    <a:pt x="82868" y="0"/>
                    <a:pt x="131731" y="0"/>
                  </a:cubicBezTo>
                  <a:cubicBezTo>
                    <a:pt x="237649" y="0"/>
                    <a:pt x="285559" y="65437"/>
                    <a:pt x="285559" y="135350"/>
                  </a:cubicBezTo>
                  <a:cubicBezTo>
                    <a:pt x="285559" y="198025"/>
                    <a:pt x="250603" y="243078"/>
                    <a:pt x="206311" y="295561"/>
                  </a:cubicBezTo>
                  <a:cubicBezTo>
                    <a:pt x="165830" y="343471"/>
                    <a:pt x="151066" y="383953"/>
                    <a:pt x="153828" y="430911"/>
                  </a:cubicBezTo>
                  <a:lnTo>
                    <a:pt x="154781" y="454819"/>
                  </a:lnTo>
                  <a:lnTo>
                    <a:pt x="82868" y="454819"/>
                  </a:lnTo>
                  <a:close/>
                  <a:moveTo>
                    <a:pt x="62579" y="583978"/>
                  </a:moveTo>
                  <a:cubicBezTo>
                    <a:pt x="62579" y="549878"/>
                    <a:pt x="85630" y="525971"/>
                    <a:pt x="117824" y="525971"/>
                  </a:cubicBezTo>
                  <a:cubicBezTo>
                    <a:pt x="150019" y="525971"/>
                    <a:pt x="172212" y="549878"/>
                    <a:pt x="172212" y="583978"/>
                  </a:cubicBezTo>
                  <a:cubicBezTo>
                    <a:pt x="172212" y="616172"/>
                    <a:pt x="151066" y="641128"/>
                    <a:pt x="116967" y="641128"/>
                  </a:cubicBezTo>
                  <a:cubicBezTo>
                    <a:pt x="84677" y="641128"/>
                    <a:pt x="62579" y="616268"/>
                    <a:pt x="62579" y="5839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FF1C8A96-B2D1-45F8-B262-BB21C377CCFF}"/>
              </a:ext>
            </a:extLst>
          </p:cNvPr>
          <p:cNvGrpSpPr/>
          <p:nvPr/>
        </p:nvGrpSpPr>
        <p:grpSpPr>
          <a:xfrm>
            <a:off x="504548" y="1779136"/>
            <a:ext cx="2067339" cy="2067339"/>
            <a:chOff x="1873606" y="1057546"/>
            <a:chExt cx="2067339" cy="2067339"/>
          </a:xfrm>
        </p:grpSpPr>
        <p:sp>
          <p:nvSpPr>
            <p:cNvPr id="11" name="Oval 10">
              <a:extLst>
                <a:ext uri="{FF2B5EF4-FFF2-40B4-BE49-F238E27FC236}">
                  <a16:creationId xmlns:a16="http://schemas.microsoft.com/office/drawing/2014/main" id="{3AE10053-0496-466B-8751-715E3F909D1B}"/>
                </a:ext>
              </a:extLst>
            </p:cNvPr>
            <p:cNvSpPr/>
            <p:nvPr/>
          </p:nvSpPr>
          <p:spPr>
            <a:xfrm>
              <a:off x="1873606" y="1057546"/>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en-US" dirty="0"/>
              </a:br>
              <a:br>
                <a:rPr lang="en-US" dirty="0"/>
              </a:br>
              <a:br>
                <a:rPr lang="en-US" dirty="0"/>
              </a:br>
              <a:br>
                <a:rPr lang="en-US" dirty="0"/>
              </a:br>
              <a:r>
                <a:rPr lang="en-US" b="1" dirty="0"/>
                <a:t>Rapid Growth</a:t>
              </a:r>
            </a:p>
          </p:txBody>
        </p:sp>
        <p:grpSp>
          <p:nvGrpSpPr>
            <p:cNvPr id="15" name="Group 14">
              <a:extLst>
                <a:ext uri="{FF2B5EF4-FFF2-40B4-BE49-F238E27FC236}">
                  <a16:creationId xmlns:a16="http://schemas.microsoft.com/office/drawing/2014/main" id="{A02BF07E-2110-4D2B-931C-8EA8169CB90A}"/>
                </a:ext>
              </a:extLst>
            </p:cNvPr>
            <p:cNvGrpSpPr/>
            <p:nvPr/>
          </p:nvGrpSpPr>
          <p:grpSpPr>
            <a:xfrm>
              <a:off x="2532274" y="1483666"/>
              <a:ext cx="750002" cy="749995"/>
              <a:chOff x="1203377" y="4910794"/>
              <a:chExt cx="439894" cy="439890"/>
            </a:xfrm>
            <a:solidFill>
              <a:schemeClr val="bg1"/>
            </a:solidFill>
          </p:grpSpPr>
          <p:sp>
            <p:nvSpPr>
              <p:cNvPr id="16" name="Freeform: Shape 15">
                <a:extLst>
                  <a:ext uri="{FF2B5EF4-FFF2-40B4-BE49-F238E27FC236}">
                    <a16:creationId xmlns:a16="http://schemas.microsoft.com/office/drawing/2014/main" id="{61B3CA73-E188-4CD5-B988-60061A6C44A2}"/>
                  </a:ext>
                </a:extLst>
              </p:cNvPr>
              <p:cNvSpPr/>
              <p:nvPr/>
            </p:nvSpPr>
            <p:spPr>
              <a:xfrm>
                <a:off x="1481066" y="4910794"/>
                <a:ext cx="162205" cy="162205"/>
              </a:xfrm>
              <a:custGeom>
                <a:avLst/>
                <a:gdLst>
                  <a:gd name="connsiteX0" fmla="*/ 156343 w 162204"/>
                  <a:gd name="connsiteY0" fmla="*/ 162236 h 162204"/>
                  <a:gd name="connsiteX1" fmla="*/ 129300 w 162204"/>
                  <a:gd name="connsiteY1" fmla="*/ 161276 h 162204"/>
                  <a:gd name="connsiteX2" fmla="*/ 134184 w 162204"/>
                  <a:gd name="connsiteY2" fmla="*/ 28070 h 162204"/>
                  <a:gd name="connsiteX3" fmla="*/ 960 w 162204"/>
                  <a:gd name="connsiteY3" fmla="*/ 32937 h 162204"/>
                  <a:gd name="connsiteX4" fmla="*/ 0 w 162204"/>
                  <a:gd name="connsiteY4" fmla="*/ 5893 h 162204"/>
                  <a:gd name="connsiteX5" fmla="*/ 162250 w 162204"/>
                  <a:gd name="connsiteY5" fmla="*/ 0 h 162204"/>
                  <a:gd name="connsiteX6" fmla="*/ 156343 w 162204"/>
                  <a:gd name="connsiteY6" fmla="*/ 162236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56343" y="162236"/>
                    </a:moveTo>
                    <a:lnTo>
                      <a:pt x="129300" y="161276"/>
                    </a:lnTo>
                    <a:lnTo>
                      <a:pt x="134184" y="28070"/>
                    </a:lnTo>
                    <a:lnTo>
                      <a:pt x="960" y="32937"/>
                    </a:lnTo>
                    <a:lnTo>
                      <a:pt x="0" y="5893"/>
                    </a:lnTo>
                    <a:lnTo>
                      <a:pt x="162250" y="0"/>
                    </a:lnTo>
                    <a:lnTo>
                      <a:pt x="156343" y="162236"/>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7" name="Freeform: Shape 16">
                <a:extLst>
                  <a:ext uri="{FF2B5EF4-FFF2-40B4-BE49-F238E27FC236}">
                    <a16:creationId xmlns:a16="http://schemas.microsoft.com/office/drawing/2014/main" id="{5B724100-DBB4-4455-AB19-E3DC9BDF8EAE}"/>
                  </a:ext>
                </a:extLst>
              </p:cNvPr>
              <p:cNvSpPr/>
              <p:nvPr/>
            </p:nvSpPr>
            <p:spPr>
              <a:xfrm>
                <a:off x="1203377" y="5188479"/>
                <a:ext cx="162205" cy="162205"/>
              </a:xfrm>
              <a:custGeom>
                <a:avLst/>
                <a:gdLst>
                  <a:gd name="connsiteX0" fmla="*/ 162232 w 162204"/>
                  <a:gd name="connsiteY0" fmla="*/ 156347 h 162204"/>
                  <a:gd name="connsiteX1" fmla="*/ 161272 w 162204"/>
                  <a:gd name="connsiteY1" fmla="*/ 129309 h 162204"/>
                  <a:gd name="connsiteX2" fmla="*/ 28066 w 162204"/>
                  <a:gd name="connsiteY2" fmla="*/ 134184 h 162204"/>
                  <a:gd name="connsiteX3" fmla="*/ 32932 w 162204"/>
                  <a:gd name="connsiteY3" fmla="*/ 964 h 162204"/>
                  <a:gd name="connsiteX4" fmla="*/ 5889 w 162204"/>
                  <a:gd name="connsiteY4" fmla="*/ 0 h 162204"/>
                  <a:gd name="connsiteX5" fmla="*/ 0 w 162204"/>
                  <a:gd name="connsiteY5" fmla="*/ 162254 h 162204"/>
                  <a:gd name="connsiteX6" fmla="*/ 162232 w 162204"/>
                  <a:gd name="connsiteY6" fmla="*/ 156347 h 16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204" h="162204">
                    <a:moveTo>
                      <a:pt x="162232" y="156347"/>
                    </a:moveTo>
                    <a:lnTo>
                      <a:pt x="161272" y="129309"/>
                    </a:lnTo>
                    <a:lnTo>
                      <a:pt x="28066" y="134184"/>
                    </a:lnTo>
                    <a:lnTo>
                      <a:pt x="32932" y="964"/>
                    </a:lnTo>
                    <a:lnTo>
                      <a:pt x="5889" y="0"/>
                    </a:lnTo>
                    <a:lnTo>
                      <a:pt x="0" y="162254"/>
                    </a:lnTo>
                    <a:lnTo>
                      <a:pt x="162232" y="156347"/>
                    </a:ln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C462F874-C090-4E3E-AEE9-918BCE93BFE6}"/>
                  </a:ext>
                </a:extLst>
              </p:cNvPr>
              <p:cNvSpPr/>
              <p:nvPr/>
            </p:nvSpPr>
            <p:spPr>
              <a:xfrm>
                <a:off x="1443556" y="4911918"/>
                <a:ext cx="198250" cy="198250"/>
              </a:xfrm>
              <a:custGeom>
                <a:avLst/>
                <a:gdLst>
                  <a:gd name="connsiteX0" fmla="*/ 179477 w 198249"/>
                  <a:gd name="connsiteY0" fmla="*/ 6080 h 198249"/>
                  <a:gd name="connsiteX1" fmla="*/ 190797 w 198249"/>
                  <a:gd name="connsiteY1" fmla="*/ 12966 h 198249"/>
                  <a:gd name="connsiteX2" fmla="*/ 188569 w 198249"/>
                  <a:gd name="connsiteY2" fmla="*/ 29147 h 198249"/>
                  <a:gd name="connsiteX3" fmla="*/ 28675 w 198249"/>
                  <a:gd name="connsiteY3" fmla="*/ 189037 h 198249"/>
                  <a:gd name="connsiteX4" fmla="*/ 13312 w 198249"/>
                  <a:gd name="connsiteY4" fmla="*/ 191688 h 198249"/>
                  <a:gd name="connsiteX5" fmla="*/ 9559 w 198249"/>
                  <a:gd name="connsiteY5" fmla="*/ 169921 h 198249"/>
                  <a:gd name="connsiteX6" fmla="*/ 169454 w 198249"/>
                  <a:gd name="connsiteY6" fmla="*/ 10031 h 198249"/>
                  <a:gd name="connsiteX7" fmla="*/ 179477 w 198249"/>
                  <a:gd name="connsiteY7" fmla="*/ 6080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79477" y="6080"/>
                    </a:moveTo>
                    <a:cubicBezTo>
                      <a:pt x="188767" y="6718"/>
                      <a:pt x="188758" y="9340"/>
                      <a:pt x="190797" y="12966"/>
                    </a:cubicBezTo>
                    <a:cubicBezTo>
                      <a:pt x="193708" y="18140"/>
                      <a:pt x="193527" y="23846"/>
                      <a:pt x="188569" y="29147"/>
                    </a:cubicBezTo>
                    <a:lnTo>
                      <a:pt x="28675" y="189037"/>
                    </a:lnTo>
                    <a:cubicBezTo>
                      <a:pt x="21299" y="195929"/>
                      <a:pt x="17759" y="193804"/>
                      <a:pt x="13312" y="191688"/>
                    </a:cubicBezTo>
                    <a:cubicBezTo>
                      <a:pt x="5484" y="187963"/>
                      <a:pt x="2565" y="177411"/>
                      <a:pt x="9559" y="169921"/>
                    </a:cubicBezTo>
                    <a:lnTo>
                      <a:pt x="169454" y="10031"/>
                    </a:lnTo>
                    <a:cubicBezTo>
                      <a:pt x="173446" y="6307"/>
                      <a:pt x="174953" y="6080"/>
                      <a:pt x="179477" y="6080"/>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19" name="Freeform: Shape 18">
                <a:extLst>
                  <a:ext uri="{FF2B5EF4-FFF2-40B4-BE49-F238E27FC236}">
                    <a16:creationId xmlns:a16="http://schemas.microsoft.com/office/drawing/2014/main" id="{7177B5F0-990F-4849-8741-EE7183F6014D}"/>
                  </a:ext>
                </a:extLst>
              </p:cNvPr>
              <p:cNvSpPr/>
              <p:nvPr/>
            </p:nvSpPr>
            <p:spPr>
              <a:xfrm>
                <a:off x="1205008" y="5147553"/>
                <a:ext cx="198250" cy="198250"/>
              </a:xfrm>
              <a:custGeom>
                <a:avLst/>
                <a:gdLst>
                  <a:gd name="connsiteX0" fmla="*/ 183679 w 198249"/>
                  <a:gd name="connsiteY0" fmla="*/ 5776 h 198249"/>
                  <a:gd name="connsiteX1" fmla="*/ 192485 w 198249"/>
                  <a:gd name="connsiteY1" fmla="*/ 10339 h 198249"/>
                  <a:gd name="connsiteX2" fmla="*/ 191854 w 198249"/>
                  <a:gd name="connsiteY2" fmla="*/ 28779 h 198249"/>
                  <a:gd name="connsiteX3" fmla="*/ 28645 w 198249"/>
                  <a:gd name="connsiteY3" fmla="*/ 191988 h 198249"/>
                  <a:gd name="connsiteX4" fmla="*/ 14129 w 198249"/>
                  <a:gd name="connsiteY4" fmla="*/ 195009 h 198249"/>
                  <a:gd name="connsiteX5" fmla="*/ 9529 w 198249"/>
                  <a:gd name="connsiteY5" fmla="*/ 172872 h 198249"/>
                  <a:gd name="connsiteX6" fmla="*/ 172738 w 198249"/>
                  <a:gd name="connsiteY6" fmla="*/ 9663 h 198249"/>
                  <a:gd name="connsiteX7" fmla="*/ 183679 w 198249"/>
                  <a:gd name="connsiteY7" fmla="*/ 5776 h 19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249" h="198249">
                    <a:moveTo>
                      <a:pt x="183679" y="5776"/>
                    </a:moveTo>
                    <a:cubicBezTo>
                      <a:pt x="190175" y="6672"/>
                      <a:pt x="190796" y="8402"/>
                      <a:pt x="192485" y="10339"/>
                    </a:cubicBezTo>
                    <a:cubicBezTo>
                      <a:pt x="196993" y="15510"/>
                      <a:pt x="197449" y="22790"/>
                      <a:pt x="191854" y="28779"/>
                    </a:cubicBezTo>
                    <a:lnTo>
                      <a:pt x="28645" y="191988"/>
                    </a:lnTo>
                    <a:cubicBezTo>
                      <a:pt x="21018" y="199112"/>
                      <a:pt x="18568" y="196758"/>
                      <a:pt x="14129" y="195009"/>
                    </a:cubicBezTo>
                    <a:cubicBezTo>
                      <a:pt x="5718" y="191689"/>
                      <a:pt x="2536" y="180363"/>
                      <a:pt x="9529" y="172872"/>
                    </a:cubicBezTo>
                    <a:lnTo>
                      <a:pt x="172738" y="9663"/>
                    </a:lnTo>
                    <a:cubicBezTo>
                      <a:pt x="175596" y="6997"/>
                      <a:pt x="177887" y="5381"/>
                      <a:pt x="183679" y="5776"/>
                    </a:cubicBezTo>
                    <a:close/>
                  </a:path>
                </a:pathLst>
              </a:custGeom>
              <a:grpFill/>
              <a:ln w="4504"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8" name="Group 117">
            <a:extLst>
              <a:ext uri="{FF2B5EF4-FFF2-40B4-BE49-F238E27FC236}">
                <a16:creationId xmlns:a16="http://schemas.microsoft.com/office/drawing/2014/main" id="{AF4E71F1-0A46-4966-8D33-1DDA9AC3DB94}"/>
              </a:ext>
            </a:extLst>
          </p:cNvPr>
          <p:cNvGrpSpPr/>
          <p:nvPr/>
        </p:nvGrpSpPr>
        <p:grpSpPr>
          <a:xfrm>
            <a:off x="7562126" y="1069500"/>
            <a:ext cx="2067339" cy="2067339"/>
            <a:chOff x="7809234" y="630238"/>
            <a:chExt cx="2067339" cy="2067339"/>
          </a:xfrm>
        </p:grpSpPr>
        <p:sp>
          <p:nvSpPr>
            <p:cNvPr id="13" name="Oval 12">
              <a:extLst>
                <a:ext uri="{FF2B5EF4-FFF2-40B4-BE49-F238E27FC236}">
                  <a16:creationId xmlns:a16="http://schemas.microsoft.com/office/drawing/2014/main" id="{6B35E774-B410-4AE7-9A1E-C7225A421D2D}"/>
                </a:ext>
              </a:extLst>
            </p:cNvPr>
            <p:cNvSpPr/>
            <p:nvPr/>
          </p:nvSpPr>
          <p:spPr>
            <a:xfrm>
              <a:off x="7809234" y="630238"/>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Velocity</a:t>
              </a:r>
            </a:p>
          </p:txBody>
        </p:sp>
        <p:grpSp>
          <p:nvGrpSpPr>
            <p:cNvPr id="20" name="Group 19">
              <a:extLst>
                <a:ext uri="{FF2B5EF4-FFF2-40B4-BE49-F238E27FC236}">
                  <a16:creationId xmlns:a16="http://schemas.microsoft.com/office/drawing/2014/main" id="{02CC5F7A-32FE-4C34-9896-ADF64F12914F}"/>
                </a:ext>
              </a:extLst>
            </p:cNvPr>
            <p:cNvGrpSpPr/>
            <p:nvPr/>
          </p:nvGrpSpPr>
          <p:grpSpPr>
            <a:xfrm>
              <a:off x="8406352" y="953481"/>
              <a:ext cx="873102" cy="870109"/>
              <a:chOff x="10696575" y="3956052"/>
              <a:chExt cx="463551" cy="461962"/>
            </a:xfrm>
            <a:solidFill>
              <a:schemeClr val="tx1"/>
            </a:solidFill>
          </p:grpSpPr>
          <p:sp>
            <p:nvSpPr>
              <p:cNvPr id="21" name="Freeform 96">
                <a:extLst>
                  <a:ext uri="{FF2B5EF4-FFF2-40B4-BE49-F238E27FC236}">
                    <a16:creationId xmlns:a16="http://schemas.microsoft.com/office/drawing/2014/main" id="{08CC9E0E-8AA3-434E-A2AB-74FA1069FD5B}"/>
                  </a:ext>
                </a:extLst>
              </p:cNvPr>
              <p:cNvSpPr>
                <a:spLocks noEditPoints="1"/>
              </p:cNvSpPr>
              <p:nvPr/>
            </p:nvSpPr>
            <p:spPr bwMode="auto">
              <a:xfrm>
                <a:off x="10745788" y="3956052"/>
                <a:ext cx="414338" cy="411163"/>
              </a:xfrm>
              <a:custGeom>
                <a:avLst/>
                <a:gdLst>
                  <a:gd name="T0" fmla="*/ 75 w 336"/>
                  <a:gd name="T1" fmla="*/ 335 h 335"/>
                  <a:gd name="T2" fmla="*/ 66 w 336"/>
                  <a:gd name="T3" fmla="*/ 331 h 335"/>
                  <a:gd name="T4" fmla="*/ 5 w 336"/>
                  <a:gd name="T5" fmla="*/ 270 h 335"/>
                  <a:gd name="T6" fmla="*/ 5 w 336"/>
                  <a:gd name="T7" fmla="*/ 253 h 335"/>
                  <a:gd name="T8" fmla="*/ 209 w 336"/>
                  <a:gd name="T9" fmla="*/ 49 h 335"/>
                  <a:gd name="T10" fmla="*/ 319 w 336"/>
                  <a:gd name="T11" fmla="*/ 1 h 335"/>
                  <a:gd name="T12" fmla="*/ 331 w 336"/>
                  <a:gd name="T13" fmla="*/ 4 h 335"/>
                  <a:gd name="T14" fmla="*/ 334 w 336"/>
                  <a:gd name="T15" fmla="*/ 16 h 335"/>
                  <a:gd name="T16" fmla="*/ 287 w 336"/>
                  <a:gd name="T17" fmla="*/ 127 h 335"/>
                  <a:gd name="T18" fmla="*/ 83 w 336"/>
                  <a:gd name="T19" fmla="*/ 332 h 335"/>
                  <a:gd name="T20" fmla="*/ 75 w 336"/>
                  <a:gd name="T21" fmla="*/ 335 h 335"/>
                  <a:gd name="T22" fmla="*/ 30 w 336"/>
                  <a:gd name="T23" fmla="*/ 261 h 335"/>
                  <a:gd name="T24" fmla="*/ 75 w 336"/>
                  <a:gd name="T25" fmla="*/ 306 h 335"/>
                  <a:gd name="T26" fmla="*/ 268 w 336"/>
                  <a:gd name="T27" fmla="*/ 113 h 335"/>
                  <a:gd name="T28" fmla="*/ 303 w 336"/>
                  <a:gd name="T29" fmla="*/ 33 h 335"/>
                  <a:gd name="T30" fmla="*/ 223 w 336"/>
                  <a:gd name="T31" fmla="*/ 69 h 335"/>
                  <a:gd name="T32" fmla="*/ 30 w 336"/>
                  <a:gd name="T33" fmla="*/ 26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6" h="335">
                    <a:moveTo>
                      <a:pt x="75" y="335"/>
                    </a:moveTo>
                    <a:cubicBezTo>
                      <a:pt x="72" y="335"/>
                      <a:pt x="69" y="333"/>
                      <a:pt x="66" y="331"/>
                    </a:cubicBezTo>
                    <a:cubicBezTo>
                      <a:pt x="5" y="270"/>
                      <a:pt x="5" y="270"/>
                      <a:pt x="5" y="270"/>
                    </a:cubicBezTo>
                    <a:cubicBezTo>
                      <a:pt x="1" y="265"/>
                      <a:pt x="0" y="258"/>
                      <a:pt x="5" y="253"/>
                    </a:cubicBezTo>
                    <a:cubicBezTo>
                      <a:pt x="11" y="247"/>
                      <a:pt x="150" y="89"/>
                      <a:pt x="209" y="49"/>
                    </a:cubicBezTo>
                    <a:cubicBezTo>
                      <a:pt x="234" y="32"/>
                      <a:pt x="315" y="2"/>
                      <a:pt x="319" y="1"/>
                    </a:cubicBezTo>
                    <a:cubicBezTo>
                      <a:pt x="323" y="0"/>
                      <a:pt x="328" y="1"/>
                      <a:pt x="331" y="4"/>
                    </a:cubicBezTo>
                    <a:cubicBezTo>
                      <a:pt x="335" y="7"/>
                      <a:pt x="336" y="12"/>
                      <a:pt x="334" y="16"/>
                    </a:cubicBezTo>
                    <a:cubicBezTo>
                      <a:pt x="333" y="20"/>
                      <a:pt x="304" y="101"/>
                      <a:pt x="287" y="127"/>
                    </a:cubicBezTo>
                    <a:cubicBezTo>
                      <a:pt x="247" y="187"/>
                      <a:pt x="90" y="326"/>
                      <a:pt x="83" y="332"/>
                    </a:cubicBezTo>
                    <a:cubicBezTo>
                      <a:pt x="81" y="334"/>
                      <a:pt x="78" y="335"/>
                      <a:pt x="75" y="335"/>
                    </a:cubicBezTo>
                    <a:close/>
                    <a:moveTo>
                      <a:pt x="30" y="261"/>
                    </a:moveTo>
                    <a:cubicBezTo>
                      <a:pt x="75" y="306"/>
                      <a:pt x="75" y="306"/>
                      <a:pt x="75" y="306"/>
                    </a:cubicBezTo>
                    <a:cubicBezTo>
                      <a:pt x="109" y="276"/>
                      <a:pt x="234" y="163"/>
                      <a:pt x="268" y="113"/>
                    </a:cubicBezTo>
                    <a:cubicBezTo>
                      <a:pt x="277" y="99"/>
                      <a:pt x="292" y="61"/>
                      <a:pt x="303" y="33"/>
                    </a:cubicBezTo>
                    <a:cubicBezTo>
                      <a:pt x="275" y="44"/>
                      <a:pt x="237" y="59"/>
                      <a:pt x="223" y="69"/>
                    </a:cubicBezTo>
                    <a:cubicBezTo>
                      <a:pt x="173" y="102"/>
                      <a:pt x="60" y="227"/>
                      <a:pt x="30"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2" name="Freeform 97">
                <a:extLst>
                  <a:ext uri="{FF2B5EF4-FFF2-40B4-BE49-F238E27FC236}">
                    <a16:creationId xmlns:a16="http://schemas.microsoft.com/office/drawing/2014/main" id="{FDDFE0B0-2C54-4AFB-AFB4-41216C4AE846}"/>
                  </a:ext>
                </a:extLst>
              </p:cNvPr>
              <p:cNvSpPr>
                <a:spLocks noEditPoints="1"/>
              </p:cNvSpPr>
              <p:nvPr/>
            </p:nvSpPr>
            <p:spPr bwMode="auto">
              <a:xfrm>
                <a:off x="10891838" y="4202114"/>
                <a:ext cx="125413" cy="207963"/>
              </a:xfrm>
              <a:custGeom>
                <a:avLst/>
                <a:gdLst>
                  <a:gd name="T0" fmla="*/ 8 w 102"/>
                  <a:gd name="T1" fmla="*/ 170 h 170"/>
                  <a:gd name="T2" fmla="*/ 4 w 102"/>
                  <a:gd name="T3" fmla="*/ 168 h 170"/>
                  <a:gd name="T4" fmla="*/ 1 w 102"/>
                  <a:gd name="T5" fmla="*/ 160 h 170"/>
                  <a:gd name="T6" fmla="*/ 24 w 102"/>
                  <a:gd name="T7" fmla="*/ 55 h 170"/>
                  <a:gd name="T8" fmla="*/ 26 w 102"/>
                  <a:gd name="T9" fmla="*/ 51 h 170"/>
                  <a:gd name="T10" fmla="*/ 74 w 102"/>
                  <a:gd name="T11" fmla="*/ 3 h 170"/>
                  <a:gd name="T12" fmla="*/ 80 w 102"/>
                  <a:gd name="T13" fmla="*/ 1 h 170"/>
                  <a:gd name="T14" fmla="*/ 86 w 102"/>
                  <a:gd name="T15" fmla="*/ 4 h 170"/>
                  <a:gd name="T16" fmla="*/ 102 w 102"/>
                  <a:gd name="T17" fmla="*/ 48 h 170"/>
                  <a:gd name="T18" fmla="*/ 14 w 102"/>
                  <a:gd name="T19" fmla="*/ 168 h 170"/>
                  <a:gd name="T20" fmla="*/ 8 w 102"/>
                  <a:gd name="T21" fmla="*/ 170 h 170"/>
                  <a:gd name="T22" fmla="*/ 39 w 102"/>
                  <a:gd name="T23" fmla="*/ 61 h 170"/>
                  <a:gd name="T24" fmla="*/ 22 w 102"/>
                  <a:gd name="T25" fmla="*/ 139 h 170"/>
                  <a:gd name="T26" fmla="*/ 86 w 102"/>
                  <a:gd name="T27" fmla="*/ 48 h 170"/>
                  <a:gd name="T28" fmla="*/ 78 w 102"/>
                  <a:gd name="T29" fmla="*/ 22 h 170"/>
                  <a:gd name="T30" fmla="*/ 39 w 102"/>
                  <a:gd name="T31" fmla="*/ 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70">
                    <a:moveTo>
                      <a:pt x="8" y="170"/>
                    </a:moveTo>
                    <a:cubicBezTo>
                      <a:pt x="7" y="170"/>
                      <a:pt x="6" y="169"/>
                      <a:pt x="4" y="168"/>
                    </a:cubicBezTo>
                    <a:cubicBezTo>
                      <a:pt x="1" y="167"/>
                      <a:pt x="0" y="163"/>
                      <a:pt x="1" y="160"/>
                    </a:cubicBezTo>
                    <a:cubicBezTo>
                      <a:pt x="24" y="55"/>
                      <a:pt x="24" y="55"/>
                      <a:pt x="24" y="55"/>
                    </a:cubicBezTo>
                    <a:cubicBezTo>
                      <a:pt x="24" y="53"/>
                      <a:pt x="25" y="52"/>
                      <a:pt x="26" y="51"/>
                    </a:cubicBezTo>
                    <a:cubicBezTo>
                      <a:pt x="74" y="3"/>
                      <a:pt x="74" y="3"/>
                      <a:pt x="74" y="3"/>
                    </a:cubicBezTo>
                    <a:cubicBezTo>
                      <a:pt x="75" y="1"/>
                      <a:pt x="78" y="0"/>
                      <a:pt x="80" y="1"/>
                    </a:cubicBezTo>
                    <a:cubicBezTo>
                      <a:pt x="83" y="1"/>
                      <a:pt x="85" y="2"/>
                      <a:pt x="86" y="4"/>
                    </a:cubicBezTo>
                    <a:cubicBezTo>
                      <a:pt x="87" y="5"/>
                      <a:pt x="102" y="29"/>
                      <a:pt x="102" y="48"/>
                    </a:cubicBezTo>
                    <a:cubicBezTo>
                      <a:pt x="102" y="90"/>
                      <a:pt x="23" y="160"/>
                      <a:pt x="14" y="168"/>
                    </a:cubicBezTo>
                    <a:cubicBezTo>
                      <a:pt x="12" y="169"/>
                      <a:pt x="10" y="170"/>
                      <a:pt x="8" y="170"/>
                    </a:cubicBezTo>
                    <a:close/>
                    <a:moveTo>
                      <a:pt x="39" y="61"/>
                    </a:moveTo>
                    <a:cubicBezTo>
                      <a:pt x="22" y="139"/>
                      <a:pt x="22" y="139"/>
                      <a:pt x="22" y="139"/>
                    </a:cubicBezTo>
                    <a:cubicBezTo>
                      <a:pt x="49" y="113"/>
                      <a:pt x="86" y="71"/>
                      <a:pt x="86" y="48"/>
                    </a:cubicBezTo>
                    <a:cubicBezTo>
                      <a:pt x="86" y="40"/>
                      <a:pt x="81" y="29"/>
                      <a:pt x="78" y="22"/>
                    </a:cubicBezTo>
                    <a:lnTo>
                      <a:pt x="39"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3" name="Freeform 98">
                <a:extLst>
                  <a:ext uri="{FF2B5EF4-FFF2-40B4-BE49-F238E27FC236}">
                    <a16:creationId xmlns:a16="http://schemas.microsoft.com/office/drawing/2014/main" id="{DD2E3C25-DDD6-43DE-ADB7-3C2A27529C6F}"/>
                  </a:ext>
                </a:extLst>
              </p:cNvPr>
              <p:cNvSpPr>
                <a:spLocks noEditPoints="1"/>
              </p:cNvSpPr>
              <p:nvPr/>
            </p:nvSpPr>
            <p:spPr bwMode="auto">
              <a:xfrm>
                <a:off x="10706100" y="4098927"/>
                <a:ext cx="207963" cy="125413"/>
              </a:xfrm>
              <a:custGeom>
                <a:avLst/>
                <a:gdLst>
                  <a:gd name="T0" fmla="*/ 8 w 169"/>
                  <a:gd name="T1" fmla="*/ 102 h 102"/>
                  <a:gd name="T2" fmla="*/ 1 w 169"/>
                  <a:gd name="T3" fmla="*/ 98 h 102"/>
                  <a:gd name="T4" fmla="*/ 2 w 169"/>
                  <a:gd name="T5" fmla="*/ 88 h 102"/>
                  <a:gd name="T6" fmla="*/ 122 w 169"/>
                  <a:gd name="T7" fmla="*/ 0 h 102"/>
                  <a:gd name="T8" fmla="*/ 165 w 169"/>
                  <a:gd name="T9" fmla="*/ 16 h 102"/>
                  <a:gd name="T10" fmla="*/ 169 w 169"/>
                  <a:gd name="T11" fmla="*/ 22 h 102"/>
                  <a:gd name="T12" fmla="*/ 167 w 169"/>
                  <a:gd name="T13" fmla="*/ 28 h 102"/>
                  <a:gd name="T14" fmla="*/ 119 w 169"/>
                  <a:gd name="T15" fmla="*/ 76 h 102"/>
                  <a:gd name="T16" fmla="*/ 115 w 169"/>
                  <a:gd name="T17" fmla="*/ 78 h 102"/>
                  <a:gd name="T18" fmla="*/ 10 w 169"/>
                  <a:gd name="T19" fmla="*/ 101 h 102"/>
                  <a:gd name="T20" fmla="*/ 8 w 169"/>
                  <a:gd name="T21" fmla="*/ 102 h 102"/>
                  <a:gd name="T22" fmla="*/ 122 w 169"/>
                  <a:gd name="T23" fmla="*/ 16 h 102"/>
                  <a:gd name="T24" fmla="*/ 31 w 169"/>
                  <a:gd name="T25" fmla="*/ 80 h 102"/>
                  <a:gd name="T26" fmla="*/ 109 w 169"/>
                  <a:gd name="T27" fmla="*/ 63 h 102"/>
                  <a:gd name="T28" fmla="*/ 148 w 169"/>
                  <a:gd name="T29" fmla="*/ 24 h 102"/>
                  <a:gd name="T30" fmla="*/ 122 w 169"/>
                  <a:gd name="T31" fmla="*/ 1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02">
                    <a:moveTo>
                      <a:pt x="8" y="102"/>
                    </a:moveTo>
                    <a:cubicBezTo>
                      <a:pt x="6" y="102"/>
                      <a:pt x="3" y="100"/>
                      <a:pt x="1" y="98"/>
                    </a:cubicBezTo>
                    <a:cubicBezTo>
                      <a:pt x="0" y="95"/>
                      <a:pt x="0" y="91"/>
                      <a:pt x="2" y="88"/>
                    </a:cubicBezTo>
                    <a:cubicBezTo>
                      <a:pt x="10" y="79"/>
                      <a:pt x="79" y="0"/>
                      <a:pt x="122" y="0"/>
                    </a:cubicBezTo>
                    <a:cubicBezTo>
                      <a:pt x="141" y="0"/>
                      <a:pt x="164" y="15"/>
                      <a:pt x="165" y="16"/>
                    </a:cubicBezTo>
                    <a:cubicBezTo>
                      <a:pt x="168" y="17"/>
                      <a:pt x="169" y="19"/>
                      <a:pt x="169" y="22"/>
                    </a:cubicBezTo>
                    <a:cubicBezTo>
                      <a:pt x="169" y="24"/>
                      <a:pt x="169" y="26"/>
                      <a:pt x="167" y="28"/>
                    </a:cubicBezTo>
                    <a:cubicBezTo>
                      <a:pt x="119" y="76"/>
                      <a:pt x="119" y="76"/>
                      <a:pt x="119" y="76"/>
                    </a:cubicBezTo>
                    <a:cubicBezTo>
                      <a:pt x="118" y="77"/>
                      <a:pt x="116" y="78"/>
                      <a:pt x="115" y="78"/>
                    </a:cubicBezTo>
                    <a:cubicBezTo>
                      <a:pt x="10" y="101"/>
                      <a:pt x="10" y="101"/>
                      <a:pt x="10" y="101"/>
                    </a:cubicBezTo>
                    <a:cubicBezTo>
                      <a:pt x="9" y="101"/>
                      <a:pt x="9" y="102"/>
                      <a:pt x="8" y="102"/>
                    </a:cubicBezTo>
                    <a:close/>
                    <a:moveTo>
                      <a:pt x="122" y="16"/>
                    </a:moveTo>
                    <a:cubicBezTo>
                      <a:pt x="98" y="16"/>
                      <a:pt x="57" y="53"/>
                      <a:pt x="31" y="80"/>
                    </a:cubicBezTo>
                    <a:cubicBezTo>
                      <a:pt x="109" y="63"/>
                      <a:pt x="109" y="63"/>
                      <a:pt x="109" y="63"/>
                    </a:cubicBezTo>
                    <a:cubicBezTo>
                      <a:pt x="148" y="24"/>
                      <a:pt x="148" y="24"/>
                      <a:pt x="148" y="24"/>
                    </a:cubicBezTo>
                    <a:cubicBezTo>
                      <a:pt x="140" y="20"/>
                      <a:pt x="130" y="16"/>
                      <a:pt x="122"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4" name="Freeform 99">
                <a:extLst>
                  <a:ext uri="{FF2B5EF4-FFF2-40B4-BE49-F238E27FC236}">
                    <a16:creationId xmlns:a16="http://schemas.microsoft.com/office/drawing/2014/main" id="{0FDAA527-DF6F-4923-8FBA-99E74970D3BD}"/>
                  </a:ext>
                </a:extLst>
              </p:cNvPr>
              <p:cNvSpPr>
                <a:spLocks/>
              </p:cNvSpPr>
              <p:nvPr/>
            </p:nvSpPr>
            <p:spPr bwMode="auto">
              <a:xfrm>
                <a:off x="10779125" y="4240214"/>
                <a:ext cx="93663" cy="92075"/>
              </a:xfrm>
              <a:custGeom>
                <a:avLst/>
                <a:gdLst>
                  <a:gd name="T0" fmla="*/ 70 w 75"/>
                  <a:gd name="T1" fmla="*/ 75 h 75"/>
                  <a:gd name="T2" fmla="*/ 67 w 75"/>
                  <a:gd name="T3" fmla="*/ 73 h 75"/>
                  <a:gd name="T4" fmla="*/ 1 w 75"/>
                  <a:gd name="T5" fmla="*/ 7 h 75"/>
                  <a:gd name="T6" fmla="*/ 1 w 75"/>
                  <a:gd name="T7" fmla="*/ 1 h 75"/>
                  <a:gd name="T8" fmla="*/ 7 w 75"/>
                  <a:gd name="T9" fmla="*/ 1 h 75"/>
                  <a:gd name="T10" fmla="*/ 73 w 75"/>
                  <a:gd name="T11" fmla="*/ 68 h 75"/>
                  <a:gd name="T12" fmla="*/ 73 w 75"/>
                  <a:gd name="T13" fmla="*/ 73 h 75"/>
                  <a:gd name="T14" fmla="*/ 70 w 75"/>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75">
                    <a:moveTo>
                      <a:pt x="70" y="75"/>
                    </a:moveTo>
                    <a:cubicBezTo>
                      <a:pt x="69" y="75"/>
                      <a:pt x="68" y="74"/>
                      <a:pt x="67" y="73"/>
                    </a:cubicBezTo>
                    <a:cubicBezTo>
                      <a:pt x="1" y="7"/>
                      <a:pt x="1" y="7"/>
                      <a:pt x="1" y="7"/>
                    </a:cubicBezTo>
                    <a:cubicBezTo>
                      <a:pt x="0" y="6"/>
                      <a:pt x="0" y="3"/>
                      <a:pt x="1" y="1"/>
                    </a:cubicBezTo>
                    <a:cubicBezTo>
                      <a:pt x="3" y="0"/>
                      <a:pt x="6" y="0"/>
                      <a:pt x="7" y="1"/>
                    </a:cubicBezTo>
                    <a:cubicBezTo>
                      <a:pt x="73" y="68"/>
                      <a:pt x="73" y="68"/>
                      <a:pt x="73" y="68"/>
                    </a:cubicBezTo>
                    <a:cubicBezTo>
                      <a:pt x="75" y="69"/>
                      <a:pt x="75" y="72"/>
                      <a:pt x="73" y="73"/>
                    </a:cubicBezTo>
                    <a:cubicBezTo>
                      <a:pt x="72" y="74"/>
                      <a:pt x="71" y="75"/>
                      <a:pt x="70"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5" name="Freeform 100">
                <a:extLst>
                  <a:ext uri="{FF2B5EF4-FFF2-40B4-BE49-F238E27FC236}">
                    <a16:creationId xmlns:a16="http://schemas.microsoft.com/office/drawing/2014/main" id="{FFAE7520-6962-4C4D-A0B3-41CC35BC9A87}"/>
                  </a:ext>
                </a:extLst>
              </p:cNvPr>
              <p:cNvSpPr>
                <a:spLocks noEditPoints="1"/>
              </p:cNvSpPr>
              <p:nvPr/>
            </p:nvSpPr>
            <p:spPr bwMode="auto">
              <a:xfrm>
                <a:off x="10696575" y="4297364"/>
                <a:ext cx="122238" cy="120650"/>
              </a:xfrm>
              <a:custGeom>
                <a:avLst/>
                <a:gdLst>
                  <a:gd name="T0" fmla="*/ 8 w 99"/>
                  <a:gd name="T1" fmla="*/ 98 h 98"/>
                  <a:gd name="T2" fmla="*/ 2 w 99"/>
                  <a:gd name="T3" fmla="*/ 96 h 98"/>
                  <a:gd name="T4" fmla="*/ 0 w 99"/>
                  <a:gd name="T5" fmla="*/ 90 h 98"/>
                  <a:gd name="T6" fmla="*/ 22 w 99"/>
                  <a:gd name="T7" fmla="*/ 13 h 98"/>
                  <a:gd name="T8" fmla="*/ 54 w 99"/>
                  <a:gd name="T9" fmla="*/ 0 h 98"/>
                  <a:gd name="T10" fmla="*/ 86 w 99"/>
                  <a:gd name="T11" fmla="*/ 13 h 98"/>
                  <a:gd name="T12" fmla="*/ 99 w 99"/>
                  <a:gd name="T13" fmla="*/ 45 h 98"/>
                  <a:gd name="T14" fmla="*/ 86 w 99"/>
                  <a:gd name="T15" fmla="*/ 77 h 98"/>
                  <a:gd name="T16" fmla="*/ 9 w 99"/>
                  <a:gd name="T17" fmla="*/ 98 h 98"/>
                  <a:gd name="T18" fmla="*/ 8 w 99"/>
                  <a:gd name="T19" fmla="*/ 98 h 98"/>
                  <a:gd name="T20" fmla="*/ 54 w 99"/>
                  <a:gd name="T21" fmla="*/ 16 h 98"/>
                  <a:gd name="T22" fmla="*/ 33 w 99"/>
                  <a:gd name="T23" fmla="*/ 24 h 98"/>
                  <a:gd name="T24" fmla="*/ 17 w 99"/>
                  <a:gd name="T25" fmla="*/ 81 h 98"/>
                  <a:gd name="T26" fmla="*/ 74 w 99"/>
                  <a:gd name="T27" fmla="*/ 65 h 98"/>
                  <a:gd name="T28" fmla="*/ 83 w 99"/>
                  <a:gd name="T29" fmla="*/ 45 h 98"/>
                  <a:gd name="T30" fmla="*/ 74 w 99"/>
                  <a:gd name="T31" fmla="*/ 24 h 98"/>
                  <a:gd name="T32" fmla="*/ 54 w 99"/>
                  <a:gd name="T33" fmla="*/ 1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98">
                    <a:moveTo>
                      <a:pt x="8" y="98"/>
                    </a:moveTo>
                    <a:cubicBezTo>
                      <a:pt x="6" y="98"/>
                      <a:pt x="4" y="98"/>
                      <a:pt x="2" y="96"/>
                    </a:cubicBezTo>
                    <a:cubicBezTo>
                      <a:pt x="1" y="94"/>
                      <a:pt x="0" y="92"/>
                      <a:pt x="0" y="90"/>
                    </a:cubicBezTo>
                    <a:cubicBezTo>
                      <a:pt x="1" y="80"/>
                      <a:pt x="6" y="29"/>
                      <a:pt x="22" y="13"/>
                    </a:cubicBezTo>
                    <a:cubicBezTo>
                      <a:pt x="30" y="4"/>
                      <a:pt x="42" y="0"/>
                      <a:pt x="54" y="0"/>
                    </a:cubicBezTo>
                    <a:cubicBezTo>
                      <a:pt x="66" y="0"/>
                      <a:pt x="77" y="4"/>
                      <a:pt x="86" y="13"/>
                    </a:cubicBezTo>
                    <a:cubicBezTo>
                      <a:pt x="94" y="21"/>
                      <a:pt x="99" y="33"/>
                      <a:pt x="99" y="45"/>
                    </a:cubicBezTo>
                    <a:cubicBezTo>
                      <a:pt x="99" y="57"/>
                      <a:pt x="94" y="68"/>
                      <a:pt x="86" y="77"/>
                    </a:cubicBezTo>
                    <a:cubicBezTo>
                      <a:pt x="70" y="92"/>
                      <a:pt x="19" y="97"/>
                      <a:pt x="9" y="98"/>
                    </a:cubicBezTo>
                    <a:cubicBezTo>
                      <a:pt x="8" y="98"/>
                      <a:pt x="8" y="98"/>
                      <a:pt x="8" y="98"/>
                    </a:cubicBezTo>
                    <a:close/>
                    <a:moveTo>
                      <a:pt x="54" y="16"/>
                    </a:moveTo>
                    <a:cubicBezTo>
                      <a:pt x="46" y="16"/>
                      <a:pt x="39" y="19"/>
                      <a:pt x="33" y="24"/>
                    </a:cubicBezTo>
                    <a:cubicBezTo>
                      <a:pt x="25" y="32"/>
                      <a:pt x="20" y="60"/>
                      <a:pt x="17" y="81"/>
                    </a:cubicBezTo>
                    <a:cubicBezTo>
                      <a:pt x="38" y="79"/>
                      <a:pt x="66" y="73"/>
                      <a:pt x="74" y="65"/>
                    </a:cubicBezTo>
                    <a:cubicBezTo>
                      <a:pt x="80" y="60"/>
                      <a:pt x="83" y="52"/>
                      <a:pt x="83" y="45"/>
                    </a:cubicBezTo>
                    <a:cubicBezTo>
                      <a:pt x="83" y="37"/>
                      <a:pt x="80" y="30"/>
                      <a:pt x="74" y="24"/>
                    </a:cubicBezTo>
                    <a:cubicBezTo>
                      <a:pt x="69" y="19"/>
                      <a:pt x="61" y="16"/>
                      <a:pt x="5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101">
                <a:extLst>
                  <a:ext uri="{FF2B5EF4-FFF2-40B4-BE49-F238E27FC236}">
                    <a16:creationId xmlns:a16="http://schemas.microsoft.com/office/drawing/2014/main" id="{E9B008AE-114A-4040-8E28-341CBE69BAAE}"/>
                  </a:ext>
                </a:extLst>
              </p:cNvPr>
              <p:cNvSpPr>
                <a:spLocks noEditPoints="1"/>
              </p:cNvSpPr>
              <p:nvPr/>
            </p:nvSpPr>
            <p:spPr bwMode="auto">
              <a:xfrm>
                <a:off x="10974388" y="4076702"/>
                <a:ext cx="65088" cy="65088"/>
              </a:xfrm>
              <a:custGeom>
                <a:avLst/>
                <a:gdLst>
                  <a:gd name="T0" fmla="*/ 27 w 53"/>
                  <a:gd name="T1" fmla="*/ 53 h 53"/>
                  <a:gd name="T2" fmla="*/ 0 w 53"/>
                  <a:gd name="T3" fmla="*/ 26 h 53"/>
                  <a:gd name="T4" fmla="*/ 27 w 53"/>
                  <a:gd name="T5" fmla="*/ 0 h 53"/>
                  <a:gd name="T6" fmla="*/ 53 w 53"/>
                  <a:gd name="T7" fmla="*/ 26 h 53"/>
                  <a:gd name="T8" fmla="*/ 27 w 53"/>
                  <a:gd name="T9" fmla="*/ 53 h 53"/>
                  <a:gd name="T10" fmla="*/ 27 w 53"/>
                  <a:gd name="T11" fmla="*/ 8 h 53"/>
                  <a:gd name="T12" fmla="*/ 8 w 53"/>
                  <a:gd name="T13" fmla="*/ 26 h 53"/>
                  <a:gd name="T14" fmla="*/ 27 w 53"/>
                  <a:gd name="T15" fmla="*/ 45 h 53"/>
                  <a:gd name="T16" fmla="*/ 45 w 53"/>
                  <a:gd name="T17" fmla="*/ 26 h 53"/>
                  <a:gd name="T18" fmla="*/ 27 w 53"/>
                  <a:gd name="T19"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cubicBezTo>
                      <a:pt x="12" y="53"/>
                      <a:pt x="0" y="41"/>
                      <a:pt x="0" y="26"/>
                    </a:cubicBezTo>
                    <a:cubicBezTo>
                      <a:pt x="0" y="12"/>
                      <a:pt x="12" y="0"/>
                      <a:pt x="27" y="0"/>
                    </a:cubicBezTo>
                    <a:cubicBezTo>
                      <a:pt x="41" y="0"/>
                      <a:pt x="53" y="12"/>
                      <a:pt x="53" y="26"/>
                    </a:cubicBezTo>
                    <a:cubicBezTo>
                      <a:pt x="53" y="41"/>
                      <a:pt x="41" y="53"/>
                      <a:pt x="27" y="53"/>
                    </a:cubicBezTo>
                    <a:close/>
                    <a:moveTo>
                      <a:pt x="27" y="8"/>
                    </a:moveTo>
                    <a:cubicBezTo>
                      <a:pt x="16" y="8"/>
                      <a:pt x="8" y="16"/>
                      <a:pt x="8" y="26"/>
                    </a:cubicBezTo>
                    <a:cubicBezTo>
                      <a:pt x="8" y="37"/>
                      <a:pt x="16" y="45"/>
                      <a:pt x="27" y="45"/>
                    </a:cubicBezTo>
                    <a:cubicBezTo>
                      <a:pt x="37" y="45"/>
                      <a:pt x="45" y="37"/>
                      <a:pt x="45" y="26"/>
                    </a:cubicBezTo>
                    <a:cubicBezTo>
                      <a:pt x="45" y="16"/>
                      <a:pt x="37" y="8"/>
                      <a:pt x="2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19" name="Group 118">
            <a:extLst>
              <a:ext uri="{FF2B5EF4-FFF2-40B4-BE49-F238E27FC236}">
                <a16:creationId xmlns:a16="http://schemas.microsoft.com/office/drawing/2014/main" id="{6197D10A-9B97-43B4-9A40-8514E2377A78}"/>
              </a:ext>
            </a:extLst>
          </p:cNvPr>
          <p:cNvGrpSpPr/>
          <p:nvPr/>
        </p:nvGrpSpPr>
        <p:grpSpPr>
          <a:xfrm>
            <a:off x="1416827" y="4233226"/>
            <a:ext cx="2067339" cy="2067339"/>
            <a:chOff x="1275901" y="4134848"/>
            <a:chExt cx="2067339" cy="2067339"/>
          </a:xfrm>
        </p:grpSpPr>
        <p:sp>
          <p:nvSpPr>
            <p:cNvPr id="12" name="Oval 11">
              <a:extLst>
                <a:ext uri="{FF2B5EF4-FFF2-40B4-BE49-F238E27FC236}">
                  <a16:creationId xmlns:a16="http://schemas.microsoft.com/office/drawing/2014/main" id="{8587CEF9-0695-452B-B270-126C9379B81A}"/>
                </a:ext>
              </a:extLst>
            </p:cNvPr>
            <p:cNvSpPr/>
            <p:nvPr/>
          </p:nvSpPr>
          <p:spPr>
            <a:xfrm>
              <a:off x="1275901" y="4134848"/>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r>
                <a:rPr lang="en-US" b="1" dirty="0">
                  <a:solidFill>
                    <a:schemeClr val="tx1"/>
                  </a:solidFill>
                </a:rPr>
                <a:t>Variety</a:t>
              </a:r>
            </a:p>
          </p:txBody>
        </p:sp>
        <p:grpSp>
          <p:nvGrpSpPr>
            <p:cNvPr id="27" name="Group 26">
              <a:extLst>
                <a:ext uri="{FF2B5EF4-FFF2-40B4-BE49-F238E27FC236}">
                  <a16:creationId xmlns:a16="http://schemas.microsoft.com/office/drawing/2014/main" id="{89754776-36C9-4290-941E-A27133A7651D}"/>
                </a:ext>
              </a:extLst>
            </p:cNvPr>
            <p:cNvGrpSpPr/>
            <p:nvPr/>
          </p:nvGrpSpPr>
          <p:grpSpPr>
            <a:xfrm>
              <a:off x="1808830" y="4264154"/>
              <a:ext cx="1001480" cy="1129103"/>
              <a:chOff x="7924959" y="3194010"/>
              <a:chExt cx="398480" cy="449244"/>
            </a:xfrm>
            <a:solidFill>
              <a:schemeClr val="tx1"/>
            </a:solidFill>
          </p:grpSpPr>
          <p:sp>
            <p:nvSpPr>
              <p:cNvPr id="28" name="Freeform 678">
                <a:extLst>
                  <a:ext uri="{FF2B5EF4-FFF2-40B4-BE49-F238E27FC236}">
                    <a16:creationId xmlns:a16="http://schemas.microsoft.com/office/drawing/2014/main" id="{CB484BC0-4DB4-4133-8890-CD3BA948B0E6}"/>
                  </a:ext>
                </a:extLst>
              </p:cNvPr>
              <p:cNvSpPr>
                <a:spLocks noEditPoints="1"/>
              </p:cNvSpPr>
              <p:nvPr/>
            </p:nvSpPr>
            <p:spPr bwMode="auto">
              <a:xfrm>
                <a:off x="7990039" y="3497205"/>
                <a:ext cx="82551" cy="80962"/>
              </a:xfrm>
              <a:custGeom>
                <a:avLst/>
                <a:gdLst>
                  <a:gd name="T0" fmla="*/ 28 w 56"/>
                  <a:gd name="T1" fmla="*/ 55 h 55"/>
                  <a:gd name="T2" fmla="*/ 28 w 56"/>
                  <a:gd name="T3" fmla="*/ 55 h 55"/>
                  <a:gd name="T4" fmla="*/ 24 w 56"/>
                  <a:gd name="T5" fmla="*/ 53 h 55"/>
                  <a:gd name="T6" fmla="*/ 2 w 56"/>
                  <a:gd name="T7" fmla="*/ 32 h 55"/>
                  <a:gd name="T8" fmla="*/ 2 w 56"/>
                  <a:gd name="T9" fmla="*/ 23 h 55"/>
                  <a:gd name="T10" fmla="*/ 24 w 56"/>
                  <a:gd name="T11" fmla="*/ 2 h 55"/>
                  <a:gd name="T12" fmla="*/ 32 w 56"/>
                  <a:gd name="T13" fmla="*/ 2 h 55"/>
                  <a:gd name="T14" fmla="*/ 54 w 56"/>
                  <a:gd name="T15" fmla="*/ 23 h 55"/>
                  <a:gd name="T16" fmla="*/ 54 w 56"/>
                  <a:gd name="T17" fmla="*/ 32 h 55"/>
                  <a:gd name="T18" fmla="*/ 32 w 56"/>
                  <a:gd name="T19" fmla="*/ 53 h 55"/>
                  <a:gd name="T20" fmla="*/ 28 w 56"/>
                  <a:gd name="T21" fmla="*/ 55 h 55"/>
                  <a:gd name="T22" fmla="*/ 15 w 56"/>
                  <a:gd name="T23" fmla="*/ 28 h 55"/>
                  <a:gd name="T24" fmla="*/ 28 w 56"/>
                  <a:gd name="T25" fmla="*/ 41 h 55"/>
                  <a:gd name="T26" fmla="*/ 41 w 56"/>
                  <a:gd name="T27" fmla="*/ 28 h 55"/>
                  <a:gd name="T28" fmla="*/ 28 w 56"/>
                  <a:gd name="T29" fmla="*/ 15 h 55"/>
                  <a:gd name="T30" fmla="*/ 15 w 56"/>
                  <a:gd name="T3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55">
                    <a:moveTo>
                      <a:pt x="28" y="55"/>
                    </a:moveTo>
                    <a:cubicBezTo>
                      <a:pt x="28" y="55"/>
                      <a:pt x="28" y="55"/>
                      <a:pt x="28" y="55"/>
                    </a:cubicBezTo>
                    <a:cubicBezTo>
                      <a:pt x="26" y="55"/>
                      <a:pt x="25" y="54"/>
                      <a:pt x="24" y="53"/>
                    </a:cubicBezTo>
                    <a:cubicBezTo>
                      <a:pt x="2" y="32"/>
                      <a:pt x="2" y="32"/>
                      <a:pt x="2" y="32"/>
                    </a:cubicBezTo>
                    <a:cubicBezTo>
                      <a:pt x="0" y="29"/>
                      <a:pt x="0" y="26"/>
                      <a:pt x="2" y="23"/>
                    </a:cubicBezTo>
                    <a:cubicBezTo>
                      <a:pt x="24" y="2"/>
                      <a:pt x="24" y="2"/>
                      <a:pt x="24" y="2"/>
                    </a:cubicBezTo>
                    <a:cubicBezTo>
                      <a:pt x="26" y="0"/>
                      <a:pt x="30" y="0"/>
                      <a:pt x="32" y="2"/>
                    </a:cubicBezTo>
                    <a:cubicBezTo>
                      <a:pt x="54" y="23"/>
                      <a:pt x="54" y="23"/>
                      <a:pt x="54" y="23"/>
                    </a:cubicBezTo>
                    <a:cubicBezTo>
                      <a:pt x="56" y="26"/>
                      <a:pt x="56" y="29"/>
                      <a:pt x="54" y="32"/>
                    </a:cubicBezTo>
                    <a:cubicBezTo>
                      <a:pt x="32" y="53"/>
                      <a:pt x="32" y="53"/>
                      <a:pt x="32" y="53"/>
                    </a:cubicBezTo>
                    <a:cubicBezTo>
                      <a:pt x="31" y="54"/>
                      <a:pt x="30" y="55"/>
                      <a:pt x="28" y="55"/>
                    </a:cubicBezTo>
                    <a:close/>
                    <a:moveTo>
                      <a:pt x="15" y="28"/>
                    </a:moveTo>
                    <a:cubicBezTo>
                      <a:pt x="28" y="41"/>
                      <a:pt x="28" y="41"/>
                      <a:pt x="28" y="41"/>
                    </a:cubicBezTo>
                    <a:cubicBezTo>
                      <a:pt x="41" y="28"/>
                      <a:pt x="41" y="28"/>
                      <a:pt x="41" y="28"/>
                    </a:cubicBezTo>
                    <a:cubicBezTo>
                      <a:pt x="28" y="15"/>
                      <a:pt x="28" y="15"/>
                      <a:pt x="28" y="15"/>
                    </a:cubicBezTo>
                    <a:lnTo>
                      <a:pt x="15" y="2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29" name="Freeform 679">
                <a:extLst>
                  <a:ext uri="{FF2B5EF4-FFF2-40B4-BE49-F238E27FC236}">
                    <a16:creationId xmlns:a16="http://schemas.microsoft.com/office/drawing/2014/main" id="{B8479CA7-DD85-407C-B0F1-D40C187E3C62}"/>
                  </a:ext>
                </a:extLst>
              </p:cNvPr>
              <p:cNvSpPr>
                <a:spLocks/>
              </p:cNvSpPr>
              <p:nvPr/>
            </p:nvSpPr>
            <p:spPr bwMode="auto">
              <a:xfrm>
                <a:off x="8023376" y="3436881"/>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9" y="0"/>
                      <a:pt x="12" y="3"/>
                      <a:pt x="12" y="6"/>
                    </a:cubicBezTo>
                    <a:cubicBezTo>
                      <a:pt x="12" y="47"/>
                      <a:pt x="12" y="47"/>
                      <a:pt x="12" y="47"/>
                    </a:cubicBezTo>
                    <a:cubicBezTo>
                      <a:pt x="12" y="50"/>
                      <a:pt x="9"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0" name="Freeform 680">
                <a:extLst>
                  <a:ext uri="{FF2B5EF4-FFF2-40B4-BE49-F238E27FC236}">
                    <a16:creationId xmlns:a16="http://schemas.microsoft.com/office/drawing/2014/main" id="{C50F4618-342F-42D5-AE5E-D8AE3F80F241}"/>
                  </a:ext>
                </a:extLst>
              </p:cNvPr>
              <p:cNvSpPr>
                <a:spLocks/>
              </p:cNvSpPr>
              <p:nvPr/>
            </p:nvSpPr>
            <p:spPr bwMode="auto">
              <a:xfrm>
                <a:off x="8021789" y="3432118"/>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1"/>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1" name="Freeform 681">
                <a:extLst>
                  <a:ext uri="{FF2B5EF4-FFF2-40B4-BE49-F238E27FC236}">
                    <a16:creationId xmlns:a16="http://schemas.microsoft.com/office/drawing/2014/main" id="{05753295-70AD-4C44-BD6F-538C412CCD04}"/>
                  </a:ext>
                </a:extLst>
              </p:cNvPr>
              <p:cNvSpPr>
                <a:spLocks/>
              </p:cNvSpPr>
              <p:nvPr/>
            </p:nvSpPr>
            <p:spPr bwMode="auto">
              <a:xfrm>
                <a:off x="7986864" y="3432118"/>
                <a:ext cx="55564" cy="53974"/>
              </a:xfrm>
              <a:custGeom>
                <a:avLst/>
                <a:gdLst>
                  <a:gd name="T0" fmla="*/ 30 w 37"/>
                  <a:gd name="T1" fmla="*/ 36 h 36"/>
                  <a:gd name="T2" fmla="*/ 26 w 37"/>
                  <a:gd name="T3" fmla="*/ 34 h 36"/>
                  <a:gd name="T4" fmla="*/ 3 w 37"/>
                  <a:gd name="T5" fmla="*/ 11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1"/>
                      <a:pt x="3" y="11"/>
                      <a:pt x="3" y="11"/>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2" name="Freeform 682">
                <a:extLst>
                  <a:ext uri="{FF2B5EF4-FFF2-40B4-BE49-F238E27FC236}">
                    <a16:creationId xmlns:a16="http://schemas.microsoft.com/office/drawing/2014/main" id="{872A1D1A-D76C-41A5-8C13-F5C7B70B20F5}"/>
                  </a:ext>
                </a:extLst>
              </p:cNvPr>
              <p:cNvSpPr>
                <a:spLocks/>
              </p:cNvSpPr>
              <p:nvPr/>
            </p:nvSpPr>
            <p:spPr bwMode="auto">
              <a:xfrm>
                <a:off x="8023376" y="3560705"/>
                <a:ext cx="17463" cy="77787"/>
              </a:xfrm>
              <a:custGeom>
                <a:avLst/>
                <a:gdLst>
                  <a:gd name="T0" fmla="*/ 6 w 12"/>
                  <a:gd name="T1" fmla="*/ 53 h 53"/>
                  <a:gd name="T2" fmla="*/ 0 w 12"/>
                  <a:gd name="T3" fmla="*/ 47 h 53"/>
                  <a:gd name="T4" fmla="*/ 0 w 12"/>
                  <a:gd name="T5" fmla="*/ 6 h 53"/>
                  <a:gd name="T6" fmla="*/ 6 w 12"/>
                  <a:gd name="T7" fmla="*/ 0 h 53"/>
                  <a:gd name="T8" fmla="*/ 12 w 12"/>
                  <a:gd name="T9" fmla="*/ 6 h 53"/>
                  <a:gd name="T10" fmla="*/ 12 w 12"/>
                  <a:gd name="T11" fmla="*/ 47 h 53"/>
                  <a:gd name="T12" fmla="*/ 6 w 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 h="53">
                    <a:moveTo>
                      <a:pt x="6" y="53"/>
                    </a:moveTo>
                    <a:cubicBezTo>
                      <a:pt x="3" y="53"/>
                      <a:pt x="0" y="50"/>
                      <a:pt x="0" y="47"/>
                    </a:cubicBezTo>
                    <a:cubicBezTo>
                      <a:pt x="0" y="6"/>
                      <a:pt x="0" y="6"/>
                      <a:pt x="0" y="6"/>
                    </a:cubicBezTo>
                    <a:cubicBezTo>
                      <a:pt x="0" y="3"/>
                      <a:pt x="3" y="0"/>
                      <a:pt x="6" y="0"/>
                    </a:cubicBezTo>
                    <a:cubicBezTo>
                      <a:pt x="10" y="0"/>
                      <a:pt x="12" y="3"/>
                      <a:pt x="12" y="6"/>
                    </a:cubicBezTo>
                    <a:cubicBezTo>
                      <a:pt x="12" y="47"/>
                      <a:pt x="12" y="47"/>
                      <a:pt x="12" y="47"/>
                    </a:cubicBezTo>
                    <a:cubicBezTo>
                      <a:pt x="12" y="50"/>
                      <a:pt x="10" y="53"/>
                      <a:pt x="6" y="5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3" name="Freeform 683">
                <a:extLst>
                  <a:ext uri="{FF2B5EF4-FFF2-40B4-BE49-F238E27FC236}">
                    <a16:creationId xmlns:a16="http://schemas.microsoft.com/office/drawing/2014/main" id="{3A88DCF1-8708-41D7-B184-1D58DF170D11}"/>
                  </a:ext>
                </a:extLst>
              </p:cNvPr>
              <p:cNvSpPr>
                <a:spLocks/>
              </p:cNvSpPr>
              <p:nvPr/>
            </p:nvSpPr>
            <p:spPr bwMode="auto">
              <a:xfrm>
                <a:off x="7988451" y="3590866"/>
                <a:ext cx="53976" cy="52387"/>
              </a:xfrm>
              <a:custGeom>
                <a:avLst/>
                <a:gdLst>
                  <a:gd name="T0" fmla="*/ 6 w 36"/>
                  <a:gd name="T1" fmla="*/ 36 h 36"/>
                  <a:gd name="T2" fmla="*/ 2 w 36"/>
                  <a:gd name="T3" fmla="*/ 34 h 36"/>
                  <a:gd name="T4" fmla="*/ 2 w 36"/>
                  <a:gd name="T5" fmla="*/ 26 h 36"/>
                  <a:gd name="T6" fmla="*/ 25 w 36"/>
                  <a:gd name="T7" fmla="*/ 2 h 36"/>
                  <a:gd name="T8" fmla="*/ 34 w 36"/>
                  <a:gd name="T9" fmla="*/ 2 h 36"/>
                  <a:gd name="T10" fmla="*/ 34 w 36"/>
                  <a:gd name="T11" fmla="*/ 11 h 36"/>
                  <a:gd name="T12" fmla="*/ 10 w 36"/>
                  <a:gd name="T13" fmla="*/ 34 h 36"/>
                  <a:gd name="T14" fmla="*/ 6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6" y="36"/>
                    </a:moveTo>
                    <a:cubicBezTo>
                      <a:pt x="5" y="36"/>
                      <a:pt x="3" y="35"/>
                      <a:pt x="2" y="34"/>
                    </a:cubicBezTo>
                    <a:cubicBezTo>
                      <a:pt x="0" y="32"/>
                      <a:pt x="0" y="28"/>
                      <a:pt x="2" y="26"/>
                    </a:cubicBezTo>
                    <a:cubicBezTo>
                      <a:pt x="25" y="2"/>
                      <a:pt x="25" y="2"/>
                      <a:pt x="25" y="2"/>
                    </a:cubicBezTo>
                    <a:cubicBezTo>
                      <a:pt x="28" y="0"/>
                      <a:pt x="31" y="0"/>
                      <a:pt x="34" y="2"/>
                    </a:cubicBezTo>
                    <a:cubicBezTo>
                      <a:pt x="36" y="5"/>
                      <a:pt x="36" y="9"/>
                      <a:pt x="34" y="11"/>
                    </a:cubicBezTo>
                    <a:cubicBezTo>
                      <a:pt x="10" y="34"/>
                      <a:pt x="10" y="34"/>
                      <a:pt x="10" y="34"/>
                    </a:cubicBezTo>
                    <a:cubicBezTo>
                      <a:pt x="9" y="35"/>
                      <a:pt x="8"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4" name="Freeform 684">
                <a:extLst>
                  <a:ext uri="{FF2B5EF4-FFF2-40B4-BE49-F238E27FC236}">
                    <a16:creationId xmlns:a16="http://schemas.microsoft.com/office/drawing/2014/main" id="{D807CC5E-8D0D-44FF-A246-1F3F20F909A3}"/>
                  </a:ext>
                </a:extLst>
              </p:cNvPr>
              <p:cNvSpPr>
                <a:spLocks/>
              </p:cNvSpPr>
              <p:nvPr/>
            </p:nvSpPr>
            <p:spPr bwMode="auto">
              <a:xfrm>
                <a:off x="8023376" y="3590867"/>
                <a:ext cx="52389" cy="52387"/>
              </a:xfrm>
              <a:custGeom>
                <a:avLst/>
                <a:gdLst>
                  <a:gd name="T0" fmla="*/ 29 w 36"/>
                  <a:gd name="T1" fmla="*/ 36 h 36"/>
                  <a:gd name="T2" fmla="*/ 25 w 36"/>
                  <a:gd name="T3" fmla="*/ 34 h 36"/>
                  <a:gd name="T4" fmla="*/ 2 w 36"/>
                  <a:gd name="T5" fmla="*/ 11 h 36"/>
                  <a:gd name="T6" fmla="*/ 2 w 36"/>
                  <a:gd name="T7" fmla="*/ 2 h 36"/>
                  <a:gd name="T8" fmla="*/ 10 w 36"/>
                  <a:gd name="T9" fmla="*/ 2 h 36"/>
                  <a:gd name="T10" fmla="*/ 34 w 36"/>
                  <a:gd name="T11" fmla="*/ 26 h 36"/>
                  <a:gd name="T12" fmla="*/ 34 w 36"/>
                  <a:gd name="T13" fmla="*/ 34 h 36"/>
                  <a:gd name="T14" fmla="*/ 29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29" y="36"/>
                    </a:moveTo>
                    <a:cubicBezTo>
                      <a:pt x="28" y="36"/>
                      <a:pt x="26" y="35"/>
                      <a:pt x="25" y="34"/>
                    </a:cubicBezTo>
                    <a:cubicBezTo>
                      <a:pt x="2" y="11"/>
                      <a:pt x="2" y="11"/>
                      <a:pt x="2" y="11"/>
                    </a:cubicBezTo>
                    <a:cubicBezTo>
                      <a:pt x="0" y="9"/>
                      <a:pt x="0" y="5"/>
                      <a:pt x="2" y="2"/>
                    </a:cubicBezTo>
                    <a:cubicBezTo>
                      <a:pt x="4" y="0"/>
                      <a:pt x="8" y="0"/>
                      <a:pt x="10" y="2"/>
                    </a:cubicBezTo>
                    <a:cubicBezTo>
                      <a:pt x="34" y="26"/>
                      <a:pt x="34" y="26"/>
                      <a:pt x="34" y="26"/>
                    </a:cubicBezTo>
                    <a:cubicBezTo>
                      <a:pt x="36" y="28"/>
                      <a:pt x="36" y="32"/>
                      <a:pt x="34" y="34"/>
                    </a:cubicBezTo>
                    <a:cubicBezTo>
                      <a:pt x="33" y="35"/>
                      <a:pt x="31" y="36"/>
                      <a:pt x="29"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5" name="Freeform 685">
                <a:extLst>
                  <a:ext uri="{FF2B5EF4-FFF2-40B4-BE49-F238E27FC236}">
                    <a16:creationId xmlns:a16="http://schemas.microsoft.com/office/drawing/2014/main" id="{11F1F001-F9C9-4C69-B9E2-2B6249D23FF1}"/>
                  </a:ext>
                </a:extLst>
              </p:cNvPr>
              <p:cNvSpPr>
                <a:spLocks/>
              </p:cNvSpPr>
              <p:nvPr/>
            </p:nvSpPr>
            <p:spPr bwMode="auto">
              <a:xfrm>
                <a:off x="7980513" y="3487681"/>
                <a:ext cx="44451" cy="44449"/>
              </a:xfrm>
              <a:custGeom>
                <a:avLst/>
                <a:gdLst>
                  <a:gd name="T0" fmla="*/ 24 w 30"/>
                  <a:gd name="T1" fmla="*/ 30 h 30"/>
                  <a:gd name="T2" fmla="*/ 20 w 30"/>
                  <a:gd name="T3" fmla="*/ 29 h 30"/>
                  <a:gd name="T4" fmla="*/ 2 w 30"/>
                  <a:gd name="T5" fmla="*/ 11 h 30"/>
                  <a:gd name="T6" fmla="*/ 2 w 30"/>
                  <a:gd name="T7" fmla="*/ 3 h 30"/>
                  <a:gd name="T8" fmla="*/ 11 w 30"/>
                  <a:gd name="T9" fmla="*/ 3 h 30"/>
                  <a:gd name="T10" fmla="*/ 28 w 30"/>
                  <a:gd name="T11" fmla="*/ 20 h 30"/>
                  <a:gd name="T12" fmla="*/ 28 w 30"/>
                  <a:gd name="T13" fmla="*/ 29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20" y="29"/>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9"/>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6" name="Freeform 686">
                <a:extLst>
                  <a:ext uri="{FF2B5EF4-FFF2-40B4-BE49-F238E27FC236}">
                    <a16:creationId xmlns:a16="http://schemas.microsoft.com/office/drawing/2014/main" id="{D2E475A0-FE06-49BD-9179-2ED41BEB44CE}"/>
                  </a:ext>
                </a:extLst>
              </p:cNvPr>
              <p:cNvSpPr>
                <a:spLocks/>
              </p:cNvSpPr>
              <p:nvPr/>
            </p:nvSpPr>
            <p:spPr bwMode="auto">
              <a:xfrm>
                <a:off x="7929712" y="3530543"/>
                <a:ext cx="79376"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9"/>
                      <a:pt x="0" y="6"/>
                    </a:cubicBezTo>
                    <a:cubicBezTo>
                      <a:pt x="0" y="2"/>
                      <a:pt x="3" y="0"/>
                      <a:pt x="6" y="0"/>
                    </a:cubicBezTo>
                    <a:cubicBezTo>
                      <a:pt x="48" y="0"/>
                      <a:pt x="48" y="0"/>
                      <a:pt x="48" y="0"/>
                    </a:cubicBezTo>
                    <a:cubicBezTo>
                      <a:pt x="51" y="0"/>
                      <a:pt x="54" y="2"/>
                      <a:pt x="54" y="6"/>
                    </a:cubicBezTo>
                    <a:cubicBezTo>
                      <a:pt x="54" y="9"/>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7" name="Freeform 687">
                <a:extLst>
                  <a:ext uri="{FF2B5EF4-FFF2-40B4-BE49-F238E27FC236}">
                    <a16:creationId xmlns:a16="http://schemas.microsoft.com/office/drawing/2014/main" id="{A53066D3-0603-4797-AA4B-169D4EDB4A32}"/>
                  </a:ext>
                </a:extLst>
              </p:cNvPr>
              <p:cNvSpPr>
                <a:spLocks/>
              </p:cNvSpPr>
              <p:nvPr/>
            </p:nvSpPr>
            <p:spPr bwMode="auto">
              <a:xfrm>
                <a:off x="7924959" y="3494031"/>
                <a:ext cx="55564" cy="53974"/>
              </a:xfrm>
              <a:custGeom>
                <a:avLst/>
                <a:gdLst>
                  <a:gd name="T0" fmla="*/ 30 w 37"/>
                  <a:gd name="T1" fmla="*/ 36 h 36"/>
                  <a:gd name="T2" fmla="*/ 26 w 37"/>
                  <a:gd name="T3" fmla="*/ 34 h 36"/>
                  <a:gd name="T4" fmla="*/ 2 w 37"/>
                  <a:gd name="T5" fmla="*/ 11 h 36"/>
                  <a:gd name="T6" fmla="*/ 2 w 37"/>
                  <a:gd name="T7" fmla="*/ 2 h 36"/>
                  <a:gd name="T8" fmla="*/ 11 w 37"/>
                  <a:gd name="T9" fmla="*/ 2 h 36"/>
                  <a:gd name="T10" fmla="*/ 34 w 37"/>
                  <a:gd name="T11" fmla="*/ 25 h 36"/>
                  <a:gd name="T12" fmla="*/ 34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8" y="36"/>
                      <a:pt x="27" y="35"/>
                      <a:pt x="26" y="34"/>
                    </a:cubicBezTo>
                    <a:cubicBezTo>
                      <a:pt x="2" y="11"/>
                      <a:pt x="2" y="11"/>
                      <a:pt x="2" y="11"/>
                    </a:cubicBezTo>
                    <a:cubicBezTo>
                      <a:pt x="0" y="8"/>
                      <a:pt x="0" y="4"/>
                      <a:pt x="2" y="2"/>
                    </a:cubicBezTo>
                    <a:cubicBezTo>
                      <a:pt x="5" y="0"/>
                      <a:pt x="9" y="0"/>
                      <a:pt x="11" y="2"/>
                    </a:cubicBezTo>
                    <a:cubicBezTo>
                      <a:pt x="34" y="25"/>
                      <a:pt x="34" y="25"/>
                      <a:pt x="34" y="25"/>
                    </a:cubicBezTo>
                    <a:cubicBezTo>
                      <a:pt x="37" y="28"/>
                      <a:pt x="37" y="32"/>
                      <a:pt x="34"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8" name="Freeform 688">
                <a:extLst>
                  <a:ext uri="{FF2B5EF4-FFF2-40B4-BE49-F238E27FC236}">
                    <a16:creationId xmlns:a16="http://schemas.microsoft.com/office/drawing/2014/main" id="{0A47EBFC-218B-4593-B8CC-BCCC6359D396}"/>
                  </a:ext>
                </a:extLst>
              </p:cNvPr>
              <p:cNvSpPr>
                <a:spLocks/>
              </p:cNvSpPr>
              <p:nvPr/>
            </p:nvSpPr>
            <p:spPr bwMode="auto">
              <a:xfrm>
                <a:off x="7924968" y="3528956"/>
                <a:ext cx="55564" cy="52387"/>
              </a:xfrm>
              <a:custGeom>
                <a:avLst/>
                <a:gdLst>
                  <a:gd name="T0" fmla="*/ 7 w 37"/>
                  <a:gd name="T1" fmla="*/ 36 h 36"/>
                  <a:gd name="T2" fmla="*/ 2 w 37"/>
                  <a:gd name="T3" fmla="*/ 34 h 36"/>
                  <a:gd name="T4" fmla="*/ 2 w 37"/>
                  <a:gd name="T5" fmla="*/ 25 h 36"/>
                  <a:gd name="T6" fmla="*/ 26 w 37"/>
                  <a:gd name="T7" fmla="*/ 2 h 36"/>
                  <a:gd name="T8" fmla="*/ 34 w 37"/>
                  <a:gd name="T9" fmla="*/ 2 h 36"/>
                  <a:gd name="T10" fmla="*/ 34 w 37"/>
                  <a:gd name="T11" fmla="*/ 11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2" y="34"/>
                    </a:cubicBezTo>
                    <a:cubicBezTo>
                      <a:pt x="0" y="32"/>
                      <a:pt x="0" y="28"/>
                      <a:pt x="2" y="25"/>
                    </a:cubicBezTo>
                    <a:cubicBezTo>
                      <a:pt x="26" y="2"/>
                      <a:pt x="26" y="2"/>
                      <a:pt x="26" y="2"/>
                    </a:cubicBezTo>
                    <a:cubicBezTo>
                      <a:pt x="28" y="0"/>
                      <a:pt x="32" y="0"/>
                      <a:pt x="34" y="2"/>
                    </a:cubicBezTo>
                    <a:cubicBezTo>
                      <a:pt x="37" y="4"/>
                      <a:pt x="37" y="8"/>
                      <a:pt x="34" y="11"/>
                    </a:cubicBezTo>
                    <a:cubicBezTo>
                      <a:pt x="11" y="34"/>
                      <a:pt x="11" y="34"/>
                      <a:pt x="11" y="34"/>
                    </a:cubicBezTo>
                    <a:cubicBezTo>
                      <a:pt x="10" y="35"/>
                      <a:pt x="8"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39" name="Freeform 689">
                <a:extLst>
                  <a:ext uri="{FF2B5EF4-FFF2-40B4-BE49-F238E27FC236}">
                    <a16:creationId xmlns:a16="http://schemas.microsoft.com/office/drawing/2014/main" id="{5956E9BC-6681-49A0-92AA-197CC4E03D90}"/>
                  </a:ext>
                </a:extLst>
              </p:cNvPr>
              <p:cNvSpPr>
                <a:spLocks/>
              </p:cNvSpPr>
              <p:nvPr/>
            </p:nvSpPr>
            <p:spPr bwMode="auto">
              <a:xfrm>
                <a:off x="8053559" y="3528956"/>
                <a:ext cx="80965" cy="17463"/>
              </a:xfrm>
              <a:custGeom>
                <a:avLst/>
                <a:gdLst>
                  <a:gd name="T0" fmla="*/ 48 w 54"/>
                  <a:gd name="T1" fmla="*/ 12 h 12"/>
                  <a:gd name="T2" fmla="*/ 6 w 54"/>
                  <a:gd name="T3" fmla="*/ 12 h 12"/>
                  <a:gd name="T4" fmla="*/ 0 w 54"/>
                  <a:gd name="T5" fmla="*/ 6 h 12"/>
                  <a:gd name="T6" fmla="*/ 6 w 54"/>
                  <a:gd name="T7" fmla="*/ 0 h 12"/>
                  <a:gd name="T8" fmla="*/ 48 w 54"/>
                  <a:gd name="T9" fmla="*/ 0 h 12"/>
                  <a:gd name="T10" fmla="*/ 54 w 54"/>
                  <a:gd name="T11" fmla="*/ 6 h 12"/>
                  <a:gd name="T12" fmla="*/ 48 w 54"/>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54" h="12">
                    <a:moveTo>
                      <a:pt x="48" y="12"/>
                    </a:moveTo>
                    <a:cubicBezTo>
                      <a:pt x="6" y="12"/>
                      <a:pt x="6" y="12"/>
                      <a:pt x="6" y="12"/>
                    </a:cubicBezTo>
                    <a:cubicBezTo>
                      <a:pt x="3" y="12"/>
                      <a:pt x="0" y="10"/>
                      <a:pt x="0" y="6"/>
                    </a:cubicBezTo>
                    <a:cubicBezTo>
                      <a:pt x="0" y="3"/>
                      <a:pt x="3" y="0"/>
                      <a:pt x="6" y="0"/>
                    </a:cubicBezTo>
                    <a:cubicBezTo>
                      <a:pt x="48" y="0"/>
                      <a:pt x="48" y="0"/>
                      <a:pt x="48" y="0"/>
                    </a:cubicBezTo>
                    <a:cubicBezTo>
                      <a:pt x="51" y="0"/>
                      <a:pt x="54" y="3"/>
                      <a:pt x="54" y="6"/>
                    </a:cubicBezTo>
                    <a:cubicBezTo>
                      <a:pt x="54" y="10"/>
                      <a:pt x="51" y="12"/>
                      <a:pt x="48"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0" name="Freeform 690">
                <a:extLst>
                  <a:ext uri="{FF2B5EF4-FFF2-40B4-BE49-F238E27FC236}">
                    <a16:creationId xmlns:a16="http://schemas.microsoft.com/office/drawing/2014/main" id="{27ABCDEB-188B-4EAF-98E9-18C3FCBED08C}"/>
                  </a:ext>
                </a:extLst>
              </p:cNvPr>
              <p:cNvSpPr>
                <a:spLocks/>
              </p:cNvSpPr>
              <p:nvPr/>
            </p:nvSpPr>
            <p:spPr bwMode="auto">
              <a:xfrm>
                <a:off x="8083721" y="3528956"/>
                <a:ext cx="53976" cy="52387"/>
              </a:xfrm>
              <a:custGeom>
                <a:avLst/>
                <a:gdLst>
                  <a:gd name="T0" fmla="*/ 30 w 37"/>
                  <a:gd name="T1" fmla="*/ 36 h 36"/>
                  <a:gd name="T2" fmla="*/ 26 w 37"/>
                  <a:gd name="T3" fmla="*/ 34 h 36"/>
                  <a:gd name="T4" fmla="*/ 3 w 37"/>
                  <a:gd name="T5" fmla="*/ 10 h 36"/>
                  <a:gd name="T6" fmla="*/ 3 w 37"/>
                  <a:gd name="T7" fmla="*/ 2 h 36"/>
                  <a:gd name="T8" fmla="*/ 11 w 37"/>
                  <a:gd name="T9" fmla="*/ 2 h 36"/>
                  <a:gd name="T10" fmla="*/ 35 w 37"/>
                  <a:gd name="T11" fmla="*/ 25 h 36"/>
                  <a:gd name="T12" fmla="*/ 35 w 37"/>
                  <a:gd name="T13" fmla="*/ 34 h 36"/>
                  <a:gd name="T14" fmla="*/ 30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30" y="36"/>
                    </a:moveTo>
                    <a:cubicBezTo>
                      <a:pt x="29" y="36"/>
                      <a:pt x="27" y="35"/>
                      <a:pt x="26" y="34"/>
                    </a:cubicBezTo>
                    <a:cubicBezTo>
                      <a:pt x="3" y="10"/>
                      <a:pt x="3" y="10"/>
                      <a:pt x="3" y="10"/>
                    </a:cubicBezTo>
                    <a:cubicBezTo>
                      <a:pt x="0" y="8"/>
                      <a:pt x="0" y="4"/>
                      <a:pt x="3" y="2"/>
                    </a:cubicBezTo>
                    <a:cubicBezTo>
                      <a:pt x="5" y="0"/>
                      <a:pt x="9" y="0"/>
                      <a:pt x="11" y="2"/>
                    </a:cubicBezTo>
                    <a:cubicBezTo>
                      <a:pt x="35" y="25"/>
                      <a:pt x="35" y="25"/>
                      <a:pt x="35" y="25"/>
                    </a:cubicBezTo>
                    <a:cubicBezTo>
                      <a:pt x="37" y="28"/>
                      <a:pt x="37" y="31"/>
                      <a:pt x="35" y="34"/>
                    </a:cubicBezTo>
                    <a:cubicBezTo>
                      <a:pt x="33" y="35"/>
                      <a:pt x="32" y="36"/>
                      <a:pt x="30"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1" name="Freeform 691">
                <a:extLst>
                  <a:ext uri="{FF2B5EF4-FFF2-40B4-BE49-F238E27FC236}">
                    <a16:creationId xmlns:a16="http://schemas.microsoft.com/office/drawing/2014/main" id="{5E76FA1B-A5EA-4D25-9121-E31406D741EF}"/>
                  </a:ext>
                </a:extLst>
              </p:cNvPr>
              <p:cNvSpPr>
                <a:spLocks/>
              </p:cNvSpPr>
              <p:nvPr/>
            </p:nvSpPr>
            <p:spPr bwMode="auto">
              <a:xfrm>
                <a:off x="8083721" y="3494031"/>
                <a:ext cx="53976" cy="53974"/>
              </a:xfrm>
              <a:custGeom>
                <a:avLst/>
                <a:gdLst>
                  <a:gd name="T0" fmla="*/ 7 w 37"/>
                  <a:gd name="T1" fmla="*/ 36 h 36"/>
                  <a:gd name="T2" fmla="*/ 3 w 37"/>
                  <a:gd name="T3" fmla="*/ 34 h 36"/>
                  <a:gd name="T4" fmla="*/ 3 w 37"/>
                  <a:gd name="T5" fmla="*/ 25 h 36"/>
                  <a:gd name="T6" fmla="*/ 26 w 37"/>
                  <a:gd name="T7" fmla="*/ 2 h 36"/>
                  <a:gd name="T8" fmla="*/ 35 w 37"/>
                  <a:gd name="T9" fmla="*/ 2 h 36"/>
                  <a:gd name="T10" fmla="*/ 35 w 37"/>
                  <a:gd name="T11" fmla="*/ 10 h 36"/>
                  <a:gd name="T12" fmla="*/ 11 w 37"/>
                  <a:gd name="T13" fmla="*/ 34 h 36"/>
                  <a:gd name="T14" fmla="*/ 7 w 3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6">
                    <a:moveTo>
                      <a:pt x="7" y="36"/>
                    </a:moveTo>
                    <a:cubicBezTo>
                      <a:pt x="5" y="36"/>
                      <a:pt x="4" y="35"/>
                      <a:pt x="3" y="34"/>
                    </a:cubicBezTo>
                    <a:cubicBezTo>
                      <a:pt x="0" y="31"/>
                      <a:pt x="0" y="28"/>
                      <a:pt x="3" y="25"/>
                    </a:cubicBezTo>
                    <a:cubicBezTo>
                      <a:pt x="26" y="2"/>
                      <a:pt x="26" y="2"/>
                      <a:pt x="26" y="2"/>
                    </a:cubicBezTo>
                    <a:cubicBezTo>
                      <a:pt x="28" y="0"/>
                      <a:pt x="32" y="0"/>
                      <a:pt x="35" y="2"/>
                    </a:cubicBezTo>
                    <a:cubicBezTo>
                      <a:pt x="37" y="4"/>
                      <a:pt x="37" y="8"/>
                      <a:pt x="35" y="10"/>
                    </a:cubicBezTo>
                    <a:cubicBezTo>
                      <a:pt x="11" y="34"/>
                      <a:pt x="11" y="34"/>
                      <a:pt x="11" y="34"/>
                    </a:cubicBezTo>
                    <a:cubicBezTo>
                      <a:pt x="10" y="35"/>
                      <a:pt x="9" y="36"/>
                      <a:pt x="7"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2" name="Freeform 692">
                <a:extLst>
                  <a:ext uri="{FF2B5EF4-FFF2-40B4-BE49-F238E27FC236}">
                    <a16:creationId xmlns:a16="http://schemas.microsoft.com/office/drawing/2014/main" id="{1A326E3E-302F-495E-9463-BB9B102890EC}"/>
                  </a:ext>
                </a:extLst>
              </p:cNvPr>
              <p:cNvSpPr>
                <a:spLocks/>
              </p:cNvSpPr>
              <p:nvPr/>
            </p:nvSpPr>
            <p:spPr bwMode="auto">
              <a:xfrm>
                <a:off x="7982119" y="3544833"/>
                <a:ext cx="44451" cy="44449"/>
              </a:xfrm>
              <a:custGeom>
                <a:avLst/>
                <a:gdLst>
                  <a:gd name="T0" fmla="*/ 6 w 30"/>
                  <a:gd name="T1" fmla="*/ 30 h 30"/>
                  <a:gd name="T2" fmla="*/ 2 w 30"/>
                  <a:gd name="T3" fmla="*/ 28 h 30"/>
                  <a:gd name="T4" fmla="*/ 2 w 30"/>
                  <a:gd name="T5" fmla="*/ 20 h 30"/>
                  <a:gd name="T6" fmla="*/ 20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8"/>
                    </a:cubicBezTo>
                    <a:cubicBezTo>
                      <a:pt x="0" y="26"/>
                      <a:pt x="0" y="22"/>
                      <a:pt x="2" y="20"/>
                    </a:cubicBezTo>
                    <a:cubicBezTo>
                      <a:pt x="20" y="3"/>
                      <a:pt x="20" y="3"/>
                      <a:pt x="20" y="3"/>
                    </a:cubicBezTo>
                    <a:cubicBezTo>
                      <a:pt x="22" y="0"/>
                      <a:pt x="26" y="0"/>
                      <a:pt x="28" y="3"/>
                    </a:cubicBezTo>
                    <a:cubicBezTo>
                      <a:pt x="30" y="5"/>
                      <a:pt x="30" y="9"/>
                      <a:pt x="28" y="11"/>
                    </a:cubicBezTo>
                    <a:cubicBezTo>
                      <a:pt x="11" y="28"/>
                      <a:pt x="11" y="28"/>
                      <a:pt x="11" y="28"/>
                    </a:cubicBezTo>
                    <a:cubicBezTo>
                      <a:pt x="10"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3" name="Freeform 693">
                <a:extLst>
                  <a:ext uri="{FF2B5EF4-FFF2-40B4-BE49-F238E27FC236}">
                    <a16:creationId xmlns:a16="http://schemas.microsoft.com/office/drawing/2014/main" id="{C7696AC0-EB8C-42C2-9309-6006CFC72DEA}"/>
                  </a:ext>
                </a:extLst>
              </p:cNvPr>
              <p:cNvSpPr>
                <a:spLocks/>
              </p:cNvSpPr>
              <p:nvPr/>
            </p:nvSpPr>
            <p:spPr bwMode="auto">
              <a:xfrm>
                <a:off x="8039270" y="3487684"/>
                <a:ext cx="44451" cy="44449"/>
              </a:xfrm>
              <a:custGeom>
                <a:avLst/>
                <a:gdLst>
                  <a:gd name="T0" fmla="*/ 6 w 30"/>
                  <a:gd name="T1" fmla="*/ 30 h 30"/>
                  <a:gd name="T2" fmla="*/ 2 w 30"/>
                  <a:gd name="T3" fmla="*/ 29 h 30"/>
                  <a:gd name="T4" fmla="*/ 2 w 30"/>
                  <a:gd name="T5" fmla="*/ 20 h 30"/>
                  <a:gd name="T6" fmla="*/ 19 w 30"/>
                  <a:gd name="T7" fmla="*/ 3 h 30"/>
                  <a:gd name="T8" fmla="*/ 28 w 30"/>
                  <a:gd name="T9" fmla="*/ 3 h 30"/>
                  <a:gd name="T10" fmla="*/ 28 w 30"/>
                  <a:gd name="T11" fmla="*/ 11 h 30"/>
                  <a:gd name="T12" fmla="*/ 11 w 30"/>
                  <a:gd name="T13" fmla="*/ 29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30"/>
                      <a:pt x="2" y="29"/>
                    </a:cubicBezTo>
                    <a:cubicBezTo>
                      <a:pt x="0" y="26"/>
                      <a:pt x="0" y="22"/>
                      <a:pt x="2" y="20"/>
                    </a:cubicBezTo>
                    <a:cubicBezTo>
                      <a:pt x="19" y="3"/>
                      <a:pt x="19" y="3"/>
                      <a:pt x="19" y="3"/>
                    </a:cubicBezTo>
                    <a:cubicBezTo>
                      <a:pt x="22" y="0"/>
                      <a:pt x="26" y="0"/>
                      <a:pt x="28" y="3"/>
                    </a:cubicBezTo>
                    <a:cubicBezTo>
                      <a:pt x="30" y="5"/>
                      <a:pt x="30" y="9"/>
                      <a:pt x="28" y="11"/>
                    </a:cubicBezTo>
                    <a:cubicBezTo>
                      <a:pt x="11" y="29"/>
                      <a:pt x="11" y="29"/>
                      <a:pt x="11" y="29"/>
                    </a:cubicBezTo>
                    <a:cubicBezTo>
                      <a:pt x="9" y="30"/>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4" name="Freeform 694">
                <a:extLst>
                  <a:ext uri="{FF2B5EF4-FFF2-40B4-BE49-F238E27FC236}">
                    <a16:creationId xmlns:a16="http://schemas.microsoft.com/office/drawing/2014/main" id="{894A0FA4-B0A6-4021-B139-714B18D5B1C4}"/>
                  </a:ext>
                </a:extLst>
              </p:cNvPr>
              <p:cNvSpPr>
                <a:spLocks/>
              </p:cNvSpPr>
              <p:nvPr/>
            </p:nvSpPr>
            <p:spPr bwMode="auto">
              <a:xfrm>
                <a:off x="8037683" y="3544829"/>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1" y="30"/>
                      <a:pt x="19" y="28"/>
                    </a:cubicBezTo>
                    <a:cubicBezTo>
                      <a:pt x="2" y="11"/>
                      <a:pt x="2" y="11"/>
                      <a:pt x="2" y="11"/>
                    </a:cubicBezTo>
                    <a:cubicBezTo>
                      <a:pt x="0" y="9"/>
                      <a:pt x="0" y="5"/>
                      <a:pt x="2" y="3"/>
                    </a:cubicBezTo>
                    <a:cubicBezTo>
                      <a:pt x="4" y="0"/>
                      <a:pt x="8" y="0"/>
                      <a:pt x="11" y="3"/>
                    </a:cubicBezTo>
                    <a:cubicBezTo>
                      <a:pt x="28" y="20"/>
                      <a:pt x="28" y="20"/>
                      <a:pt x="28" y="20"/>
                    </a:cubicBezTo>
                    <a:cubicBezTo>
                      <a:pt x="30" y="22"/>
                      <a:pt x="30" y="26"/>
                      <a:pt x="28" y="28"/>
                    </a:cubicBezTo>
                    <a:cubicBezTo>
                      <a:pt x="27" y="30"/>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5" name="Freeform 695">
                <a:extLst>
                  <a:ext uri="{FF2B5EF4-FFF2-40B4-BE49-F238E27FC236}">
                    <a16:creationId xmlns:a16="http://schemas.microsoft.com/office/drawing/2014/main" id="{FECBC4EA-211D-4C6C-B679-A154AD4AE5A7}"/>
                  </a:ext>
                </a:extLst>
              </p:cNvPr>
              <p:cNvSpPr>
                <a:spLocks noEditPoints="1"/>
              </p:cNvSpPr>
              <p:nvPr/>
            </p:nvSpPr>
            <p:spPr bwMode="auto">
              <a:xfrm>
                <a:off x="8210724" y="3359095"/>
                <a:ext cx="65089" cy="65087"/>
              </a:xfrm>
              <a:custGeom>
                <a:avLst/>
                <a:gdLst>
                  <a:gd name="T0" fmla="*/ 22 w 44"/>
                  <a:gd name="T1" fmla="*/ 44 h 44"/>
                  <a:gd name="T2" fmla="*/ 18 w 44"/>
                  <a:gd name="T3" fmla="*/ 42 h 44"/>
                  <a:gd name="T4" fmla="*/ 2 w 44"/>
                  <a:gd name="T5" fmla="*/ 27 h 44"/>
                  <a:gd name="T6" fmla="*/ 2 w 44"/>
                  <a:gd name="T7" fmla="*/ 18 h 44"/>
                  <a:gd name="T8" fmla="*/ 18 w 44"/>
                  <a:gd name="T9" fmla="*/ 3 h 44"/>
                  <a:gd name="T10" fmla="*/ 27 w 44"/>
                  <a:gd name="T11" fmla="*/ 3 h 44"/>
                  <a:gd name="T12" fmla="*/ 42 w 44"/>
                  <a:gd name="T13" fmla="*/ 18 h 44"/>
                  <a:gd name="T14" fmla="*/ 44 w 44"/>
                  <a:gd name="T15" fmla="*/ 22 h 44"/>
                  <a:gd name="T16" fmla="*/ 42 w 44"/>
                  <a:gd name="T17" fmla="*/ 27 h 44"/>
                  <a:gd name="T18" fmla="*/ 27 w 44"/>
                  <a:gd name="T19" fmla="*/ 42 h 44"/>
                  <a:gd name="T20" fmla="*/ 22 w 44"/>
                  <a:gd name="T21" fmla="*/ 44 h 44"/>
                  <a:gd name="T22" fmla="*/ 15 w 44"/>
                  <a:gd name="T23" fmla="*/ 22 h 44"/>
                  <a:gd name="T24" fmla="*/ 22 w 44"/>
                  <a:gd name="T25" fmla="*/ 30 h 44"/>
                  <a:gd name="T26" fmla="*/ 29 w 44"/>
                  <a:gd name="T27" fmla="*/ 22 h 44"/>
                  <a:gd name="T28" fmla="*/ 22 w 44"/>
                  <a:gd name="T29" fmla="*/ 15 h 44"/>
                  <a:gd name="T30" fmla="*/ 15 w 44"/>
                  <a:gd name="T31"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22" y="44"/>
                    </a:moveTo>
                    <a:cubicBezTo>
                      <a:pt x="21" y="44"/>
                      <a:pt x="19" y="43"/>
                      <a:pt x="18" y="42"/>
                    </a:cubicBezTo>
                    <a:cubicBezTo>
                      <a:pt x="2" y="27"/>
                      <a:pt x="2" y="27"/>
                      <a:pt x="2" y="27"/>
                    </a:cubicBezTo>
                    <a:cubicBezTo>
                      <a:pt x="0" y="24"/>
                      <a:pt x="0" y="21"/>
                      <a:pt x="2" y="18"/>
                    </a:cubicBezTo>
                    <a:cubicBezTo>
                      <a:pt x="18" y="3"/>
                      <a:pt x="18" y="3"/>
                      <a:pt x="18" y="3"/>
                    </a:cubicBezTo>
                    <a:cubicBezTo>
                      <a:pt x="20" y="0"/>
                      <a:pt x="24" y="0"/>
                      <a:pt x="27" y="3"/>
                    </a:cubicBezTo>
                    <a:cubicBezTo>
                      <a:pt x="42" y="18"/>
                      <a:pt x="42" y="18"/>
                      <a:pt x="42" y="18"/>
                    </a:cubicBezTo>
                    <a:cubicBezTo>
                      <a:pt x="43" y="19"/>
                      <a:pt x="44" y="21"/>
                      <a:pt x="44" y="22"/>
                    </a:cubicBezTo>
                    <a:cubicBezTo>
                      <a:pt x="44" y="24"/>
                      <a:pt x="43" y="26"/>
                      <a:pt x="42" y="27"/>
                    </a:cubicBezTo>
                    <a:cubicBezTo>
                      <a:pt x="27" y="42"/>
                      <a:pt x="27" y="42"/>
                      <a:pt x="27" y="42"/>
                    </a:cubicBezTo>
                    <a:cubicBezTo>
                      <a:pt x="25" y="43"/>
                      <a:pt x="24" y="44"/>
                      <a:pt x="22" y="44"/>
                    </a:cubicBezTo>
                    <a:close/>
                    <a:moveTo>
                      <a:pt x="15" y="22"/>
                    </a:moveTo>
                    <a:cubicBezTo>
                      <a:pt x="22" y="30"/>
                      <a:pt x="22" y="30"/>
                      <a:pt x="22" y="30"/>
                    </a:cubicBezTo>
                    <a:cubicBezTo>
                      <a:pt x="29" y="22"/>
                      <a:pt x="29" y="22"/>
                      <a:pt x="29" y="22"/>
                    </a:cubicBezTo>
                    <a:cubicBezTo>
                      <a:pt x="22" y="15"/>
                      <a:pt x="22" y="15"/>
                      <a:pt x="22" y="15"/>
                    </a:cubicBezTo>
                    <a:lnTo>
                      <a:pt x="15"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6" name="Freeform 696">
                <a:extLst>
                  <a:ext uri="{FF2B5EF4-FFF2-40B4-BE49-F238E27FC236}">
                    <a16:creationId xmlns:a16="http://schemas.microsoft.com/office/drawing/2014/main" id="{315A329B-37CD-4BB7-AAAB-5A9E7CF127CB}"/>
                  </a:ext>
                </a:extLst>
              </p:cNvPr>
              <p:cNvSpPr>
                <a:spLocks/>
              </p:cNvSpPr>
              <p:nvPr/>
            </p:nvSpPr>
            <p:spPr bwMode="auto">
              <a:xfrm>
                <a:off x="8234537" y="3316233"/>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3" y="42"/>
                      <a:pt x="0" y="39"/>
                      <a:pt x="0" y="36"/>
                    </a:cubicBezTo>
                    <a:cubicBezTo>
                      <a:pt x="0" y="6"/>
                      <a:pt x="0" y="6"/>
                      <a:pt x="0" y="6"/>
                    </a:cubicBezTo>
                    <a:cubicBezTo>
                      <a:pt x="0" y="3"/>
                      <a:pt x="3" y="0"/>
                      <a:pt x="6" y="0"/>
                    </a:cubicBezTo>
                    <a:cubicBezTo>
                      <a:pt x="10" y="0"/>
                      <a:pt x="12" y="3"/>
                      <a:pt x="12" y="6"/>
                    </a:cubicBezTo>
                    <a:cubicBezTo>
                      <a:pt x="12" y="36"/>
                      <a:pt x="12" y="36"/>
                      <a:pt x="12" y="36"/>
                    </a:cubicBezTo>
                    <a:cubicBezTo>
                      <a:pt x="12" y="39"/>
                      <a:pt x="10"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7" name="Freeform 697">
                <a:extLst>
                  <a:ext uri="{FF2B5EF4-FFF2-40B4-BE49-F238E27FC236}">
                    <a16:creationId xmlns:a16="http://schemas.microsoft.com/office/drawing/2014/main" id="{07FDC75D-436F-410E-8EA7-0657D7B4D2C0}"/>
                  </a:ext>
                </a:extLst>
              </p:cNvPr>
              <p:cNvSpPr>
                <a:spLocks/>
              </p:cNvSpPr>
              <p:nvPr/>
            </p:nvSpPr>
            <p:spPr bwMode="auto">
              <a:xfrm>
                <a:off x="8234537" y="3311471"/>
                <a:ext cx="44451" cy="44449"/>
              </a:xfrm>
              <a:custGeom>
                <a:avLst/>
                <a:gdLst>
                  <a:gd name="T0" fmla="*/ 6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6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6" y="30"/>
                    </a:moveTo>
                    <a:cubicBezTo>
                      <a:pt x="5" y="30"/>
                      <a:pt x="3" y="29"/>
                      <a:pt x="2" y="28"/>
                    </a:cubicBezTo>
                    <a:cubicBezTo>
                      <a:pt x="0" y="26"/>
                      <a:pt x="0" y="22"/>
                      <a:pt x="2" y="20"/>
                    </a:cubicBezTo>
                    <a:cubicBezTo>
                      <a:pt x="19" y="3"/>
                      <a:pt x="19" y="3"/>
                      <a:pt x="19" y="3"/>
                    </a:cubicBezTo>
                    <a:cubicBezTo>
                      <a:pt x="21" y="0"/>
                      <a:pt x="25" y="0"/>
                      <a:pt x="28" y="3"/>
                    </a:cubicBezTo>
                    <a:cubicBezTo>
                      <a:pt x="30" y="5"/>
                      <a:pt x="30" y="9"/>
                      <a:pt x="28" y="11"/>
                    </a:cubicBezTo>
                    <a:cubicBezTo>
                      <a:pt x="11" y="28"/>
                      <a:pt x="11" y="28"/>
                      <a:pt x="11" y="28"/>
                    </a:cubicBezTo>
                    <a:cubicBezTo>
                      <a:pt x="9" y="29"/>
                      <a:pt x="8" y="30"/>
                      <a:pt x="6"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8" name="Freeform 698">
                <a:extLst>
                  <a:ext uri="{FF2B5EF4-FFF2-40B4-BE49-F238E27FC236}">
                    <a16:creationId xmlns:a16="http://schemas.microsoft.com/office/drawing/2014/main" id="{0E409FC4-8894-4D61-8EE5-4B8EAF1B4B41}"/>
                  </a:ext>
                </a:extLst>
              </p:cNvPr>
              <p:cNvSpPr>
                <a:spLocks/>
              </p:cNvSpPr>
              <p:nvPr/>
            </p:nvSpPr>
            <p:spPr bwMode="auto">
              <a:xfrm>
                <a:off x="8209136" y="3311471"/>
                <a:ext cx="44451" cy="44449"/>
              </a:xfrm>
              <a:custGeom>
                <a:avLst/>
                <a:gdLst>
                  <a:gd name="T0" fmla="*/ 24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4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4"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7" y="29"/>
                      <a:pt x="25" y="30"/>
                      <a:pt x="2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49" name="Freeform 699">
                <a:extLst>
                  <a:ext uri="{FF2B5EF4-FFF2-40B4-BE49-F238E27FC236}">
                    <a16:creationId xmlns:a16="http://schemas.microsoft.com/office/drawing/2014/main" id="{D81F03F6-9155-40F4-98AF-BB17BAB079AA}"/>
                  </a:ext>
                </a:extLst>
              </p:cNvPr>
              <p:cNvSpPr>
                <a:spLocks/>
              </p:cNvSpPr>
              <p:nvPr/>
            </p:nvSpPr>
            <p:spPr bwMode="auto">
              <a:xfrm>
                <a:off x="8236124" y="3406719"/>
                <a:ext cx="17463" cy="61912"/>
              </a:xfrm>
              <a:custGeom>
                <a:avLst/>
                <a:gdLst>
                  <a:gd name="T0" fmla="*/ 6 w 12"/>
                  <a:gd name="T1" fmla="*/ 42 h 42"/>
                  <a:gd name="T2" fmla="*/ 0 w 12"/>
                  <a:gd name="T3" fmla="*/ 36 h 42"/>
                  <a:gd name="T4" fmla="*/ 0 w 12"/>
                  <a:gd name="T5" fmla="*/ 6 h 42"/>
                  <a:gd name="T6" fmla="*/ 6 w 12"/>
                  <a:gd name="T7" fmla="*/ 0 h 42"/>
                  <a:gd name="T8" fmla="*/ 12 w 12"/>
                  <a:gd name="T9" fmla="*/ 6 h 42"/>
                  <a:gd name="T10" fmla="*/ 12 w 12"/>
                  <a:gd name="T11" fmla="*/ 36 h 42"/>
                  <a:gd name="T12" fmla="*/ 6 w 12"/>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12" h="42">
                    <a:moveTo>
                      <a:pt x="6" y="42"/>
                    </a:moveTo>
                    <a:cubicBezTo>
                      <a:pt x="2" y="42"/>
                      <a:pt x="0" y="39"/>
                      <a:pt x="0" y="36"/>
                    </a:cubicBezTo>
                    <a:cubicBezTo>
                      <a:pt x="0" y="6"/>
                      <a:pt x="0" y="6"/>
                      <a:pt x="0" y="6"/>
                    </a:cubicBezTo>
                    <a:cubicBezTo>
                      <a:pt x="0" y="3"/>
                      <a:pt x="2" y="0"/>
                      <a:pt x="6" y="0"/>
                    </a:cubicBezTo>
                    <a:cubicBezTo>
                      <a:pt x="9" y="0"/>
                      <a:pt x="12" y="3"/>
                      <a:pt x="12" y="6"/>
                    </a:cubicBezTo>
                    <a:cubicBezTo>
                      <a:pt x="12" y="36"/>
                      <a:pt x="12" y="36"/>
                      <a:pt x="12" y="36"/>
                    </a:cubicBezTo>
                    <a:cubicBezTo>
                      <a:pt x="12" y="39"/>
                      <a:pt x="9" y="42"/>
                      <a:pt x="6" y="4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0" name="Freeform 700">
                <a:extLst>
                  <a:ext uri="{FF2B5EF4-FFF2-40B4-BE49-F238E27FC236}">
                    <a16:creationId xmlns:a16="http://schemas.microsoft.com/office/drawing/2014/main" id="{53708601-F583-4501-AEFD-D79D08EFBC2D}"/>
                  </a:ext>
                </a:extLst>
              </p:cNvPr>
              <p:cNvSpPr>
                <a:spLocks/>
              </p:cNvSpPr>
              <p:nvPr/>
            </p:nvSpPr>
            <p:spPr bwMode="auto">
              <a:xfrm>
                <a:off x="8209136" y="3427357"/>
                <a:ext cx="44451" cy="42863"/>
              </a:xfrm>
              <a:custGeom>
                <a:avLst/>
                <a:gdLst>
                  <a:gd name="T0" fmla="*/ 7 w 30"/>
                  <a:gd name="T1" fmla="*/ 30 h 30"/>
                  <a:gd name="T2" fmla="*/ 2 w 30"/>
                  <a:gd name="T3" fmla="*/ 28 h 30"/>
                  <a:gd name="T4" fmla="*/ 2 w 30"/>
                  <a:gd name="T5" fmla="*/ 20 h 30"/>
                  <a:gd name="T6" fmla="*/ 19 w 30"/>
                  <a:gd name="T7" fmla="*/ 3 h 30"/>
                  <a:gd name="T8" fmla="*/ 28 w 30"/>
                  <a:gd name="T9" fmla="*/ 3 h 30"/>
                  <a:gd name="T10" fmla="*/ 28 w 30"/>
                  <a:gd name="T11" fmla="*/ 11 h 30"/>
                  <a:gd name="T12" fmla="*/ 11 w 30"/>
                  <a:gd name="T13" fmla="*/ 28 h 30"/>
                  <a:gd name="T14" fmla="*/ 7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7" y="30"/>
                    </a:moveTo>
                    <a:cubicBezTo>
                      <a:pt x="5" y="30"/>
                      <a:pt x="4" y="29"/>
                      <a:pt x="2" y="28"/>
                    </a:cubicBezTo>
                    <a:cubicBezTo>
                      <a:pt x="0" y="26"/>
                      <a:pt x="0" y="22"/>
                      <a:pt x="2" y="20"/>
                    </a:cubicBezTo>
                    <a:cubicBezTo>
                      <a:pt x="19" y="3"/>
                      <a:pt x="19" y="3"/>
                      <a:pt x="19" y="3"/>
                    </a:cubicBezTo>
                    <a:cubicBezTo>
                      <a:pt x="22" y="0"/>
                      <a:pt x="26" y="0"/>
                      <a:pt x="28" y="3"/>
                    </a:cubicBezTo>
                    <a:cubicBezTo>
                      <a:pt x="30" y="5"/>
                      <a:pt x="30" y="9"/>
                      <a:pt x="28" y="11"/>
                    </a:cubicBezTo>
                    <a:cubicBezTo>
                      <a:pt x="11" y="28"/>
                      <a:pt x="11" y="28"/>
                      <a:pt x="11" y="28"/>
                    </a:cubicBezTo>
                    <a:cubicBezTo>
                      <a:pt x="10" y="29"/>
                      <a:pt x="8" y="30"/>
                      <a:pt x="7"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1" name="Freeform 701">
                <a:extLst>
                  <a:ext uri="{FF2B5EF4-FFF2-40B4-BE49-F238E27FC236}">
                    <a16:creationId xmlns:a16="http://schemas.microsoft.com/office/drawing/2014/main" id="{FCA6668B-1777-4538-A3AD-6FB08C3F6201}"/>
                  </a:ext>
                </a:extLst>
              </p:cNvPr>
              <p:cNvSpPr>
                <a:spLocks/>
              </p:cNvSpPr>
              <p:nvPr/>
            </p:nvSpPr>
            <p:spPr bwMode="auto">
              <a:xfrm>
                <a:off x="8234537" y="3427363"/>
                <a:ext cx="44451" cy="42863"/>
              </a:xfrm>
              <a:custGeom>
                <a:avLst/>
                <a:gdLst>
                  <a:gd name="T0" fmla="*/ 23 w 30"/>
                  <a:gd name="T1" fmla="*/ 30 h 30"/>
                  <a:gd name="T2" fmla="*/ 19 w 30"/>
                  <a:gd name="T3" fmla="*/ 28 h 30"/>
                  <a:gd name="T4" fmla="*/ 2 w 30"/>
                  <a:gd name="T5" fmla="*/ 11 h 30"/>
                  <a:gd name="T6" fmla="*/ 2 w 30"/>
                  <a:gd name="T7" fmla="*/ 3 h 30"/>
                  <a:gd name="T8" fmla="*/ 11 w 30"/>
                  <a:gd name="T9" fmla="*/ 3 h 30"/>
                  <a:gd name="T10" fmla="*/ 28 w 30"/>
                  <a:gd name="T11" fmla="*/ 20 h 30"/>
                  <a:gd name="T12" fmla="*/ 28 w 30"/>
                  <a:gd name="T13" fmla="*/ 28 h 30"/>
                  <a:gd name="T14" fmla="*/ 23 w 30"/>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30">
                    <a:moveTo>
                      <a:pt x="23" y="30"/>
                    </a:moveTo>
                    <a:cubicBezTo>
                      <a:pt x="22" y="30"/>
                      <a:pt x="20" y="29"/>
                      <a:pt x="19" y="28"/>
                    </a:cubicBezTo>
                    <a:cubicBezTo>
                      <a:pt x="2" y="11"/>
                      <a:pt x="2" y="11"/>
                      <a:pt x="2" y="11"/>
                    </a:cubicBezTo>
                    <a:cubicBezTo>
                      <a:pt x="0" y="9"/>
                      <a:pt x="0" y="5"/>
                      <a:pt x="2" y="3"/>
                    </a:cubicBezTo>
                    <a:cubicBezTo>
                      <a:pt x="5" y="0"/>
                      <a:pt x="8" y="0"/>
                      <a:pt x="11" y="3"/>
                    </a:cubicBezTo>
                    <a:cubicBezTo>
                      <a:pt x="28" y="20"/>
                      <a:pt x="28" y="20"/>
                      <a:pt x="28" y="20"/>
                    </a:cubicBezTo>
                    <a:cubicBezTo>
                      <a:pt x="30" y="22"/>
                      <a:pt x="30" y="26"/>
                      <a:pt x="28" y="28"/>
                    </a:cubicBezTo>
                    <a:cubicBezTo>
                      <a:pt x="26" y="29"/>
                      <a:pt x="25" y="30"/>
                      <a:pt x="23"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2" name="Freeform 702">
                <a:extLst>
                  <a:ext uri="{FF2B5EF4-FFF2-40B4-BE49-F238E27FC236}">
                    <a16:creationId xmlns:a16="http://schemas.microsoft.com/office/drawing/2014/main" id="{C1C36A24-80EF-481B-B639-7D58A7CF3BA5}"/>
                  </a:ext>
                </a:extLst>
              </p:cNvPr>
              <p:cNvSpPr>
                <a:spLocks/>
              </p:cNvSpPr>
              <p:nvPr/>
            </p:nvSpPr>
            <p:spPr bwMode="auto">
              <a:xfrm>
                <a:off x="8202787" y="3352751"/>
                <a:ext cx="39689" cy="36513"/>
              </a:xfrm>
              <a:custGeom>
                <a:avLst/>
                <a:gdLst>
                  <a:gd name="T0" fmla="*/ 19 w 26"/>
                  <a:gd name="T1" fmla="*/ 25 h 25"/>
                  <a:gd name="T2" fmla="*/ 15 w 26"/>
                  <a:gd name="T3" fmla="*/ 23 h 25"/>
                  <a:gd name="T4" fmla="*/ 2 w 26"/>
                  <a:gd name="T5" fmla="*/ 11 h 25"/>
                  <a:gd name="T6" fmla="*/ 2 w 26"/>
                  <a:gd name="T7" fmla="*/ 2 h 25"/>
                  <a:gd name="T8" fmla="*/ 11 w 26"/>
                  <a:gd name="T9" fmla="*/ 2 h 25"/>
                  <a:gd name="T10" fmla="*/ 23 w 26"/>
                  <a:gd name="T11" fmla="*/ 15 h 25"/>
                  <a:gd name="T12" fmla="*/ 23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4"/>
                      <a:pt x="15" y="23"/>
                    </a:cubicBezTo>
                    <a:cubicBezTo>
                      <a:pt x="2" y="11"/>
                      <a:pt x="2" y="11"/>
                      <a:pt x="2" y="11"/>
                    </a:cubicBezTo>
                    <a:cubicBezTo>
                      <a:pt x="0" y="8"/>
                      <a:pt x="0" y="4"/>
                      <a:pt x="2" y="2"/>
                    </a:cubicBezTo>
                    <a:cubicBezTo>
                      <a:pt x="5" y="0"/>
                      <a:pt x="8" y="0"/>
                      <a:pt x="11" y="2"/>
                    </a:cubicBezTo>
                    <a:cubicBezTo>
                      <a:pt x="23" y="15"/>
                      <a:pt x="23" y="15"/>
                      <a:pt x="23" y="15"/>
                    </a:cubicBezTo>
                    <a:cubicBezTo>
                      <a:pt x="26" y="17"/>
                      <a:pt x="26" y="21"/>
                      <a:pt x="23" y="23"/>
                    </a:cubicBezTo>
                    <a:cubicBezTo>
                      <a:pt x="22" y="24"/>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3" name="Freeform 703">
                <a:extLst>
                  <a:ext uri="{FF2B5EF4-FFF2-40B4-BE49-F238E27FC236}">
                    <a16:creationId xmlns:a16="http://schemas.microsoft.com/office/drawing/2014/main" id="{4C02F5E6-3BBC-40DD-A019-AAB4AC95E9C5}"/>
                  </a:ext>
                </a:extLst>
              </p:cNvPr>
              <p:cNvSpPr>
                <a:spLocks/>
              </p:cNvSpPr>
              <p:nvPr/>
            </p:nvSpPr>
            <p:spPr bwMode="auto">
              <a:xfrm>
                <a:off x="816786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2" y="12"/>
                      <a:pt x="0" y="10"/>
                      <a:pt x="0" y="6"/>
                    </a:cubicBezTo>
                    <a:cubicBezTo>
                      <a:pt x="0" y="3"/>
                      <a:pt x="2" y="0"/>
                      <a:pt x="6" y="0"/>
                    </a:cubicBezTo>
                    <a:cubicBezTo>
                      <a:pt x="36" y="0"/>
                      <a:pt x="36" y="0"/>
                      <a:pt x="36" y="0"/>
                    </a:cubicBezTo>
                    <a:cubicBezTo>
                      <a:pt x="39" y="0"/>
                      <a:pt x="42" y="3"/>
                      <a:pt x="42" y="6"/>
                    </a:cubicBezTo>
                    <a:cubicBezTo>
                      <a:pt x="42" y="10"/>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4" name="Freeform 704">
                <a:extLst>
                  <a:ext uri="{FF2B5EF4-FFF2-40B4-BE49-F238E27FC236}">
                    <a16:creationId xmlns:a16="http://schemas.microsoft.com/office/drawing/2014/main" id="{A6C0EDC1-B92C-48F6-8F2B-AEC63F096EDA}"/>
                  </a:ext>
                </a:extLst>
              </p:cNvPr>
              <p:cNvSpPr>
                <a:spLocks/>
              </p:cNvSpPr>
              <p:nvPr/>
            </p:nvSpPr>
            <p:spPr bwMode="auto">
              <a:xfrm>
                <a:off x="8163098" y="3357513"/>
                <a:ext cx="44451" cy="42863"/>
              </a:xfrm>
              <a:custGeom>
                <a:avLst/>
                <a:gdLst>
                  <a:gd name="T0" fmla="*/ 24 w 30"/>
                  <a:gd name="T1" fmla="*/ 29 h 29"/>
                  <a:gd name="T2" fmla="*/ 19 w 30"/>
                  <a:gd name="T3" fmla="*/ 28 h 29"/>
                  <a:gd name="T4" fmla="*/ 3 w 30"/>
                  <a:gd name="T5" fmla="*/ 11 h 29"/>
                  <a:gd name="T6" fmla="*/ 3 w 30"/>
                  <a:gd name="T7" fmla="*/ 2 h 29"/>
                  <a:gd name="T8" fmla="*/ 11 w 30"/>
                  <a:gd name="T9" fmla="*/ 2 h 29"/>
                  <a:gd name="T10" fmla="*/ 28 w 30"/>
                  <a:gd name="T11" fmla="*/ 19 h 29"/>
                  <a:gd name="T12" fmla="*/ 28 w 30"/>
                  <a:gd name="T13" fmla="*/ 28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8"/>
                    </a:cubicBezTo>
                    <a:cubicBezTo>
                      <a:pt x="3" y="11"/>
                      <a:pt x="3" y="11"/>
                      <a:pt x="3" y="11"/>
                    </a:cubicBezTo>
                    <a:cubicBezTo>
                      <a:pt x="0" y="8"/>
                      <a:pt x="0" y="5"/>
                      <a:pt x="3" y="2"/>
                    </a:cubicBezTo>
                    <a:cubicBezTo>
                      <a:pt x="5" y="0"/>
                      <a:pt x="9" y="0"/>
                      <a:pt x="11" y="2"/>
                    </a:cubicBezTo>
                    <a:cubicBezTo>
                      <a:pt x="28" y="19"/>
                      <a:pt x="28" y="19"/>
                      <a:pt x="28" y="19"/>
                    </a:cubicBezTo>
                    <a:cubicBezTo>
                      <a:pt x="30" y="22"/>
                      <a:pt x="30" y="25"/>
                      <a:pt x="28" y="28"/>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5" name="Freeform 705">
                <a:extLst>
                  <a:ext uri="{FF2B5EF4-FFF2-40B4-BE49-F238E27FC236}">
                    <a16:creationId xmlns:a16="http://schemas.microsoft.com/office/drawing/2014/main" id="{A492A115-5872-4022-A5AE-2579B4073DA0}"/>
                  </a:ext>
                </a:extLst>
              </p:cNvPr>
              <p:cNvSpPr>
                <a:spLocks/>
              </p:cNvSpPr>
              <p:nvPr/>
            </p:nvSpPr>
            <p:spPr bwMode="auto">
              <a:xfrm>
                <a:off x="8163098" y="3382912"/>
                <a:ext cx="44451" cy="42863"/>
              </a:xfrm>
              <a:custGeom>
                <a:avLst/>
                <a:gdLst>
                  <a:gd name="T0" fmla="*/ 7 w 30"/>
                  <a:gd name="T1" fmla="*/ 29 h 29"/>
                  <a:gd name="T2" fmla="*/ 3 w 30"/>
                  <a:gd name="T3" fmla="*/ 27 h 29"/>
                  <a:gd name="T4" fmla="*/ 3 w 30"/>
                  <a:gd name="T5" fmla="*/ 19 h 29"/>
                  <a:gd name="T6" fmla="*/ 19 w 30"/>
                  <a:gd name="T7" fmla="*/ 2 h 29"/>
                  <a:gd name="T8" fmla="*/ 28 w 30"/>
                  <a:gd name="T9" fmla="*/ 2 h 29"/>
                  <a:gd name="T10" fmla="*/ 28 w 30"/>
                  <a:gd name="T11" fmla="*/ 10 h 29"/>
                  <a:gd name="T12" fmla="*/ 11 w 30"/>
                  <a:gd name="T13" fmla="*/ 27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7"/>
                    </a:cubicBezTo>
                    <a:cubicBezTo>
                      <a:pt x="0" y="25"/>
                      <a:pt x="0" y="21"/>
                      <a:pt x="3" y="19"/>
                    </a:cubicBezTo>
                    <a:cubicBezTo>
                      <a:pt x="19" y="2"/>
                      <a:pt x="19" y="2"/>
                      <a:pt x="19" y="2"/>
                    </a:cubicBezTo>
                    <a:cubicBezTo>
                      <a:pt x="22" y="0"/>
                      <a:pt x="26" y="0"/>
                      <a:pt x="28" y="2"/>
                    </a:cubicBezTo>
                    <a:cubicBezTo>
                      <a:pt x="30" y="4"/>
                      <a:pt x="30" y="8"/>
                      <a:pt x="28" y="10"/>
                    </a:cubicBezTo>
                    <a:cubicBezTo>
                      <a:pt x="11" y="27"/>
                      <a:pt x="11" y="27"/>
                      <a:pt x="11" y="27"/>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6" name="Freeform 706">
                <a:extLst>
                  <a:ext uri="{FF2B5EF4-FFF2-40B4-BE49-F238E27FC236}">
                    <a16:creationId xmlns:a16="http://schemas.microsoft.com/office/drawing/2014/main" id="{E1E9FF44-C7DF-4868-849F-2877B91B8995}"/>
                  </a:ext>
                </a:extLst>
              </p:cNvPr>
              <p:cNvSpPr>
                <a:spLocks/>
              </p:cNvSpPr>
              <p:nvPr/>
            </p:nvSpPr>
            <p:spPr bwMode="auto">
              <a:xfrm>
                <a:off x="8258350" y="3382912"/>
                <a:ext cx="61914" cy="17463"/>
              </a:xfrm>
              <a:custGeom>
                <a:avLst/>
                <a:gdLst>
                  <a:gd name="T0" fmla="*/ 36 w 42"/>
                  <a:gd name="T1" fmla="*/ 12 h 12"/>
                  <a:gd name="T2" fmla="*/ 6 w 42"/>
                  <a:gd name="T3" fmla="*/ 12 h 12"/>
                  <a:gd name="T4" fmla="*/ 0 w 42"/>
                  <a:gd name="T5" fmla="*/ 6 h 12"/>
                  <a:gd name="T6" fmla="*/ 6 w 42"/>
                  <a:gd name="T7" fmla="*/ 0 h 12"/>
                  <a:gd name="T8" fmla="*/ 36 w 42"/>
                  <a:gd name="T9" fmla="*/ 0 h 12"/>
                  <a:gd name="T10" fmla="*/ 42 w 42"/>
                  <a:gd name="T11" fmla="*/ 6 h 12"/>
                  <a:gd name="T12" fmla="*/ 36 w 4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2" h="12">
                    <a:moveTo>
                      <a:pt x="36" y="12"/>
                    </a:moveTo>
                    <a:cubicBezTo>
                      <a:pt x="6" y="12"/>
                      <a:pt x="6" y="12"/>
                      <a:pt x="6" y="12"/>
                    </a:cubicBezTo>
                    <a:cubicBezTo>
                      <a:pt x="3" y="12"/>
                      <a:pt x="0" y="9"/>
                      <a:pt x="0" y="6"/>
                    </a:cubicBezTo>
                    <a:cubicBezTo>
                      <a:pt x="0" y="3"/>
                      <a:pt x="3" y="0"/>
                      <a:pt x="6" y="0"/>
                    </a:cubicBezTo>
                    <a:cubicBezTo>
                      <a:pt x="36" y="0"/>
                      <a:pt x="36" y="0"/>
                      <a:pt x="36" y="0"/>
                    </a:cubicBezTo>
                    <a:cubicBezTo>
                      <a:pt x="39" y="0"/>
                      <a:pt x="42" y="3"/>
                      <a:pt x="42" y="6"/>
                    </a:cubicBezTo>
                    <a:cubicBezTo>
                      <a:pt x="42" y="9"/>
                      <a:pt x="39" y="12"/>
                      <a:pt x="36" y="1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7" name="Freeform 707">
                <a:extLst>
                  <a:ext uri="{FF2B5EF4-FFF2-40B4-BE49-F238E27FC236}">
                    <a16:creationId xmlns:a16="http://schemas.microsoft.com/office/drawing/2014/main" id="{1E5D1D6C-B08F-4EC2-B513-0BF8B0AD15D5}"/>
                  </a:ext>
                </a:extLst>
              </p:cNvPr>
              <p:cNvSpPr>
                <a:spLocks/>
              </p:cNvSpPr>
              <p:nvPr/>
            </p:nvSpPr>
            <p:spPr bwMode="auto">
              <a:xfrm>
                <a:off x="8278988" y="3382912"/>
                <a:ext cx="44451" cy="42863"/>
              </a:xfrm>
              <a:custGeom>
                <a:avLst/>
                <a:gdLst>
                  <a:gd name="T0" fmla="*/ 24 w 30"/>
                  <a:gd name="T1" fmla="*/ 29 h 29"/>
                  <a:gd name="T2" fmla="*/ 20 w 30"/>
                  <a:gd name="T3" fmla="*/ 27 h 29"/>
                  <a:gd name="T4" fmla="*/ 3 w 30"/>
                  <a:gd name="T5" fmla="*/ 10 h 29"/>
                  <a:gd name="T6" fmla="*/ 3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20" y="27"/>
                    </a:cubicBezTo>
                    <a:cubicBezTo>
                      <a:pt x="3" y="10"/>
                      <a:pt x="3" y="10"/>
                      <a:pt x="3" y="10"/>
                    </a:cubicBezTo>
                    <a:cubicBezTo>
                      <a:pt x="0" y="8"/>
                      <a:pt x="0" y="4"/>
                      <a:pt x="3"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8" name="Freeform 708">
                <a:extLst>
                  <a:ext uri="{FF2B5EF4-FFF2-40B4-BE49-F238E27FC236}">
                    <a16:creationId xmlns:a16="http://schemas.microsoft.com/office/drawing/2014/main" id="{83421DFB-EBD2-44E0-A6B5-D2AD6B963E29}"/>
                  </a:ext>
                </a:extLst>
              </p:cNvPr>
              <p:cNvSpPr>
                <a:spLocks/>
              </p:cNvSpPr>
              <p:nvPr/>
            </p:nvSpPr>
            <p:spPr bwMode="auto">
              <a:xfrm>
                <a:off x="8278988" y="3357513"/>
                <a:ext cx="44451" cy="42863"/>
              </a:xfrm>
              <a:custGeom>
                <a:avLst/>
                <a:gdLst>
                  <a:gd name="T0" fmla="*/ 7 w 30"/>
                  <a:gd name="T1" fmla="*/ 29 h 29"/>
                  <a:gd name="T2" fmla="*/ 3 w 30"/>
                  <a:gd name="T3" fmla="*/ 28 h 29"/>
                  <a:gd name="T4" fmla="*/ 3 w 30"/>
                  <a:gd name="T5" fmla="*/ 19 h 29"/>
                  <a:gd name="T6" fmla="*/ 20 w 30"/>
                  <a:gd name="T7" fmla="*/ 2 h 29"/>
                  <a:gd name="T8" fmla="*/ 28 w 30"/>
                  <a:gd name="T9" fmla="*/ 2 h 29"/>
                  <a:gd name="T10" fmla="*/ 28 w 30"/>
                  <a:gd name="T11" fmla="*/ 11 h 29"/>
                  <a:gd name="T12" fmla="*/ 11 w 30"/>
                  <a:gd name="T13" fmla="*/ 28 h 29"/>
                  <a:gd name="T14" fmla="*/ 7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7" y="29"/>
                    </a:moveTo>
                    <a:cubicBezTo>
                      <a:pt x="5" y="29"/>
                      <a:pt x="4" y="29"/>
                      <a:pt x="3" y="28"/>
                    </a:cubicBezTo>
                    <a:cubicBezTo>
                      <a:pt x="0" y="25"/>
                      <a:pt x="0" y="21"/>
                      <a:pt x="3" y="19"/>
                    </a:cubicBezTo>
                    <a:cubicBezTo>
                      <a:pt x="20" y="2"/>
                      <a:pt x="20" y="2"/>
                      <a:pt x="20" y="2"/>
                    </a:cubicBezTo>
                    <a:cubicBezTo>
                      <a:pt x="22" y="0"/>
                      <a:pt x="26" y="0"/>
                      <a:pt x="28" y="2"/>
                    </a:cubicBezTo>
                    <a:cubicBezTo>
                      <a:pt x="30" y="4"/>
                      <a:pt x="30" y="8"/>
                      <a:pt x="28" y="11"/>
                    </a:cubicBezTo>
                    <a:cubicBezTo>
                      <a:pt x="11" y="28"/>
                      <a:pt x="11" y="28"/>
                      <a:pt x="11" y="28"/>
                    </a:cubicBezTo>
                    <a:cubicBezTo>
                      <a:pt x="10" y="29"/>
                      <a:pt x="8" y="29"/>
                      <a:pt x="7" y="2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59" name="Freeform 709">
                <a:extLst>
                  <a:ext uri="{FF2B5EF4-FFF2-40B4-BE49-F238E27FC236}">
                    <a16:creationId xmlns:a16="http://schemas.microsoft.com/office/drawing/2014/main" id="{E3BD4603-C570-472D-ABF3-BCA7C9CF8AFD}"/>
                  </a:ext>
                </a:extLst>
              </p:cNvPr>
              <p:cNvSpPr>
                <a:spLocks/>
              </p:cNvSpPr>
              <p:nvPr/>
            </p:nvSpPr>
            <p:spPr bwMode="auto">
              <a:xfrm>
                <a:off x="8204373" y="3394025"/>
                <a:ext cx="38101" cy="36513"/>
              </a:xfrm>
              <a:custGeom>
                <a:avLst/>
                <a:gdLst>
                  <a:gd name="T0" fmla="*/ 6 w 25"/>
                  <a:gd name="T1" fmla="*/ 25 h 25"/>
                  <a:gd name="T2" fmla="*/ 2 w 25"/>
                  <a:gd name="T3" fmla="*/ 23 h 25"/>
                  <a:gd name="T4" fmla="*/ 2 w 25"/>
                  <a:gd name="T5" fmla="*/ 15 h 25"/>
                  <a:gd name="T6" fmla="*/ 15 w 25"/>
                  <a:gd name="T7" fmla="*/ 2 h 25"/>
                  <a:gd name="T8" fmla="*/ 23 w 25"/>
                  <a:gd name="T9" fmla="*/ 2 h 25"/>
                  <a:gd name="T10" fmla="*/ 23 w 25"/>
                  <a:gd name="T11" fmla="*/ 11 h 25"/>
                  <a:gd name="T12" fmla="*/ 11 w 25"/>
                  <a:gd name="T13" fmla="*/ 23 h 25"/>
                  <a:gd name="T14" fmla="*/ 6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6" y="25"/>
                    </a:moveTo>
                    <a:cubicBezTo>
                      <a:pt x="5" y="25"/>
                      <a:pt x="3" y="25"/>
                      <a:pt x="2" y="23"/>
                    </a:cubicBezTo>
                    <a:cubicBezTo>
                      <a:pt x="0" y="21"/>
                      <a:pt x="0" y="17"/>
                      <a:pt x="2" y="15"/>
                    </a:cubicBezTo>
                    <a:cubicBezTo>
                      <a:pt x="15" y="2"/>
                      <a:pt x="15" y="2"/>
                      <a:pt x="15" y="2"/>
                    </a:cubicBezTo>
                    <a:cubicBezTo>
                      <a:pt x="17" y="0"/>
                      <a:pt x="21" y="0"/>
                      <a:pt x="23" y="2"/>
                    </a:cubicBezTo>
                    <a:cubicBezTo>
                      <a:pt x="25" y="5"/>
                      <a:pt x="25" y="9"/>
                      <a:pt x="23" y="11"/>
                    </a:cubicBezTo>
                    <a:cubicBezTo>
                      <a:pt x="11" y="23"/>
                      <a:pt x="11" y="23"/>
                      <a:pt x="11" y="23"/>
                    </a:cubicBezTo>
                    <a:cubicBezTo>
                      <a:pt x="9" y="25"/>
                      <a:pt x="8" y="25"/>
                      <a:pt x="6"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0" name="Freeform 710">
                <a:extLst>
                  <a:ext uri="{FF2B5EF4-FFF2-40B4-BE49-F238E27FC236}">
                    <a16:creationId xmlns:a16="http://schemas.microsoft.com/office/drawing/2014/main" id="{909AD9E5-9EB1-4E04-AFE2-38BABEA03791}"/>
                  </a:ext>
                </a:extLst>
              </p:cNvPr>
              <p:cNvSpPr>
                <a:spLocks/>
              </p:cNvSpPr>
              <p:nvPr/>
            </p:nvSpPr>
            <p:spPr bwMode="auto">
              <a:xfrm>
                <a:off x="8245662" y="3352751"/>
                <a:ext cx="39689" cy="36513"/>
              </a:xfrm>
              <a:custGeom>
                <a:avLst/>
                <a:gdLst>
                  <a:gd name="T0" fmla="*/ 7 w 26"/>
                  <a:gd name="T1" fmla="*/ 25 h 25"/>
                  <a:gd name="T2" fmla="*/ 2 w 26"/>
                  <a:gd name="T3" fmla="*/ 23 h 25"/>
                  <a:gd name="T4" fmla="*/ 2 w 26"/>
                  <a:gd name="T5" fmla="*/ 15 h 25"/>
                  <a:gd name="T6" fmla="*/ 15 w 26"/>
                  <a:gd name="T7" fmla="*/ 2 h 25"/>
                  <a:gd name="T8" fmla="*/ 23 w 26"/>
                  <a:gd name="T9" fmla="*/ 2 h 25"/>
                  <a:gd name="T10" fmla="*/ 23 w 26"/>
                  <a:gd name="T11" fmla="*/ 11 h 25"/>
                  <a:gd name="T12" fmla="*/ 11 w 26"/>
                  <a:gd name="T13" fmla="*/ 23 h 25"/>
                  <a:gd name="T14" fmla="*/ 7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7" y="25"/>
                    </a:moveTo>
                    <a:cubicBezTo>
                      <a:pt x="5" y="25"/>
                      <a:pt x="4" y="24"/>
                      <a:pt x="2" y="23"/>
                    </a:cubicBezTo>
                    <a:cubicBezTo>
                      <a:pt x="0" y="21"/>
                      <a:pt x="0" y="17"/>
                      <a:pt x="2" y="15"/>
                    </a:cubicBezTo>
                    <a:cubicBezTo>
                      <a:pt x="15" y="2"/>
                      <a:pt x="15" y="2"/>
                      <a:pt x="15" y="2"/>
                    </a:cubicBezTo>
                    <a:cubicBezTo>
                      <a:pt x="17" y="0"/>
                      <a:pt x="21" y="0"/>
                      <a:pt x="23" y="2"/>
                    </a:cubicBezTo>
                    <a:cubicBezTo>
                      <a:pt x="26" y="4"/>
                      <a:pt x="26" y="8"/>
                      <a:pt x="23" y="11"/>
                    </a:cubicBezTo>
                    <a:cubicBezTo>
                      <a:pt x="11" y="23"/>
                      <a:pt x="11" y="23"/>
                      <a:pt x="11" y="23"/>
                    </a:cubicBezTo>
                    <a:cubicBezTo>
                      <a:pt x="10" y="24"/>
                      <a:pt x="8" y="25"/>
                      <a:pt x="7"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1" name="Freeform 711">
                <a:extLst>
                  <a:ext uri="{FF2B5EF4-FFF2-40B4-BE49-F238E27FC236}">
                    <a16:creationId xmlns:a16="http://schemas.microsoft.com/office/drawing/2014/main" id="{9424BDF5-78EC-40D2-AC75-5B33FA956609}"/>
                  </a:ext>
                </a:extLst>
              </p:cNvPr>
              <p:cNvSpPr>
                <a:spLocks/>
              </p:cNvSpPr>
              <p:nvPr/>
            </p:nvSpPr>
            <p:spPr bwMode="auto">
              <a:xfrm>
                <a:off x="8245665" y="3394033"/>
                <a:ext cx="38101" cy="36513"/>
              </a:xfrm>
              <a:custGeom>
                <a:avLst/>
                <a:gdLst>
                  <a:gd name="T0" fmla="*/ 19 w 26"/>
                  <a:gd name="T1" fmla="*/ 25 h 25"/>
                  <a:gd name="T2" fmla="*/ 15 w 26"/>
                  <a:gd name="T3" fmla="*/ 23 h 25"/>
                  <a:gd name="T4" fmla="*/ 3 w 26"/>
                  <a:gd name="T5" fmla="*/ 11 h 25"/>
                  <a:gd name="T6" fmla="*/ 3 w 26"/>
                  <a:gd name="T7" fmla="*/ 2 h 25"/>
                  <a:gd name="T8" fmla="*/ 11 w 26"/>
                  <a:gd name="T9" fmla="*/ 2 h 25"/>
                  <a:gd name="T10" fmla="*/ 24 w 26"/>
                  <a:gd name="T11" fmla="*/ 15 h 25"/>
                  <a:gd name="T12" fmla="*/ 24 w 26"/>
                  <a:gd name="T13" fmla="*/ 23 h 25"/>
                  <a:gd name="T14" fmla="*/ 19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19" y="25"/>
                    </a:moveTo>
                    <a:cubicBezTo>
                      <a:pt x="18" y="25"/>
                      <a:pt x="16" y="25"/>
                      <a:pt x="15" y="23"/>
                    </a:cubicBezTo>
                    <a:cubicBezTo>
                      <a:pt x="3" y="11"/>
                      <a:pt x="3" y="11"/>
                      <a:pt x="3" y="11"/>
                    </a:cubicBezTo>
                    <a:cubicBezTo>
                      <a:pt x="0" y="9"/>
                      <a:pt x="0" y="5"/>
                      <a:pt x="3" y="2"/>
                    </a:cubicBezTo>
                    <a:cubicBezTo>
                      <a:pt x="5" y="0"/>
                      <a:pt x="9" y="0"/>
                      <a:pt x="11" y="2"/>
                    </a:cubicBezTo>
                    <a:cubicBezTo>
                      <a:pt x="24" y="15"/>
                      <a:pt x="24" y="15"/>
                      <a:pt x="24" y="15"/>
                    </a:cubicBezTo>
                    <a:cubicBezTo>
                      <a:pt x="26" y="17"/>
                      <a:pt x="26" y="21"/>
                      <a:pt x="24" y="23"/>
                    </a:cubicBezTo>
                    <a:cubicBezTo>
                      <a:pt x="23" y="25"/>
                      <a:pt x="21" y="25"/>
                      <a:pt x="19"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2" name="Freeform 712">
                <a:extLst>
                  <a:ext uri="{FF2B5EF4-FFF2-40B4-BE49-F238E27FC236}">
                    <a16:creationId xmlns:a16="http://schemas.microsoft.com/office/drawing/2014/main" id="{860A91B8-8BDA-4593-AC53-B1DE7F8BB661}"/>
                  </a:ext>
                </a:extLst>
              </p:cNvPr>
              <p:cNvSpPr>
                <a:spLocks noEditPoints="1"/>
              </p:cNvSpPr>
              <p:nvPr/>
            </p:nvSpPr>
            <p:spPr bwMode="auto">
              <a:xfrm>
                <a:off x="8029761" y="3228934"/>
                <a:ext cx="47626" cy="47624"/>
              </a:xfrm>
              <a:custGeom>
                <a:avLst/>
                <a:gdLst>
                  <a:gd name="T0" fmla="*/ 17 w 33"/>
                  <a:gd name="T1" fmla="*/ 32 h 32"/>
                  <a:gd name="T2" fmla="*/ 14 w 33"/>
                  <a:gd name="T3" fmla="*/ 31 h 32"/>
                  <a:gd name="T4" fmla="*/ 2 w 33"/>
                  <a:gd name="T5" fmla="*/ 19 h 32"/>
                  <a:gd name="T6" fmla="*/ 2 w 33"/>
                  <a:gd name="T7" fmla="*/ 14 h 32"/>
                  <a:gd name="T8" fmla="*/ 14 w 33"/>
                  <a:gd name="T9" fmla="*/ 2 h 32"/>
                  <a:gd name="T10" fmla="*/ 20 w 33"/>
                  <a:gd name="T11" fmla="*/ 2 h 32"/>
                  <a:gd name="T12" fmla="*/ 31 w 33"/>
                  <a:gd name="T13" fmla="*/ 14 h 32"/>
                  <a:gd name="T14" fmla="*/ 31 w 33"/>
                  <a:gd name="T15" fmla="*/ 19 h 32"/>
                  <a:gd name="T16" fmla="*/ 20 w 33"/>
                  <a:gd name="T17" fmla="*/ 31 h 32"/>
                  <a:gd name="T18" fmla="*/ 17 w 33"/>
                  <a:gd name="T19" fmla="*/ 32 h 32"/>
                  <a:gd name="T20" fmla="*/ 10 w 33"/>
                  <a:gd name="T21" fmla="*/ 16 h 32"/>
                  <a:gd name="T22" fmla="*/ 17 w 33"/>
                  <a:gd name="T23" fmla="*/ 23 h 32"/>
                  <a:gd name="T24" fmla="*/ 23 w 33"/>
                  <a:gd name="T25" fmla="*/ 16 h 32"/>
                  <a:gd name="T26" fmla="*/ 17 w 33"/>
                  <a:gd name="T27" fmla="*/ 10 h 32"/>
                  <a:gd name="T28" fmla="*/ 10 w 33"/>
                  <a:gd name="T2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2">
                    <a:moveTo>
                      <a:pt x="17" y="32"/>
                    </a:moveTo>
                    <a:cubicBezTo>
                      <a:pt x="16" y="32"/>
                      <a:pt x="15" y="32"/>
                      <a:pt x="14" y="31"/>
                    </a:cubicBezTo>
                    <a:cubicBezTo>
                      <a:pt x="2" y="19"/>
                      <a:pt x="2" y="19"/>
                      <a:pt x="2" y="19"/>
                    </a:cubicBezTo>
                    <a:cubicBezTo>
                      <a:pt x="0" y="18"/>
                      <a:pt x="0" y="15"/>
                      <a:pt x="2" y="14"/>
                    </a:cubicBezTo>
                    <a:cubicBezTo>
                      <a:pt x="14" y="2"/>
                      <a:pt x="14" y="2"/>
                      <a:pt x="14" y="2"/>
                    </a:cubicBezTo>
                    <a:cubicBezTo>
                      <a:pt x="15" y="0"/>
                      <a:pt x="18" y="0"/>
                      <a:pt x="20" y="2"/>
                    </a:cubicBezTo>
                    <a:cubicBezTo>
                      <a:pt x="31" y="14"/>
                      <a:pt x="31" y="14"/>
                      <a:pt x="31" y="14"/>
                    </a:cubicBezTo>
                    <a:cubicBezTo>
                      <a:pt x="33" y="15"/>
                      <a:pt x="33" y="18"/>
                      <a:pt x="31" y="19"/>
                    </a:cubicBezTo>
                    <a:cubicBezTo>
                      <a:pt x="20" y="31"/>
                      <a:pt x="20" y="31"/>
                      <a:pt x="20" y="31"/>
                    </a:cubicBezTo>
                    <a:cubicBezTo>
                      <a:pt x="19" y="32"/>
                      <a:pt x="18" y="32"/>
                      <a:pt x="17" y="32"/>
                    </a:cubicBezTo>
                    <a:close/>
                    <a:moveTo>
                      <a:pt x="10" y="16"/>
                    </a:moveTo>
                    <a:cubicBezTo>
                      <a:pt x="17" y="23"/>
                      <a:pt x="17" y="23"/>
                      <a:pt x="17" y="23"/>
                    </a:cubicBezTo>
                    <a:cubicBezTo>
                      <a:pt x="23" y="16"/>
                      <a:pt x="23" y="16"/>
                      <a:pt x="23" y="16"/>
                    </a:cubicBezTo>
                    <a:cubicBezTo>
                      <a:pt x="17" y="10"/>
                      <a:pt x="17" y="10"/>
                      <a:pt x="17" y="10"/>
                    </a:cubicBezTo>
                    <a:lnTo>
                      <a:pt x="10" y="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3" name="Freeform 713">
                <a:extLst>
                  <a:ext uri="{FF2B5EF4-FFF2-40B4-BE49-F238E27FC236}">
                    <a16:creationId xmlns:a16="http://schemas.microsoft.com/office/drawing/2014/main" id="{7C3621EC-4151-4AE7-B05A-3A19F473E3E6}"/>
                  </a:ext>
                </a:extLst>
              </p:cNvPr>
              <p:cNvSpPr>
                <a:spLocks/>
              </p:cNvSpPr>
              <p:nvPr/>
            </p:nvSpPr>
            <p:spPr bwMode="auto">
              <a:xfrm>
                <a:off x="8048811" y="3197185"/>
                <a:ext cx="11113" cy="44449"/>
              </a:xfrm>
              <a:custGeom>
                <a:avLst/>
                <a:gdLst>
                  <a:gd name="T0" fmla="*/ 4 w 8"/>
                  <a:gd name="T1" fmla="*/ 30 h 30"/>
                  <a:gd name="T2" fmla="*/ 0 w 8"/>
                  <a:gd name="T3" fmla="*/ 26 h 30"/>
                  <a:gd name="T4" fmla="*/ 0 w 8"/>
                  <a:gd name="T5" fmla="*/ 4 h 30"/>
                  <a:gd name="T6" fmla="*/ 4 w 8"/>
                  <a:gd name="T7" fmla="*/ 0 h 30"/>
                  <a:gd name="T8" fmla="*/ 8 w 8"/>
                  <a:gd name="T9" fmla="*/ 4 h 30"/>
                  <a:gd name="T10" fmla="*/ 8 w 8"/>
                  <a:gd name="T11" fmla="*/ 26 h 30"/>
                  <a:gd name="T12" fmla="*/ 4 w 8"/>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4" y="30"/>
                    </a:moveTo>
                    <a:cubicBezTo>
                      <a:pt x="2" y="30"/>
                      <a:pt x="0" y="29"/>
                      <a:pt x="0" y="26"/>
                    </a:cubicBezTo>
                    <a:cubicBezTo>
                      <a:pt x="0" y="4"/>
                      <a:pt x="0" y="4"/>
                      <a:pt x="0" y="4"/>
                    </a:cubicBezTo>
                    <a:cubicBezTo>
                      <a:pt x="0" y="1"/>
                      <a:pt x="2" y="0"/>
                      <a:pt x="4" y="0"/>
                    </a:cubicBezTo>
                    <a:cubicBezTo>
                      <a:pt x="6" y="0"/>
                      <a:pt x="8" y="1"/>
                      <a:pt x="8" y="4"/>
                    </a:cubicBezTo>
                    <a:cubicBezTo>
                      <a:pt x="8" y="26"/>
                      <a:pt x="8" y="26"/>
                      <a:pt x="8" y="26"/>
                    </a:cubicBezTo>
                    <a:cubicBezTo>
                      <a:pt x="8" y="29"/>
                      <a:pt x="6" y="30"/>
                      <a:pt x="4" y="3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4" name="Freeform 714">
                <a:extLst>
                  <a:ext uri="{FF2B5EF4-FFF2-40B4-BE49-F238E27FC236}">
                    <a16:creationId xmlns:a16="http://schemas.microsoft.com/office/drawing/2014/main" id="{2825DE72-502B-4AC1-A526-FDFF0C85F5D8}"/>
                  </a:ext>
                </a:extLst>
              </p:cNvPr>
              <p:cNvSpPr>
                <a:spLocks/>
              </p:cNvSpPr>
              <p:nvPr/>
            </p:nvSpPr>
            <p:spPr bwMode="auto">
              <a:xfrm>
                <a:off x="8047224" y="3194010"/>
                <a:ext cx="31750" cy="30163"/>
              </a:xfrm>
              <a:custGeom>
                <a:avLst/>
                <a:gdLst>
                  <a:gd name="T0" fmla="*/ 5 w 22"/>
                  <a:gd name="T1" fmla="*/ 21 h 21"/>
                  <a:gd name="T2" fmla="*/ 2 w 22"/>
                  <a:gd name="T3" fmla="*/ 20 h 21"/>
                  <a:gd name="T4" fmla="*/ 2 w 22"/>
                  <a:gd name="T5" fmla="*/ 14 h 21"/>
                  <a:gd name="T6" fmla="*/ 15 w 22"/>
                  <a:gd name="T7" fmla="*/ 1 h 21"/>
                  <a:gd name="T8" fmla="*/ 21 w 22"/>
                  <a:gd name="T9" fmla="*/ 1 h 21"/>
                  <a:gd name="T10" fmla="*/ 21 w 22"/>
                  <a:gd name="T11" fmla="*/ 7 h 21"/>
                  <a:gd name="T12" fmla="*/ 8 w 22"/>
                  <a:gd name="T13" fmla="*/ 20 h 21"/>
                  <a:gd name="T14" fmla="*/ 5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5" y="21"/>
                    </a:moveTo>
                    <a:cubicBezTo>
                      <a:pt x="4" y="21"/>
                      <a:pt x="3" y="21"/>
                      <a:pt x="2" y="20"/>
                    </a:cubicBezTo>
                    <a:cubicBezTo>
                      <a:pt x="0" y="18"/>
                      <a:pt x="0" y="16"/>
                      <a:pt x="2" y="14"/>
                    </a:cubicBezTo>
                    <a:cubicBezTo>
                      <a:pt x="15" y="1"/>
                      <a:pt x="15" y="1"/>
                      <a:pt x="15" y="1"/>
                    </a:cubicBezTo>
                    <a:cubicBezTo>
                      <a:pt x="16" y="0"/>
                      <a:pt x="19" y="0"/>
                      <a:pt x="21" y="1"/>
                    </a:cubicBezTo>
                    <a:cubicBezTo>
                      <a:pt x="22" y="3"/>
                      <a:pt x="22" y="5"/>
                      <a:pt x="21" y="7"/>
                    </a:cubicBezTo>
                    <a:cubicBezTo>
                      <a:pt x="8" y="20"/>
                      <a:pt x="8" y="20"/>
                      <a:pt x="8" y="20"/>
                    </a:cubicBezTo>
                    <a:cubicBezTo>
                      <a:pt x="7" y="21"/>
                      <a:pt x="6" y="21"/>
                      <a:pt x="5"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5" name="Freeform 715">
                <a:extLst>
                  <a:ext uri="{FF2B5EF4-FFF2-40B4-BE49-F238E27FC236}">
                    <a16:creationId xmlns:a16="http://schemas.microsoft.com/office/drawing/2014/main" id="{39D84E31-9D00-4D05-9EA0-2AD8680F7897}"/>
                  </a:ext>
                </a:extLst>
              </p:cNvPr>
              <p:cNvSpPr>
                <a:spLocks/>
              </p:cNvSpPr>
              <p:nvPr/>
            </p:nvSpPr>
            <p:spPr bwMode="auto">
              <a:xfrm>
                <a:off x="8029761" y="3194010"/>
                <a:ext cx="30164" cy="30163"/>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6" name="Freeform 716">
                <a:extLst>
                  <a:ext uri="{FF2B5EF4-FFF2-40B4-BE49-F238E27FC236}">
                    <a16:creationId xmlns:a16="http://schemas.microsoft.com/office/drawing/2014/main" id="{B6403394-C8D1-44C6-B62B-C0DA693DB19E}"/>
                  </a:ext>
                </a:extLst>
              </p:cNvPr>
              <p:cNvSpPr>
                <a:spLocks/>
              </p:cNvSpPr>
              <p:nvPr/>
            </p:nvSpPr>
            <p:spPr bwMode="auto">
              <a:xfrm>
                <a:off x="8048811" y="3263860"/>
                <a:ext cx="11113" cy="46038"/>
              </a:xfrm>
              <a:custGeom>
                <a:avLst/>
                <a:gdLst>
                  <a:gd name="T0" fmla="*/ 4 w 8"/>
                  <a:gd name="T1" fmla="*/ 31 h 31"/>
                  <a:gd name="T2" fmla="*/ 0 w 8"/>
                  <a:gd name="T3" fmla="*/ 27 h 31"/>
                  <a:gd name="T4" fmla="*/ 0 w 8"/>
                  <a:gd name="T5" fmla="*/ 4 h 31"/>
                  <a:gd name="T6" fmla="*/ 4 w 8"/>
                  <a:gd name="T7" fmla="*/ 0 h 31"/>
                  <a:gd name="T8" fmla="*/ 8 w 8"/>
                  <a:gd name="T9" fmla="*/ 4 h 31"/>
                  <a:gd name="T10" fmla="*/ 8 w 8"/>
                  <a:gd name="T11" fmla="*/ 27 h 31"/>
                  <a:gd name="T12" fmla="*/ 4 w 8"/>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8" h="31">
                    <a:moveTo>
                      <a:pt x="4" y="31"/>
                    </a:moveTo>
                    <a:cubicBezTo>
                      <a:pt x="2" y="31"/>
                      <a:pt x="0" y="29"/>
                      <a:pt x="0" y="27"/>
                    </a:cubicBezTo>
                    <a:cubicBezTo>
                      <a:pt x="0" y="4"/>
                      <a:pt x="0" y="4"/>
                      <a:pt x="0" y="4"/>
                    </a:cubicBezTo>
                    <a:cubicBezTo>
                      <a:pt x="0" y="2"/>
                      <a:pt x="2" y="0"/>
                      <a:pt x="4" y="0"/>
                    </a:cubicBezTo>
                    <a:cubicBezTo>
                      <a:pt x="6" y="0"/>
                      <a:pt x="8" y="2"/>
                      <a:pt x="8" y="4"/>
                    </a:cubicBezTo>
                    <a:cubicBezTo>
                      <a:pt x="8" y="27"/>
                      <a:pt x="8" y="27"/>
                      <a:pt x="8" y="27"/>
                    </a:cubicBezTo>
                    <a:cubicBezTo>
                      <a:pt x="8" y="29"/>
                      <a:pt x="6" y="31"/>
                      <a:pt x="4" y="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7" name="Freeform 717">
                <a:extLst>
                  <a:ext uri="{FF2B5EF4-FFF2-40B4-BE49-F238E27FC236}">
                    <a16:creationId xmlns:a16="http://schemas.microsoft.com/office/drawing/2014/main" id="{FE7A41D8-677A-482F-BE10-B241142B100B}"/>
                  </a:ext>
                </a:extLst>
              </p:cNvPr>
              <p:cNvSpPr>
                <a:spLocks/>
              </p:cNvSpPr>
              <p:nvPr/>
            </p:nvSpPr>
            <p:spPr bwMode="auto">
              <a:xfrm>
                <a:off x="8029761" y="3281322"/>
                <a:ext cx="30164" cy="31749"/>
              </a:xfrm>
              <a:custGeom>
                <a:avLst/>
                <a:gdLst>
                  <a:gd name="T0" fmla="*/ 4 w 21"/>
                  <a:gd name="T1" fmla="*/ 22 h 22"/>
                  <a:gd name="T2" fmla="*/ 1 w 21"/>
                  <a:gd name="T3" fmla="*/ 20 h 22"/>
                  <a:gd name="T4" fmla="*/ 1 w 21"/>
                  <a:gd name="T5" fmla="*/ 15 h 22"/>
                  <a:gd name="T6" fmla="*/ 14 w 21"/>
                  <a:gd name="T7" fmla="*/ 2 h 22"/>
                  <a:gd name="T8" fmla="*/ 20 w 21"/>
                  <a:gd name="T9" fmla="*/ 2 h 22"/>
                  <a:gd name="T10" fmla="*/ 20 w 21"/>
                  <a:gd name="T11" fmla="*/ 8 h 22"/>
                  <a:gd name="T12" fmla="*/ 7 w 21"/>
                  <a:gd name="T13" fmla="*/ 20 h 22"/>
                  <a:gd name="T14" fmla="*/ 4 w 2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2">
                    <a:moveTo>
                      <a:pt x="4" y="22"/>
                    </a:moveTo>
                    <a:cubicBezTo>
                      <a:pt x="3" y="22"/>
                      <a:pt x="2" y="21"/>
                      <a:pt x="1" y="20"/>
                    </a:cubicBezTo>
                    <a:cubicBezTo>
                      <a:pt x="0" y="19"/>
                      <a:pt x="0" y="16"/>
                      <a:pt x="1" y="15"/>
                    </a:cubicBezTo>
                    <a:cubicBezTo>
                      <a:pt x="14" y="2"/>
                      <a:pt x="14" y="2"/>
                      <a:pt x="14" y="2"/>
                    </a:cubicBezTo>
                    <a:cubicBezTo>
                      <a:pt x="16" y="0"/>
                      <a:pt x="18" y="0"/>
                      <a:pt x="20" y="2"/>
                    </a:cubicBezTo>
                    <a:cubicBezTo>
                      <a:pt x="21" y="3"/>
                      <a:pt x="21" y="6"/>
                      <a:pt x="20" y="8"/>
                    </a:cubicBezTo>
                    <a:cubicBezTo>
                      <a:pt x="7" y="20"/>
                      <a:pt x="7" y="20"/>
                      <a:pt x="7" y="20"/>
                    </a:cubicBezTo>
                    <a:cubicBezTo>
                      <a:pt x="6" y="21"/>
                      <a:pt x="5" y="22"/>
                      <a:pt x="4"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8" name="Freeform 718">
                <a:extLst>
                  <a:ext uri="{FF2B5EF4-FFF2-40B4-BE49-F238E27FC236}">
                    <a16:creationId xmlns:a16="http://schemas.microsoft.com/office/drawing/2014/main" id="{094F0B30-F0E6-40F7-BE2A-41CFC2188D2C}"/>
                  </a:ext>
                </a:extLst>
              </p:cNvPr>
              <p:cNvSpPr>
                <a:spLocks/>
              </p:cNvSpPr>
              <p:nvPr/>
            </p:nvSpPr>
            <p:spPr bwMode="auto">
              <a:xfrm>
                <a:off x="8047224" y="3281333"/>
                <a:ext cx="31750" cy="31749"/>
              </a:xfrm>
              <a:custGeom>
                <a:avLst/>
                <a:gdLst>
                  <a:gd name="T0" fmla="*/ 18 w 22"/>
                  <a:gd name="T1" fmla="*/ 22 h 22"/>
                  <a:gd name="T2" fmla="*/ 15 w 22"/>
                  <a:gd name="T3" fmla="*/ 20 h 22"/>
                  <a:gd name="T4" fmla="*/ 2 w 22"/>
                  <a:gd name="T5" fmla="*/ 8 h 22"/>
                  <a:gd name="T6" fmla="*/ 2 w 22"/>
                  <a:gd name="T7" fmla="*/ 2 h 22"/>
                  <a:gd name="T8" fmla="*/ 8 w 22"/>
                  <a:gd name="T9" fmla="*/ 2 h 22"/>
                  <a:gd name="T10" fmla="*/ 21 w 22"/>
                  <a:gd name="T11" fmla="*/ 15 h 22"/>
                  <a:gd name="T12" fmla="*/ 21 w 22"/>
                  <a:gd name="T13" fmla="*/ 20 h 22"/>
                  <a:gd name="T14" fmla="*/ 18 w 2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2">
                    <a:moveTo>
                      <a:pt x="18" y="22"/>
                    </a:moveTo>
                    <a:cubicBezTo>
                      <a:pt x="17" y="22"/>
                      <a:pt x="16" y="21"/>
                      <a:pt x="15" y="20"/>
                    </a:cubicBezTo>
                    <a:cubicBezTo>
                      <a:pt x="2" y="8"/>
                      <a:pt x="2" y="8"/>
                      <a:pt x="2" y="8"/>
                    </a:cubicBezTo>
                    <a:cubicBezTo>
                      <a:pt x="0" y="6"/>
                      <a:pt x="0" y="3"/>
                      <a:pt x="2" y="2"/>
                    </a:cubicBezTo>
                    <a:cubicBezTo>
                      <a:pt x="4" y="0"/>
                      <a:pt x="6" y="0"/>
                      <a:pt x="8" y="2"/>
                    </a:cubicBezTo>
                    <a:cubicBezTo>
                      <a:pt x="21" y="15"/>
                      <a:pt x="21" y="15"/>
                      <a:pt x="21" y="15"/>
                    </a:cubicBezTo>
                    <a:cubicBezTo>
                      <a:pt x="22" y="16"/>
                      <a:pt x="22" y="19"/>
                      <a:pt x="21" y="20"/>
                    </a:cubicBezTo>
                    <a:cubicBezTo>
                      <a:pt x="20" y="21"/>
                      <a:pt x="19" y="22"/>
                      <a:pt x="18" y="2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69" name="Freeform 719">
                <a:extLst>
                  <a:ext uri="{FF2B5EF4-FFF2-40B4-BE49-F238E27FC236}">
                    <a16:creationId xmlns:a16="http://schemas.microsoft.com/office/drawing/2014/main" id="{71BD80BA-5C11-4979-B834-FA0E25B30DB1}"/>
                  </a:ext>
                </a:extLst>
              </p:cNvPr>
              <p:cNvSpPr>
                <a:spLocks/>
              </p:cNvSpPr>
              <p:nvPr/>
            </p:nvSpPr>
            <p:spPr bwMode="auto">
              <a:xfrm>
                <a:off x="8024998" y="3224198"/>
                <a:ext cx="25400" cy="26988"/>
              </a:xfrm>
              <a:custGeom>
                <a:avLst/>
                <a:gdLst>
                  <a:gd name="T0" fmla="*/ 14 w 18"/>
                  <a:gd name="T1" fmla="*/ 18 h 18"/>
                  <a:gd name="T2" fmla="*/ 11 w 18"/>
                  <a:gd name="T3" fmla="*/ 17 h 18"/>
                  <a:gd name="T4" fmla="*/ 1 w 18"/>
                  <a:gd name="T5" fmla="*/ 7 h 18"/>
                  <a:gd name="T6" fmla="*/ 1 w 18"/>
                  <a:gd name="T7" fmla="*/ 1 h 18"/>
                  <a:gd name="T8" fmla="*/ 7 w 18"/>
                  <a:gd name="T9" fmla="*/ 1 h 18"/>
                  <a:gd name="T10" fmla="*/ 16 w 18"/>
                  <a:gd name="T11" fmla="*/ 11 h 18"/>
                  <a:gd name="T12" fmla="*/ 16 w 18"/>
                  <a:gd name="T13" fmla="*/ 17 h 18"/>
                  <a:gd name="T14" fmla="*/ 1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14" y="18"/>
                    </a:moveTo>
                    <a:cubicBezTo>
                      <a:pt x="12" y="18"/>
                      <a:pt x="11" y="17"/>
                      <a:pt x="11" y="17"/>
                    </a:cubicBezTo>
                    <a:cubicBezTo>
                      <a:pt x="1" y="7"/>
                      <a:pt x="1" y="7"/>
                      <a:pt x="1" y="7"/>
                    </a:cubicBezTo>
                    <a:cubicBezTo>
                      <a:pt x="0" y="5"/>
                      <a:pt x="0" y="3"/>
                      <a:pt x="1" y="1"/>
                    </a:cubicBezTo>
                    <a:cubicBezTo>
                      <a:pt x="3" y="0"/>
                      <a:pt x="5" y="0"/>
                      <a:pt x="7" y="1"/>
                    </a:cubicBezTo>
                    <a:cubicBezTo>
                      <a:pt x="16" y="11"/>
                      <a:pt x="16" y="11"/>
                      <a:pt x="16" y="11"/>
                    </a:cubicBezTo>
                    <a:cubicBezTo>
                      <a:pt x="18" y="12"/>
                      <a:pt x="18" y="15"/>
                      <a:pt x="16" y="17"/>
                    </a:cubicBezTo>
                    <a:cubicBezTo>
                      <a:pt x="16" y="17"/>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0" name="Freeform 720">
                <a:extLst>
                  <a:ext uri="{FF2B5EF4-FFF2-40B4-BE49-F238E27FC236}">
                    <a16:creationId xmlns:a16="http://schemas.microsoft.com/office/drawing/2014/main" id="{FC03E460-FA6F-4637-B830-C200F5A0E166}"/>
                  </a:ext>
                </a:extLst>
              </p:cNvPr>
              <p:cNvSpPr>
                <a:spLocks/>
              </p:cNvSpPr>
              <p:nvPr/>
            </p:nvSpPr>
            <p:spPr bwMode="auto">
              <a:xfrm>
                <a:off x="7996423" y="3246422"/>
                <a:ext cx="46039"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2" y="8"/>
                      <a:pt x="0" y="7"/>
                      <a:pt x="0" y="4"/>
                    </a:cubicBezTo>
                    <a:cubicBezTo>
                      <a:pt x="0" y="2"/>
                      <a:pt x="2" y="0"/>
                      <a:pt x="4" y="0"/>
                    </a:cubicBezTo>
                    <a:cubicBezTo>
                      <a:pt x="27" y="0"/>
                      <a:pt x="27" y="0"/>
                      <a:pt x="27" y="0"/>
                    </a:cubicBezTo>
                    <a:cubicBezTo>
                      <a:pt x="29" y="0"/>
                      <a:pt x="31" y="2"/>
                      <a:pt x="31" y="4"/>
                    </a:cubicBezTo>
                    <a:cubicBezTo>
                      <a:pt x="31" y="7"/>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1" name="Freeform 721">
                <a:extLst>
                  <a:ext uri="{FF2B5EF4-FFF2-40B4-BE49-F238E27FC236}">
                    <a16:creationId xmlns:a16="http://schemas.microsoft.com/office/drawing/2014/main" id="{E6BD1AB3-F11F-455F-BF15-CC2651BC4198}"/>
                  </a:ext>
                </a:extLst>
              </p:cNvPr>
              <p:cNvSpPr>
                <a:spLocks/>
              </p:cNvSpPr>
              <p:nvPr/>
            </p:nvSpPr>
            <p:spPr bwMode="auto">
              <a:xfrm>
                <a:off x="7993248" y="3227373"/>
                <a:ext cx="33339" cy="31749"/>
              </a:xfrm>
              <a:custGeom>
                <a:avLst/>
                <a:gdLst>
                  <a:gd name="T0" fmla="*/ 17 w 22"/>
                  <a:gd name="T1" fmla="*/ 21 h 21"/>
                  <a:gd name="T2" fmla="*/ 15 w 22"/>
                  <a:gd name="T3" fmla="*/ 20 h 21"/>
                  <a:gd name="T4" fmla="*/ 2 w 22"/>
                  <a:gd name="T5" fmla="*/ 7 h 21"/>
                  <a:gd name="T6" fmla="*/ 2 w 22"/>
                  <a:gd name="T7" fmla="*/ 2 h 21"/>
                  <a:gd name="T8" fmla="*/ 7 w 22"/>
                  <a:gd name="T9" fmla="*/ 2 h 21"/>
                  <a:gd name="T10" fmla="*/ 20 w 22"/>
                  <a:gd name="T11" fmla="*/ 15 h 21"/>
                  <a:gd name="T12" fmla="*/ 20 w 22"/>
                  <a:gd name="T13" fmla="*/ 20 h 21"/>
                  <a:gd name="T14" fmla="*/ 17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17" y="21"/>
                    </a:moveTo>
                    <a:cubicBezTo>
                      <a:pt x="16" y="21"/>
                      <a:pt x="15" y="21"/>
                      <a:pt x="15" y="20"/>
                    </a:cubicBezTo>
                    <a:cubicBezTo>
                      <a:pt x="2" y="7"/>
                      <a:pt x="2" y="7"/>
                      <a:pt x="2" y="7"/>
                    </a:cubicBezTo>
                    <a:cubicBezTo>
                      <a:pt x="0" y="6"/>
                      <a:pt x="0" y="3"/>
                      <a:pt x="2" y="2"/>
                    </a:cubicBezTo>
                    <a:cubicBezTo>
                      <a:pt x="3" y="0"/>
                      <a:pt x="6" y="0"/>
                      <a:pt x="7" y="2"/>
                    </a:cubicBezTo>
                    <a:cubicBezTo>
                      <a:pt x="20" y="15"/>
                      <a:pt x="20" y="15"/>
                      <a:pt x="20" y="15"/>
                    </a:cubicBezTo>
                    <a:cubicBezTo>
                      <a:pt x="22" y="16"/>
                      <a:pt x="22" y="19"/>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2" name="Freeform 722">
                <a:extLst>
                  <a:ext uri="{FF2B5EF4-FFF2-40B4-BE49-F238E27FC236}">
                    <a16:creationId xmlns:a16="http://schemas.microsoft.com/office/drawing/2014/main" id="{612BB489-B347-44B4-8237-B36AE03BFB13}"/>
                  </a:ext>
                </a:extLst>
              </p:cNvPr>
              <p:cNvSpPr>
                <a:spLocks/>
              </p:cNvSpPr>
              <p:nvPr/>
            </p:nvSpPr>
            <p:spPr bwMode="auto">
              <a:xfrm>
                <a:off x="7993232" y="3246422"/>
                <a:ext cx="33339" cy="31749"/>
              </a:xfrm>
              <a:custGeom>
                <a:avLst/>
                <a:gdLst>
                  <a:gd name="T0" fmla="*/ 4 w 22"/>
                  <a:gd name="T1" fmla="*/ 21 h 21"/>
                  <a:gd name="T2" fmla="*/ 2 w 22"/>
                  <a:gd name="T3" fmla="*/ 20 h 21"/>
                  <a:gd name="T4" fmla="*/ 2 w 22"/>
                  <a:gd name="T5" fmla="*/ 14 h 21"/>
                  <a:gd name="T6" fmla="*/ 15 w 22"/>
                  <a:gd name="T7" fmla="*/ 1 h 21"/>
                  <a:gd name="T8" fmla="*/ 20 w 22"/>
                  <a:gd name="T9" fmla="*/ 1 h 21"/>
                  <a:gd name="T10" fmla="*/ 20 w 22"/>
                  <a:gd name="T11" fmla="*/ 7 h 21"/>
                  <a:gd name="T12" fmla="*/ 7 w 22"/>
                  <a:gd name="T13" fmla="*/ 20 h 21"/>
                  <a:gd name="T14" fmla="*/ 4 w 22"/>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4" y="21"/>
                    </a:moveTo>
                    <a:cubicBezTo>
                      <a:pt x="3" y="21"/>
                      <a:pt x="2" y="21"/>
                      <a:pt x="2" y="20"/>
                    </a:cubicBezTo>
                    <a:cubicBezTo>
                      <a:pt x="0" y="18"/>
                      <a:pt x="0" y="16"/>
                      <a:pt x="2" y="14"/>
                    </a:cubicBezTo>
                    <a:cubicBezTo>
                      <a:pt x="15" y="1"/>
                      <a:pt x="15" y="1"/>
                      <a:pt x="15" y="1"/>
                    </a:cubicBezTo>
                    <a:cubicBezTo>
                      <a:pt x="16" y="0"/>
                      <a:pt x="19" y="0"/>
                      <a:pt x="20" y="1"/>
                    </a:cubicBezTo>
                    <a:cubicBezTo>
                      <a:pt x="22" y="3"/>
                      <a:pt x="22" y="5"/>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3" name="Freeform 723">
                <a:extLst>
                  <a:ext uri="{FF2B5EF4-FFF2-40B4-BE49-F238E27FC236}">
                    <a16:creationId xmlns:a16="http://schemas.microsoft.com/office/drawing/2014/main" id="{5B5F06A8-E4CB-4DF2-9AA9-F378F96D618F}"/>
                  </a:ext>
                </a:extLst>
              </p:cNvPr>
              <p:cNvSpPr>
                <a:spLocks/>
              </p:cNvSpPr>
              <p:nvPr/>
            </p:nvSpPr>
            <p:spPr bwMode="auto">
              <a:xfrm>
                <a:off x="8066258" y="3246422"/>
                <a:ext cx="46038" cy="12700"/>
              </a:xfrm>
              <a:custGeom>
                <a:avLst/>
                <a:gdLst>
                  <a:gd name="T0" fmla="*/ 27 w 31"/>
                  <a:gd name="T1" fmla="*/ 8 h 8"/>
                  <a:gd name="T2" fmla="*/ 4 w 31"/>
                  <a:gd name="T3" fmla="*/ 8 h 8"/>
                  <a:gd name="T4" fmla="*/ 0 w 31"/>
                  <a:gd name="T5" fmla="*/ 4 h 8"/>
                  <a:gd name="T6" fmla="*/ 4 w 31"/>
                  <a:gd name="T7" fmla="*/ 0 h 8"/>
                  <a:gd name="T8" fmla="*/ 27 w 31"/>
                  <a:gd name="T9" fmla="*/ 0 h 8"/>
                  <a:gd name="T10" fmla="*/ 31 w 31"/>
                  <a:gd name="T11" fmla="*/ 4 h 8"/>
                  <a:gd name="T12" fmla="*/ 27 w 3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31" h="8">
                    <a:moveTo>
                      <a:pt x="27" y="8"/>
                    </a:moveTo>
                    <a:cubicBezTo>
                      <a:pt x="4" y="8"/>
                      <a:pt x="4" y="8"/>
                      <a:pt x="4" y="8"/>
                    </a:cubicBezTo>
                    <a:cubicBezTo>
                      <a:pt x="1" y="8"/>
                      <a:pt x="0" y="6"/>
                      <a:pt x="0" y="4"/>
                    </a:cubicBezTo>
                    <a:cubicBezTo>
                      <a:pt x="0" y="2"/>
                      <a:pt x="1" y="0"/>
                      <a:pt x="4" y="0"/>
                    </a:cubicBezTo>
                    <a:cubicBezTo>
                      <a:pt x="27" y="0"/>
                      <a:pt x="27" y="0"/>
                      <a:pt x="27" y="0"/>
                    </a:cubicBezTo>
                    <a:cubicBezTo>
                      <a:pt x="29" y="0"/>
                      <a:pt x="31" y="2"/>
                      <a:pt x="31" y="4"/>
                    </a:cubicBezTo>
                    <a:cubicBezTo>
                      <a:pt x="31" y="6"/>
                      <a:pt x="29" y="8"/>
                      <a:pt x="27" y="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4" name="Freeform 724">
                <a:extLst>
                  <a:ext uri="{FF2B5EF4-FFF2-40B4-BE49-F238E27FC236}">
                    <a16:creationId xmlns:a16="http://schemas.microsoft.com/office/drawing/2014/main" id="{E5D5CC8D-A699-4411-8E30-C12AE4D08D92}"/>
                  </a:ext>
                </a:extLst>
              </p:cNvPr>
              <p:cNvSpPr>
                <a:spLocks/>
              </p:cNvSpPr>
              <p:nvPr/>
            </p:nvSpPr>
            <p:spPr bwMode="auto">
              <a:xfrm>
                <a:off x="8082134" y="3246422"/>
                <a:ext cx="31750" cy="31749"/>
              </a:xfrm>
              <a:custGeom>
                <a:avLst/>
                <a:gdLst>
                  <a:gd name="T0" fmla="*/ 17 w 21"/>
                  <a:gd name="T1" fmla="*/ 21 h 21"/>
                  <a:gd name="T2" fmla="*/ 14 w 21"/>
                  <a:gd name="T3" fmla="*/ 20 h 21"/>
                  <a:gd name="T4" fmla="*/ 1 w 21"/>
                  <a:gd name="T5" fmla="*/ 7 h 21"/>
                  <a:gd name="T6" fmla="*/ 1 w 21"/>
                  <a:gd name="T7" fmla="*/ 1 h 21"/>
                  <a:gd name="T8" fmla="*/ 7 w 21"/>
                  <a:gd name="T9" fmla="*/ 1 h 21"/>
                  <a:gd name="T10" fmla="*/ 20 w 21"/>
                  <a:gd name="T11" fmla="*/ 14 h 21"/>
                  <a:gd name="T12" fmla="*/ 20 w 21"/>
                  <a:gd name="T13" fmla="*/ 20 h 21"/>
                  <a:gd name="T14" fmla="*/ 17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17" y="21"/>
                    </a:moveTo>
                    <a:cubicBezTo>
                      <a:pt x="16" y="21"/>
                      <a:pt x="15" y="21"/>
                      <a:pt x="14" y="20"/>
                    </a:cubicBezTo>
                    <a:cubicBezTo>
                      <a:pt x="1" y="7"/>
                      <a:pt x="1" y="7"/>
                      <a:pt x="1" y="7"/>
                    </a:cubicBezTo>
                    <a:cubicBezTo>
                      <a:pt x="0" y="5"/>
                      <a:pt x="0" y="3"/>
                      <a:pt x="1" y="1"/>
                    </a:cubicBezTo>
                    <a:cubicBezTo>
                      <a:pt x="3" y="0"/>
                      <a:pt x="5" y="0"/>
                      <a:pt x="7" y="1"/>
                    </a:cubicBezTo>
                    <a:cubicBezTo>
                      <a:pt x="20" y="14"/>
                      <a:pt x="20" y="14"/>
                      <a:pt x="20" y="14"/>
                    </a:cubicBezTo>
                    <a:cubicBezTo>
                      <a:pt x="21" y="16"/>
                      <a:pt x="21" y="18"/>
                      <a:pt x="20" y="20"/>
                    </a:cubicBezTo>
                    <a:cubicBezTo>
                      <a:pt x="19" y="21"/>
                      <a:pt x="18" y="21"/>
                      <a:pt x="17"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5" name="Freeform 725">
                <a:extLst>
                  <a:ext uri="{FF2B5EF4-FFF2-40B4-BE49-F238E27FC236}">
                    <a16:creationId xmlns:a16="http://schemas.microsoft.com/office/drawing/2014/main" id="{86B765B4-4602-4F53-8619-EC7F9DAF69D7}"/>
                  </a:ext>
                </a:extLst>
              </p:cNvPr>
              <p:cNvSpPr>
                <a:spLocks/>
              </p:cNvSpPr>
              <p:nvPr/>
            </p:nvSpPr>
            <p:spPr bwMode="auto">
              <a:xfrm>
                <a:off x="8082148" y="3227373"/>
                <a:ext cx="31750" cy="31749"/>
              </a:xfrm>
              <a:custGeom>
                <a:avLst/>
                <a:gdLst>
                  <a:gd name="T0" fmla="*/ 4 w 21"/>
                  <a:gd name="T1" fmla="*/ 21 h 21"/>
                  <a:gd name="T2" fmla="*/ 1 w 21"/>
                  <a:gd name="T3" fmla="*/ 20 h 21"/>
                  <a:gd name="T4" fmla="*/ 1 w 21"/>
                  <a:gd name="T5" fmla="*/ 14 h 21"/>
                  <a:gd name="T6" fmla="*/ 14 w 21"/>
                  <a:gd name="T7" fmla="*/ 2 h 21"/>
                  <a:gd name="T8" fmla="*/ 20 w 21"/>
                  <a:gd name="T9" fmla="*/ 2 h 21"/>
                  <a:gd name="T10" fmla="*/ 20 w 21"/>
                  <a:gd name="T11" fmla="*/ 7 h 21"/>
                  <a:gd name="T12" fmla="*/ 7 w 21"/>
                  <a:gd name="T13" fmla="*/ 20 h 21"/>
                  <a:gd name="T14" fmla="*/ 4 w 21"/>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1">
                    <a:moveTo>
                      <a:pt x="4" y="21"/>
                    </a:moveTo>
                    <a:cubicBezTo>
                      <a:pt x="3" y="21"/>
                      <a:pt x="2" y="21"/>
                      <a:pt x="1" y="20"/>
                    </a:cubicBezTo>
                    <a:cubicBezTo>
                      <a:pt x="0" y="19"/>
                      <a:pt x="0" y="16"/>
                      <a:pt x="1" y="14"/>
                    </a:cubicBezTo>
                    <a:cubicBezTo>
                      <a:pt x="14" y="2"/>
                      <a:pt x="14" y="2"/>
                      <a:pt x="14" y="2"/>
                    </a:cubicBezTo>
                    <a:cubicBezTo>
                      <a:pt x="16" y="0"/>
                      <a:pt x="18" y="0"/>
                      <a:pt x="20" y="2"/>
                    </a:cubicBezTo>
                    <a:cubicBezTo>
                      <a:pt x="21" y="3"/>
                      <a:pt x="21" y="6"/>
                      <a:pt x="20" y="7"/>
                    </a:cubicBezTo>
                    <a:cubicBezTo>
                      <a:pt x="7" y="20"/>
                      <a:pt x="7" y="20"/>
                      <a:pt x="7" y="20"/>
                    </a:cubicBezTo>
                    <a:cubicBezTo>
                      <a:pt x="6" y="21"/>
                      <a:pt x="5" y="21"/>
                      <a:pt x="4" y="2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6" name="Freeform 726">
                <a:extLst>
                  <a:ext uri="{FF2B5EF4-FFF2-40B4-BE49-F238E27FC236}">
                    <a16:creationId xmlns:a16="http://schemas.microsoft.com/office/drawing/2014/main" id="{94EF478F-D632-468A-A9FE-EEE7059CD32C}"/>
                  </a:ext>
                </a:extLst>
              </p:cNvPr>
              <p:cNvSpPr>
                <a:spLocks/>
              </p:cNvSpPr>
              <p:nvPr/>
            </p:nvSpPr>
            <p:spPr bwMode="auto">
              <a:xfrm>
                <a:off x="8025012" y="3255947"/>
                <a:ext cx="25400" cy="26988"/>
              </a:xfrm>
              <a:custGeom>
                <a:avLst/>
                <a:gdLst>
                  <a:gd name="T0" fmla="*/ 4 w 18"/>
                  <a:gd name="T1" fmla="*/ 18 h 18"/>
                  <a:gd name="T2" fmla="*/ 2 w 18"/>
                  <a:gd name="T3" fmla="*/ 17 h 18"/>
                  <a:gd name="T4" fmla="*/ 2 w 18"/>
                  <a:gd name="T5" fmla="*/ 11 h 18"/>
                  <a:gd name="T6" fmla="*/ 11 w 18"/>
                  <a:gd name="T7" fmla="*/ 2 h 18"/>
                  <a:gd name="T8" fmla="*/ 17 w 18"/>
                  <a:gd name="T9" fmla="*/ 2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8"/>
                      <a:pt x="2" y="17"/>
                    </a:cubicBezTo>
                    <a:cubicBezTo>
                      <a:pt x="0" y="15"/>
                      <a:pt x="0" y="13"/>
                      <a:pt x="2" y="11"/>
                    </a:cubicBezTo>
                    <a:cubicBezTo>
                      <a:pt x="11" y="2"/>
                      <a:pt x="11" y="2"/>
                      <a:pt x="11" y="2"/>
                    </a:cubicBezTo>
                    <a:cubicBezTo>
                      <a:pt x="13" y="0"/>
                      <a:pt x="15" y="0"/>
                      <a:pt x="17" y="2"/>
                    </a:cubicBezTo>
                    <a:cubicBezTo>
                      <a:pt x="18" y="3"/>
                      <a:pt x="18" y="6"/>
                      <a:pt x="17" y="7"/>
                    </a:cubicBezTo>
                    <a:cubicBezTo>
                      <a:pt x="7" y="17"/>
                      <a:pt x="7" y="17"/>
                      <a:pt x="7" y="17"/>
                    </a:cubicBezTo>
                    <a:cubicBezTo>
                      <a:pt x="7" y="18"/>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7" name="Freeform 727">
                <a:extLst>
                  <a:ext uri="{FF2B5EF4-FFF2-40B4-BE49-F238E27FC236}">
                    <a16:creationId xmlns:a16="http://schemas.microsoft.com/office/drawing/2014/main" id="{C220B24B-64F2-499A-ACB6-5C6CB3484406}"/>
                  </a:ext>
                </a:extLst>
              </p:cNvPr>
              <p:cNvSpPr>
                <a:spLocks/>
              </p:cNvSpPr>
              <p:nvPr/>
            </p:nvSpPr>
            <p:spPr bwMode="auto">
              <a:xfrm>
                <a:off x="8056679" y="3224203"/>
                <a:ext cx="26988" cy="26988"/>
              </a:xfrm>
              <a:custGeom>
                <a:avLst/>
                <a:gdLst>
                  <a:gd name="T0" fmla="*/ 4 w 18"/>
                  <a:gd name="T1" fmla="*/ 18 h 18"/>
                  <a:gd name="T2" fmla="*/ 1 w 18"/>
                  <a:gd name="T3" fmla="*/ 17 h 18"/>
                  <a:gd name="T4" fmla="*/ 1 w 18"/>
                  <a:gd name="T5" fmla="*/ 11 h 18"/>
                  <a:gd name="T6" fmla="*/ 11 w 18"/>
                  <a:gd name="T7" fmla="*/ 1 h 18"/>
                  <a:gd name="T8" fmla="*/ 17 w 18"/>
                  <a:gd name="T9" fmla="*/ 1 h 18"/>
                  <a:gd name="T10" fmla="*/ 17 w 18"/>
                  <a:gd name="T11" fmla="*/ 7 h 18"/>
                  <a:gd name="T12" fmla="*/ 7 w 18"/>
                  <a:gd name="T13" fmla="*/ 17 h 18"/>
                  <a:gd name="T14" fmla="*/ 4 w 18"/>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8">
                    <a:moveTo>
                      <a:pt x="4" y="18"/>
                    </a:moveTo>
                    <a:cubicBezTo>
                      <a:pt x="3" y="18"/>
                      <a:pt x="2" y="17"/>
                      <a:pt x="1" y="17"/>
                    </a:cubicBezTo>
                    <a:cubicBezTo>
                      <a:pt x="0" y="15"/>
                      <a:pt x="0" y="12"/>
                      <a:pt x="1" y="11"/>
                    </a:cubicBezTo>
                    <a:cubicBezTo>
                      <a:pt x="11" y="1"/>
                      <a:pt x="11" y="1"/>
                      <a:pt x="11" y="1"/>
                    </a:cubicBezTo>
                    <a:cubicBezTo>
                      <a:pt x="12" y="0"/>
                      <a:pt x="15" y="0"/>
                      <a:pt x="17" y="1"/>
                    </a:cubicBezTo>
                    <a:cubicBezTo>
                      <a:pt x="18" y="3"/>
                      <a:pt x="18" y="5"/>
                      <a:pt x="17" y="7"/>
                    </a:cubicBezTo>
                    <a:cubicBezTo>
                      <a:pt x="7" y="17"/>
                      <a:pt x="7" y="17"/>
                      <a:pt x="7" y="17"/>
                    </a:cubicBezTo>
                    <a:cubicBezTo>
                      <a:pt x="6" y="17"/>
                      <a:pt x="5" y="18"/>
                      <a:pt x="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78" name="Freeform 728">
                <a:extLst>
                  <a:ext uri="{FF2B5EF4-FFF2-40B4-BE49-F238E27FC236}">
                    <a16:creationId xmlns:a16="http://schemas.microsoft.com/office/drawing/2014/main" id="{D9BC1450-1C36-478F-B2E6-A7475967DAD6}"/>
                  </a:ext>
                </a:extLst>
              </p:cNvPr>
              <p:cNvSpPr>
                <a:spLocks/>
              </p:cNvSpPr>
              <p:nvPr/>
            </p:nvSpPr>
            <p:spPr bwMode="auto">
              <a:xfrm>
                <a:off x="8054975" y="3255964"/>
                <a:ext cx="28575" cy="26988"/>
              </a:xfrm>
              <a:custGeom>
                <a:avLst/>
                <a:gdLst>
                  <a:gd name="T0" fmla="*/ 14 w 19"/>
                  <a:gd name="T1" fmla="*/ 18 h 18"/>
                  <a:gd name="T2" fmla="*/ 11 w 19"/>
                  <a:gd name="T3" fmla="*/ 17 h 18"/>
                  <a:gd name="T4" fmla="*/ 2 w 19"/>
                  <a:gd name="T5" fmla="*/ 7 h 18"/>
                  <a:gd name="T6" fmla="*/ 2 w 19"/>
                  <a:gd name="T7" fmla="*/ 2 h 18"/>
                  <a:gd name="T8" fmla="*/ 7 w 19"/>
                  <a:gd name="T9" fmla="*/ 2 h 18"/>
                  <a:gd name="T10" fmla="*/ 17 w 19"/>
                  <a:gd name="T11" fmla="*/ 11 h 18"/>
                  <a:gd name="T12" fmla="*/ 17 w 19"/>
                  <a:gd name="T13" fmla="*/ 17 h 18"/>
                  <a:gd name="T14" fmla="*/ 14 w 19"/>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14" y="18"/>
                    </a:moveTo>
                    <a:cubicBezTo>
                      <a:pt x="13" y="18"/>
                      <a:pt x="12" y="18"/>
                      <a:pt x="11" y="17"/>
                    </a:cubicBezTo>
                    <a:cubicBezTo>
                      <a:pt x="2" y="7"/>
                      <a:pt x="2" y="7"/>
                      <a:pt x="2" y="7"/>
                    </a:cubicBezTo>
                    <a:cubicBezTo>
                      <a:pt x="0" y="6"/>
                      <a:pt x="0" y="3"/>
                      <a:pt x="2" y="2"/>
                    </a:cubicBezTo>
                    <a:cubicBezTo>
                      <a:pt x="3" y="0"/>
                      <a:pt x="6" y="0"/>
                      <a:pt x="7" y="2"/>
                    </a:cubicBezTo>
                    <a:cubicBezTo>
                      <a:pt x="17" y="11"/>
                      <a:pt x="17" y="11"/>
                      <a:pt x="17" y="11"/>
                    </a:cubicBezTo>
                    <a:cubicBezTo>
                      <a:pt x="19" y="13"/>
                      <a:pt x="19" y="15"/>
                      <a:pt x="17" y="17"/>
                    </a:cubicBezTo>
                    <a:cubicBezTo>
                      <a:pt x="16" y="18"/>
                      <a:pt x="15" y="18"/>
                      <a:pt x="14" y="1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120" name="Group 119">
            <a:extLst>
              <a:ext uri="{FF2B5EF4-FFF2-40B4-BE49-F238E27FC236}">
                <a16:creationId xmlns:a16="http://schemas.microsoft.com/office/drawing/2014/main" id="{D6D4CDFE-4E44-488D-8DF7-025259B0098B}"/>
              </a:ext>
            </a:extLst>
          </p:cNvPr>
          <p:cNvGrpSpPr/>
          <p:nvPr/>
        </p:nvGrpSpPr>
        <p:grpSpPr>
          <a:xfrm>
            <a:off x="6542425" y="4370512"/>
            <a:ext cx="2067339" cy="2067339"/>
            <a:chOff x="8370254" y="3738300"/>
            <a:chExt cx="2067339" cy="2067339"/>
          </a:xfrm>
        </p:grpSpPr>
        <p:sp>
          <p:nvSpPr>
            <p:cNvPr id="14" name="Oval 13">
              <a:extLst>
                <a:ext uri="{FF2B5EF4-FFF2-40B4-BE49-F238E27FC236}">
                  <a16:creationId xmlns:a16="http://schemas.microsoft.com/office/drawing/2014/main" id="{27F1E496-0E6D-4533-BAEF-B768069B76A9}"/>
                </a:ext>
              </a:extLst>
            </p:cNvPr>
            <p:cNvSpPr/>
            <p:nvPr/>
          </p:nvSpPr>
          <p:spPr>
            <a:xfrm>
              <a:off x="8370254" y="3738300"/>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b="1" dirty="0"/>
            </a:p>
            <a:p>
              <a:pPr algn="ctr"/>
              <a:endParaRPr lang="en-US" sz="1700" b="1" dirty="0"/>
            </a:p>
            <a:p>
              <a:pPr algn="ctr"/>
              <a:endParaRPr lang="en-US" sz="1700" b="1" dirty="0"/>
            </a:p>
            <a:p>
              <a:pPr algn="ctr"/>
              <a:endParaRPr lang="en-US" sz="1700" b="1" dirty="0"/>
            </a:p>
            <a:p>
              <a:pPr algn="ctr"/>
              <a:r>
                <a:rPr lang="en-US" sz="1700" b="1" dirty="0">
                  <a:solidFill>
                    <a:schemeClr val="tx1"/>
                  </a:solidFill>
                </a:rPr>
                <a:t>Processing</a:t>
              </a:r>
              <a:br>
                <a:rPr lang="en-US" sz="1700" b="1" dirty="0">
                  <a:solidFill>
                    <a:schemeClr val="tx1"/>
                  </a:solidFill>
                </a:rPr>
              </a:br>
              <a:r>
                <a:rPr lang="en-US" sz="1700" b="1" dirty="0">
                  <a:solidFill>
                    <a:schemeClr val="tx1"/>
                  </a:solidFill>
                </a:rPr>
                <a:t>&amp; Insights</a:t>
              </a:r>
            </a:p>
          </p:txBody>
        </p:sp>
        <p:grpSp>
          <p:nvGrpSpPr>
            <p:cNvPr id="79" name="Graphic 341">
              <a:extLst>
                <a:ext uri="{FF2B5EF4-FFF2-40B4-BE49-F238E27FC236}">
                  <a16:creationId xmlns:a16="http://schemas.microsoft.com/office/drawing/2014/main" id="{BCBF4DE8-7E38-45E5-BA76-F5B56D7F75F3}"/>
                </a:ext>
              </a:extLst>
            </p:cNvPr>
            <p:cNvGrpSpPr/>
            <p:nvPr/>
          </p:nvGrpSpPr>
          <p:grpSpPr>
            <a:xfrm>
              <a:off x="8867608" y="3953946"/>
              <a:ext cx="1131279" cy="1000424"/>
              <a:chOff x="5401996" y="2826486"/>
              <a:chExt cx="463612" cy="409986"/>
            </a:xfrm>
            <a:solidFill>
              <a:srgbClr val="1A1F20"/>
            </a:solidFill>
          </p:grpSpPr>
          <p:sp>
            <p:nvSpPr>
              <p:cNvPr id="80" name="Freeform: Shape 79">
                <a:extLst>
                  <a:ext uri="{FF2B5EF4-FFF2-40B4-BE49-F238E27FC236}">
                    <a16:creationId xmlns:a16="http://schemas.microsoft.com/office/drawing/2014/main" id="{91F36325-17C9-4151-867D-6419E522DE57}"/>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81" name="Freeform: Shape 80">
                <a:extLst>
                  <a:ext uri="{FF2B5EF4-FFF2-40B4-BE49-F238E27FC236}">
                    <a16:creationId xmlns:a16="http://schemas.microsoft.com/office/drawing/2014/main" id="{3AD0EB78-8B79-4C84-A636-D8385EFF636F}"/>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82" name="Freeform: Shape 81">
                <a:extLst>
                  <a:ext uri="{FF2B5EF4-FFF2-40B4-BE49-F238E27FC236}">
                    <a16:creationId xmlns:a16="http://schemas.microsoft.com/office/drawing/2014/main" id="{E2F765F6-D48A-41C3-AF8E-F3F85FC51E41}"/>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83" name="Freeform: Shape 82">
                <a:extLst>
                  <a:ext uri="{FF2B5EF4-FFF2-40B4-BE49-F238E27FC236}">
                    <a16:creationId xmlns:a16="http://schemas.microsoft.com/office/drawing/2014/main" id="{B18D5CE4-F1E1-4DAB-B052-9D8F86AA797B}"/>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84" name="Freeform: Shape 83">
                <a:extLst>
                  <a:ext uri="{FF2B5EF4-FFF2-40B4-BE49-F238E27FC236}">
                    <a16:creationId xmlns:a16="http://schemas.microsoft.com/office/drawing/2014/main" id="{AEE79F3A-D0CC-4173-BB4B-9CCD6A1B637E}"/>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40803BF5-8A02-4711-AC6D-C52CCF803C09}"/>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632D0476-4E8E-4A45-9878-F45E83E217DC}"/>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87" name="Freeform: Shape 86">
                <a:extLst>
                  <a:ext uri="{FF2B5EF4-FFF2-40B4-BE49-F238E27FC236}">
                    <a16:creationId xmlns:a16="http://schemas.microsoft.com/office/drawing/2014/main" id="{805303B8-AD97-4CB8-94C7-90CE3D32B2B1}"/>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88" name="Freeform: Shape 87">
                <a:extLst>
                  <a:ext uri="{FF2B5EF4-FFF2-40B4-BE49-F238E27FC236}">
                    <a16:creationId xmlns:a16="http://schemas.microsoft.com/office/drawing/2014/main" id="{5F071EB8-5B75-4AFE-8B5A-1994AE8D548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89" name="Freeform: Shape 88">
                <a:extLst>
                  <a:ext uri="{FF2B5EF4-FFF2-40B4-BE49-F238E27FC236}">
                    <a16:creationId xmlns:a16="http://schemas.microsoft.com/office/drawing/2014/main" id="{93463A91-EFEE-4509-82FA-46C292C7B6FF}"/>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90" name="Freeform: Shape 89">
                <a:extLst>
                  <a:ext uri="{FF2B5EF4-FFF2-40B4-BE49-F238E27FC236}">
                    <a16:creationId xmlns:a16="http://schemas.microsoft.com/office/drawing/2014/main" id="{87A8A126-9D78-490A-B5C9-DC72887DAB6A}"/>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91" name="Freeform: Shape 90">
                <a:extLst>
                  <a:ext uri="{FF2B5EF4-FFF2-40B4-BE49-F238E27FC236}">
                    <a16:creationId xmlns:a16="http://schemas.microsoft.com/office/drawing/2014/main" id="{91EBB274-7F6E-4EC3-A8AF-066A9E41655C}"/>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1606F237-2B03-415A-B1AC-82A297C0577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EEEB8C8C-8586-4B4B-95CE-8749B5F7F936}"/>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94" name="Freeform: Shape 93">
                <a:extLst>
                  <a:ext uri="{FF2B5EF4-FFF2-40B4-BE49-F238E27FC236}">
                    <a16:creationId xmlns:a16="http://schemas.microsoft.com/office/drawing/2014/main" id="{4728A90D-C545-4D4A-A10B-0AF0702AB269}"/>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95" name="Freeform: Shape 94">
                <a:extLst>
                  <a:ext uri="{FF2B5EF4-FFF2-40B4-BE49-F238E27FC236}">
                    <a16:creationId xmlns:a16="http://schemas.microsoft.com/office/drawing/2014/main" id="{8BD70A50-6DF3-45D9-8AF4-B4B2956E7927}"/>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EC5F4F0A-4015-45CA-823D-A16E799E821A}"/>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F3253D32-D60E-4278-9734-BBFA8CB95268}"/>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B306FC4A-3964-412D-863F-38EC41666587}"/>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9D419E9D-E175-4696-A687-33673E196C1E}"/>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100" name="Freeform: Shape 99">
                <a:extLst>
                  <a:ext uri="{FF2B5EF4-FFF2-40B4-BE49-F238E27FC236}">
                    <a16:creationId xmlns:a16="http://schemas.microsoft.com/office/drawing/2014/main" id="{C362EE54-F584-44C6-A8DC-82DD4DA2674D}"/>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101" name="Freeform: Shape 100">
                <a:extLst>
                  <a:ext uri="{FF2B5EF4-FFF2-40B4-BE49-F238E27FC236}">
                    <a16:creationId xmlns:a16="http://schemas.microsoft.com/office/drawing/2014/main" id="{FA95C8AC-AABF-4485-A9FD-4B808A6B131D}"/>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102" name="Freeform: Shape 101">
                <a:extLst>
                  <a:ext uri="{FF2B5EF4-FFF2-40B4-BE49-F238E27FC236}">
                    <a16:creationId xmlns:a16="http://schemas.microsoft.com/office/drawing/2014/main" id="{C4279F65-A2B3-4C9F-9D1C-75851ED9C0B9}"/>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103" name="Freeform: Shape 102">
                <a:extLst>
                  <a:ext uri="{FF2B5EF4-FFF2-40B4-BE49-F238E27FC236}">
                    <a16:creationId xmlns:a16="http://schemas.microsoft.com/office/drawing/2014/main" id="{91F643CF-BC84-46F5-85C9-3EC2E015641F}"/>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D2C1FD38-85B0-40BE-9119-90FF8D9897EB}"/>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6F27933C-2AEA-478A-9C92-6D3C4F315932}"/>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106" name="Freeform: Shape 105">
                <a:extLst>
                  <a:ext uri="{FF2B5EF4-FFF2-40B4-BE49-F238E27FC236}">
                    <a16:creationId xmlns:a16="http://schemas.microsoft.com/office/drawing/2014/main" id="{EC98062E-2D6C-4AD3-9D3B-38F63723FF07}"/>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107" name="Freeform: Shape 106">
                <a:extLst>
                  <a:ext uri="{FF2B5EF4-FFF2-40B4-BE49-F238E27FC236}">
                    <a16:creationId xmlns:a16="http://schemas.microsoft.com/office/drawing/2014/main" id="{8734E7CC-CC86-4E46-A2AC-B3DD2744C2AA}"/>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108" name="Freeform: Shape 107">
                <a:extLst>
                  <a:ext uri="{FF2B5EF4-FFF2-40B4-BE49-F238E27FC236}">
                    <a16:creationId xmlns:a16="http://schemas.microsoft.com/office/drawing/2014/main" id="{5AB7E314-965D-4F59-9A54-2A454519229F}"/>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109" name="Freeform: Shape 108">
                <a:extLst>
                  <a:ext uri="{FF2B5EF4-FFF2-40B4-BE49-F238E27FC236}">
                    <a16:creationId xmlns:a16="http://schemas.microsoft.com/office/drawing/2014/main" id="{F35575C1-6049-453A-98A5-72F2E7973C18}"/>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6576BD05-55E4-466F-9D64-DE3B7FF28498}"/>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665EF751-986C-4081-8C31-52C91DDDF667}"/>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112" name="Freeform: Shape 111">
                <a:extLst>
                  <a:ext uri="{FF2B5EF4-FFF2-40B4-BE49-F238E27FC236}">
                    <a16:creationId xmlns:a16="http://schemas.microsoft.com/office/drawing/2014/main" id="{9DB73F37-5B39-4298-B0E0-269F502E6B9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113" name="Freeform: Shape 112">
                <a:extLst>
                  <a:ext uri="{FF2B5EF4-FFF2-40B4-BE49-F238E27FC236}">
                    <a16:creationId xmlns:a16="http://schemas.microsoft.com/office/drawing/2014/main" id="{A2C6D0BD-349C-4794-9C93-4EECB2AC2DAE}"/>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114" name="Freeform: Shape 113">
                <a:extLst>
                  <a:ext uri="{FF2B5EF4-FFF2-40B4-BE49-F238E27FC236}">
                    <a16:creationId xmlns:a16="http://schemas.microsoft.com/office/drawing/2014/main" id="{66B3085F-6DE1-4AC2-99B5-DF25E6D556C2}"/>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115" name="Freeform: Shape 114">
                <a:extLst>
                  <a:ext uri="{FF2B5EF4-FFF2-40B4-BE49-F238E27FC236}">
                    <a16:creationId xmlns:a16="http://schemas.microsoft.com/office/drawing/2014/main" id="{A62C2B2C-D0E3-4842-84AD-084F02BEC95C}"/>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32B901DB-C9B1-4AE3-8699-CD07865DCDB9}"/>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grpSp>
    </p:spTree>
    <p:extLst>
      <p:ext uri="{BB962C8B-B14F-4D97-AF65-F5344CB8AC3E}">
        <p14:creationId xmlns:p14="http://schemas.microsoft.com/office/powerpoint/2010/main" val="26290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anim calcmode="lin" valueType="num">
                                      <p:cBhvr>
                                        <p:cTn id="13" dur="1000" fill="hold"/>
                                        <p:tgtEl>
                                          <p:spTgt spid="120"/>
                                        </p:tgtEl>
                                        <p:attrNameLst>
                                          <p:attrName>ppt_x</p:attrName>
                                        </p:attrNameLst>
                                      </p:cBhvr>
                                      <p:tavLst>
                                        <p:tav tm="0">
                                          <p:val>
                                            <p:strVal val="#ppt_x"/>
                                          </p:val>
                                        </p:tav>
                                        <p:tav tm="100000">
                                          <p:val>
                                            <p:strVal val="#ppt_x"/>
                                          </p:val>
                                        </p:tav>
                                      </p:tavLst>
                                    </p:anim>
                                    <p:anim calcmode="lin" valueType="num">
                                      <p:cBhvr>
                                        <p:cTn id="14"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18"/>
                                        </p:tgtEl>
                                        <p:attrNameLst>
                                          <p:attrName>style.visibility</p:attrName>
                                        </p:attrNameLst>
                                      </p:cBhvr>
                                      <p:to>
                                        <p:strVal val="visible"/>
                                      </p:to>
                                    </p:set>
                                    <p:anim calcmode="lin" valueType="num">
                                      <p:cBhvr>
                                        <p:cTn id="19" dur="1000" fill="hold"/>
                                        <p:tgtEl>
                                          <p:spTgt spid="118"/>
                                        </p:tgtEl>
                                        <p:attrNameLst>
                                          <p:attrName>ppt_w</p:attrName>
                                        </p:attrNameLst>
                                      </p:cBhvr>
                                      <p:tavLst>
                                        <p:tav tm="0">
                                          <p:val>
                                            <p:fltVal val="0"/>
                                          </p:val>
                                        </p:tav>
                                        <p:tav tm="100000">
                                          <p:val>
                                            <p:strVal val="#ppt_w"/>
                                          </p:val>
                                        </p:tav>
                                      </p:tavLst>
                                    </p:anim>
                                    <p:anim calcmode="lin" valueType="num">
                                      <p:cBhvr>
                                        <p:cTn id="20" dur="1000" fill="hold"/>
                                        <p:tgtEl>
                                          <p:spTgt spid="118"/>
                                        </p:tgtEl>
                                        <p:attrNameLst>
                                          <p:attrName>ppt_h</p:attrName>
                                        </p:attrNameLst>
                                      </p:cBhvr>
                                      <p:tavLst>
                                        <p:tav tm="0">
                                          <p:val>
                                            <p:fltVal val="0"/>
                                          </p:val>
                                        </p:tav>
                                        <p:tav tm="100000">
                                          <p:val>
                                            <p:strVal val="#ppt_h"/>
                                          </p:val>
                                        </p:tav>
                                      </p:tavLst>
                                    </p:anim>
                                    <p:anim calcmode="lin" valueType="num">
                                      <p:cBhvr>
                                        <p:cTn id="21" dur="1000" fill="hold"/>
                                        <p:tgtEl>
                                          <p:spTgt spid="118"/>
                                        </p:tgtEl>
                                        <p:attrNameLst>
                                          <p:attrName>style.rotation</p:attrName>
                                        </p:attrNameLst>
                                      </p:cBhvr>
                                      <p:tavLst>
                                        <p:tav tm="0">
                                          <p:val>
                                            <p:fltVal val="90"/>
                                          </p:val>
                                        </p:tav>
                                        <p:tav tm="100000">
                                          <p:val>
                                            <p:fltVal val="0"/>
                                          </p:val>
                                        </p:tav>
                                      </p:tavLst>
                                    </p:anim>
                                    <p:animEffect transition="in" filter="fade">
                                      <p:cBhvr>
                                        <p:cTn id="22" dur="1000"/>
                                        <p:tgtEl>
                                          <p:spTgt spid="1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2D209E3-1837-4C18-AED9-45330F063EC5}"/>
              </a:ext>
            </a:extLst>
          </p:cNvPr>
          <p:cNvSpPr>
            <a:spLocks noGrp="1"/>
          </p:cNvSpPr>
          <p:nvPr>
            <p:ph type="body" sz="quarter" idx="10"/>
          </p:nvPr>
        </p:nvSpPr>
        <p:spPr>
          <a:xfrm>
            <a:off x="3280756" y="309563"/>
            <a:ext cx="2377094" cy="2600325"/>
          </a:xfrm>
        </p:spPr>
        <p:txBody>
          <a:bodyPr/>
          <a:lstStyle/>
          <a:p>
            <a:r>
              <a:rPr lang="en-US" dirty="0"/>
              <a:t>3</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20131" y="1628588"/>
            <a:ext cx="3921249" cy="3439389"/>
          </a:xfrm>
        </p:spPr>
        <p:txBody>
          <a:bodyPr>
            <a:normAutofit fontScale="90000"/>
          </a:bodyPr>
          <a:lstStyle/>
          <a:p>
            <a:r>
              <a:rPr lang="en-US" dirty="0"/>
              <a:t>Like any good wrangler / tamer / explorer / investigator / builder / maintenance worker / janitor / mechanic, you need tools!</a:t>
            </a:r>
          </a:p>
        </p:txBody>
      </p:sp>
    </p:spTree>
    <p:extLst>
      <p:ext uri="{BB962C8B-B14F-4D97-AF65-F5344CB8AC3E}">
        <p14:creationId xmlns:p14="http://schemas.microsoft.com/office/powerpoint/2010/main" val="232016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oddler playing with a toolbox&#10;&#10;This Photo by Unknown Author is licensed under CC BY-SA">
            <a:extLst>
              <a:ext uri="{FF2B5EF4-FFF2-40B4-BE49-F238E27FC236}">
                <a16:creationId xmlns:a16="http://schemas.microsoft.com/office/drawing/2014/main" id="{0B84BA4E-68FF-4D48-92C1-87C6E40A0D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30898" y="100876"/>
            <a:ext cx="4141838" cy="2329784"/>
          </a:xfrm>
          <a:prstGeom prst="rect">
            <a:avLst/>
          </a:prstGeom>
        </p:spPr>
      </p:pic>
      <p:sp>
        <p:nvSpPr>
          <p:cNvPr id="6" name="Content Placeholder 5">
            <a:extLst>
              <a:ext uri="{FF2B5EF4-FFF2-40B4-BE49-F238E27FC236}">
                <a16:creationId xmlns:a16="http://schemas.microsoft.com/office/drawing/2014/main" id="{6EBD7747-3C23-42D1-874A-9647F96E3DDB}"/>
              </a:ext>
            </a:extLst>
          </p:cNvPr>
          <p:cNvSpPr>
            <a:spLocks noGrp="1"/>
          </p:cNvSpPr>
          <p:nvPr>
            <p:ph idx="4294967295"/>
          </p:nvPr>
        </p:nvSpPr>
        <p:spPr>
          <a:xfrm>
            <a:off x="521110" y="1819275"/>
            <a:ext cx="8166100" cy="4351338"/>
          </a:xfrm>
        </p:spPr>
        <p:txBody>
          <a:bodyPr>
            <a:normAutofit/>
          </a:bodyPr>
          <a:lstStyle/>
          <a:p>
            <a:r>
              <a:rPr lang="en-US" sz="2400" dirty="0"/>
              <a:t>ETL tools</a:t>
            </a:r>
          </a:p>
          <a:p>
            <a:r>
              <a:rPr lang="en-US" sz="2400" dirty="0"/>
              <a:t>Data exploration &amp; management tools (SSMS, Azure Data Studio, Storage Explorer, etc.)</a:t>
            </a:r>
          </a:p>
          <a:p>
            <a:r>
              <a:rPr lang="en-US" sz="2400" dirty="0"/>
              <a:t>Query languages such as SQL</a:t>
            </a:r>
          </a:p>
          <a:p>
            <a:r>
              <a:rPr lang="en-US" sz="2400" dirty="0"/>
              <a:t>Python</a:t>
            </a:r>
          </a:p>
          <a:p>
            <a:r>
              <a:rPr lang="en-US" sz="2400" dirty="0"/>
              <a:t>Spark/Hadoop</a:t>
            </a:r>
          </a:p>
          <a:p>
            <a:r>
              <a:rPr lang="en-US" sz="2400" dirty="0"/>
              <a:t>HDFS &amp; data lakes</a:t>
            </a:r>
          </a:p>
          <a:p>
            <a:r>
              <a:rPr lang="en-US" sz="2400" dirty="0"/>
              <a:t>Visualization &amp; BI tools</a:t>
            </a:r>
          </a:p>
        </p:txBody>
      </p:sp>
      <p:sp>
        <p:nvSpPr>
          <p:cNvPr id="5" name="Title 4">
            <a:extLst>
              <a:ext uri="{FF2B5EF4-FFF2-40B4-BE49-F238E27FC236}">
                <a16:creationId xmlns:a16="http://schemas.microsoft.com/office/drawing/2014/main" id="{A829076D-8C8B-4898-A399-8A1C0E200EDB}"/>
              </a:ext>
            </a:extLst>
          </p:cNvPr>
          <p:cNvSpPr>
            <a:spLocks noGrp="1"/>
          </p:cNvSpPr>
          <p:nvPr>
            <p:ph type="title" idx="4294967295"/>
          </p:nvPr>
        </p:nvSpPr>
        <p:spPr>
          <a:xfrm>
            <a:off x="353961" y="297295"/>
            <a:ext cx="5426075" cy="1325562"/>
          </a:xfrm>
        </p:spPr>
        <p:txBody>
          <a:bodyPr/>
          <a:lstStyle/>
          <a:p>
            <a:r>
              <a:rPr lang="en-US" dirty="0"/>
              <a:t>A data engineer’s toolbox and skillset</a:t>
            </a:r>
          </a:p>
        </p:txBody>
      </p:sp>
    </p:spTree>
    <p:extLst>
      <p:ext uri="{BB962C8B-B14F-4D97-AF65-F5344CB8AC3E}">
        <p14:creationId xmlns:p14="http://schemas.microsoft.com/office/powerpoint/2010/main" val="26141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left)">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736AD8-6CA6-4C37-9CCB-EA0B3243CEEC}"/>
              </a:ext>
            </a:extLst>
          </p:cNvPr>
          <p:cNvSpPr>
            <a:spLocks noGrp="1"/>
          </p:cNvSpPr>
          <p:nvPr>
            <p:ph type="title"/>
          </p:nvPr>
        </p:nvSpPr>
        <p:spPr/>
        <p:txBody>
          <a:bodyPr/>
          <a:lstStyle/>
          <a:p>
            <a:pPr algn="ctr"/>
            <a:r>
              <a:rPr lang="en-US" dirty="0"/>
              <a:t>“Now we have a new problem…</a:t>
            </a:r>
            <a:br>
              <a:rPr lang="en-US" dirty="0"/>
            </a:br>
            <a:r>
              <a:rPr lang="en-US" dirty="0"/>
              <a:t>I have to set up and manage several tools and environments to do my job!”</a:t>
            </a:r>
          </a:p>
        </p:txBody>
      </p:sp>
      <p:sp>
        <p:nvSpPr>
          <p:cNvPr id="5" name="Subtitle 4">
            <a:extLst>
              <a:ext uri="{FF2B5EF4-FFF2-40B4-BE49-F238E27FC236}">
                <a16:creationId xmlns:a16="http://schemas.microsoft.com/office/drawing/2014/main" id="{B5C31F39-521D-4072-ABFD-B1C02FC9D2FA}"/>
              </a:ext>
            </a:extLst>
          </p:cNvPr>
          <p:cNvSpPr>
            <a:spLocks noGrp="1"/>
          </p:cNvSpPr>
          <p:nvPr>
            <p:ph type="body" sz="quarter" idx="11"/>
          </p:nvPr>
        </p:nvSpPr>
        <p:spPr/>
        <p:txBody>
          <a:bodyPr/>
          <a:lstStyle/>
          <a:p>
            <a:pPr marL="0" indent="0" algn="ctr">
              <a:buNone/>
            </a:pPr>
            <a:r>
              <a:rPr lang="en-US" dirty="0"/>
              <a:t>- Internal monologue</a:t>
            </a:r>
          </a:p>
        </p:txBody>
      </p:sp>
      <p:pic>
        <p:nvPicPr>
          <p:cNvPr id="6" name="Graphic 5" descr="Confused face with solid fill with solid fill">
            <a:extLst>
              <a:ext uri="{FF2B5EF4-FFF2-40B4-BE49-F238E27FC236}">
                <a16:creationId xmlns:a16="http://schemas.microsoft.com/office/drawing/2014/main" id="{D28A11A5-E3E6-48E9-92AE-5244DFFF35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057" y="1290315"/>
            <a:ext cx="3349839" cy="3349839"/>
          </a:xfrm>
          <a:prstGeom prst="rect">
            <a:avLst/>
          </a:prstGeom>
        </p:spPr>
      </p:pic>
    </p:spTree>
    <p:extLst>
      <p:ext uri="{BB962C8B-B14F-4D97-AF65-F5344CB8AC3E}">
        <p14:creationId xmlns:p14="http://schemas.microsoft.com/office/powerpoint/2010/main" val="2766127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21CEE0-15D4-4D97-ADCC-178679667BCC}"/>
              </a:ext>
            </a:extLst>
          </p:cNvPr>
          <p:cNvSpPr>
            <a:spLocks noGrp="1"/>
          </p:cNvSpPr>
          <p:nvPr>
            <p:ph type="ctrTitle" idx="4294967295"/>
          </p:nvPr>
        </p:nvSpPr>
        <p:spPr>
          <a:xfrm>
            <a:off x="353962" y="508564"/>
            <a:ext cx="9753600" cy="4965700"/>
          </a:xfrm>
        </p:spPr>
        <p:txBody>
          <a:bodyPr anchor="t">
            <a:normAutofit/>
          </a:bodyPr>
          <a:lstStyle/>
          <a:p>
            <a:r>
              <a:rPr lang="en-US" sz="6600" dirty="0"/>
              <a:t>Synapse Analytics to the rescue!</a:t>
            </a:r>
          </a:p>
        </p:txBody>
      </p:sp>
      <p:pic>
        <p:nvPicPr>
          <p:cNvPr id="5" name="Graphic 4">
            <a:extLst>
              <a:ext uri="{FF2B5EF4-FFF2-40B4-BE49-F238E27FC236}">
                <a16:creationId xmlns:a16="http://schemas.microsoft.com/office/drawing/2014/main" id="{756107D8-66AE-4E11-9393-605D13D22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4015" y="7323993"/>
            <a:ext cx="3018692" cy="3018692"/>
          </a:xfrm>
          <a:prstGeom prst="rect">
            <a:avLst/>
          </a:prstGeom>
        </p:spPr>
      </p:pic>
      <p:pic>
        <p:nvPicPr>
          <p:cNvPr id="6" name="Graphic 5">
            <a:extLst>
              <a:ext uri="{FF2B5EF4-FFF2-40B4-BE49-F238E27FC236}">
                <a16:creationId xmlns:a16="http://schemas.microsoft.com/office/drawing/2014/main" id="{82797A4D-11CC-47F4-BB54-A537D433D0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5262" y="6840448"/>
            <a:ext cx="2150346" cy="2150346"/>
          </a:xfrm>
          <a:prstGeom prst="rect">
            <a:avLst/>
          </a:prstGeom>
        </p:spPr>
      </p:pic>
    </p:spTree>
    <p:extLst>
      <p:ext uri="{BB962C8B-B14F-4D97-AF65-F5344CB8AC3E}">
        <p14:creationId xmlns:p14="http://schemas.microsoft.com/office/powerpoint/2010/main" val="6828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7708 -0.11088 L 0.07708 -0.11065 C 0.10521 -0.16759 0.10664 -0.16782 0.13255 -0.23148 C 0.17995 -0.34768 0.16615 -0.3331 0.20912 -0.40463 C 0.21953 -0.42222 0.22969 -0.44097 0.24154 -0.45578 C 0.25768 -0.47639 0.27591 -0.49236 0.29271 -0.51088 C 0.29609 -0.51458 0.29935 -0.51875 0.303 -0.52245 C 0.31159 -0.5324 0.30508 -0.52268 0.32175 -0.54305 C 0.36185 -0.59236 0.32266 -0.54352 0.36771 -0.60208 C 0.36979 -0.60463 0.37214 -0.60694 0.37422 -0.60972 C 0.37708 -0.61342 0.37995 -0.61736 0.38281 -0.62129 C 0.38425 -0.62291 0.38581 -0.62453 0.38724 -0.62639 C 0.38893 -0.6287 0.3905 -0.63148 0.39219 -0.63402 C 0.39701 -0.64074 0.39818 -0.6412 0.40234 -0.64815 C 0.40378 -0.65069 0.40521 -0.65347 0.40664 -0.65578 C 0.40781 -0.65764 0.40912 -0.65902 0.41029 -0.66088 C 0.41172 -0.66342 0.41315 -0.6662 0.41458 -0.66875 C 0.41667 -0.67222 0.41914 -0.67523 0.42109 -0.67893 C 0.42292 -0.6824 0.42409 -0.68727 0.42617 -0.69051 C 0.4276 -0.69259 0.42917 -0.69444 0.43047 -0.69676 C 0.43268 -0.70069 0.43294 -0.70393 0.43477 -0.70833 C 0.43594 -0.71111 0.43724 -0.71342 0.43841 -0.7162 C 0.44063 -0.72106 0.43932 -0.71921 0.44128 -0.725 C 0.44219 -0.72777 0.44336 -0.73009 0.44414 -0.73287 C 0.44479 -0.73518 0.44492 -0.73796 0.44557 -0.74051 C 0.44701 -0.74583 0.44727 -0.74606 0.44922 -0.7493 L 0.44779 -0.74676 L 0.45 -0.74815 " pathEditMode="relative" rAng="0" ptsTypes="AAAAAAAAAAAAAAAAAAAAAAAAAAAA">
                                      <p:cBhvr>
                                        <p:cTn id="6" dur="2000" fill="hold"/>
                                        <p:tgtEl>
                                          <p:spTgt spid="5"/>
                                        </p:tgtEl>
                                        <p:attrNameLst>
                                          <p:attrName>ppt_x</p:attrName>
                                          <p:attrName>ppt_y</p:attrName>
                                        </p:attrNameLst>
                                      </p:cBhvr>
                                      <p:rCtr x="18646" y="-31921"/>
                                    </p:animMotion>
                                  </p:childTnLst>
                                </p:cTn>
                              </p:par>
                              <p:par>
                                <p:cTn id="7" presetID="0" presetClass="path" presetSubtype="0" accel="50000" decel="50000" fill="hold" nodeType="withEffect">
                                  <p:stCondLst>
                                    <p:cond delay="0"/>
                                  </p:stCondLst>
                                  <p:childTnLst>
                                    <p:animMotion origin="layout" path="M 0.0681 -0.13912 C 0.06927 -0.14028 0.07057 -0.14121 0.07188 -0.14236 C 0.07513 -0.14398 0.07852 -0.14537 0.08164 -0.14769 C 0.08516 -0.1507 0.09479 -0.16111 0.09896 -0.16713 C 0.1013 -0.17037 0.10326 -0.17408 0.10547 -0.17686 C 0.11055 -0.18287 0.11628 -0.18773 0.12149 -0.19352 C 0.1293 -0.20255 0.14102 -0.21644 0.14779 -0.22963 C 0.14974 -0.23334 0.15104 -0.23773 0.15248 -0.24213 C 0.15925 -0.26204 0.15886 -0.26297 0.16367 -0.2838 C 0.16693 -0.31412 0.16328 -0.28311 0.1694 -0.3213 C 0.1711 -0.33241 0.17253 -0.34352 0.17409 -0.35463 L 0.17656 -0.3713 C 0.17722 -0.37709 0.178 -0.38241 0.17891 -0.38797 C 0.17969 -0.39306 0.18125 -0.40348 0.18125 -0.40301 C 0.1836 -0.44815 0.18021 -0.38704 0.1836 -0.43519 C 0.18399 -0.44074 0.18386 -0.44653 0.18451 -0.45209 C 0.18516 -0.45811 0.18685 -0.46366 0.18763 -0.47014 C 0.18841 -0.47408 0.18854 -0.47824 0.18919 -0.48241 C 0.19037 -0.4875 0.19193 -0.4926 0.19323 -0.49769 C 0.20104 -0.53079 0.19115 -0.49329 0.20117 -0.53241 C 0.20469 -0.54584 0.20781 -0.55324 0.2125 -0.56713 C 0.21537 -0.5757 0.21849 -0.58704 0.22201 -0.59491 C 0.22396 -0.59954 0.23099 -0.61065 0.23386 -0.61459 C 0.27891 -0.67408 0.23425 -0.61459 0.26185 -0.64908 C 0.2655 -0.65371 0.26862 -0.6588 0.27227 -0.66297 C 0.29531 -0.68912 0.28711 -0.67824 0.30899 -0.69769 C 0.31276 -0.70093 0.31641 -0.70556 0.32005 -0.7088 C 0.32748 -0.71528 0.33503 -0.72084 0.34245 -0.72686 C 0.34492 -0.72894 0.34753 -0.72986 0.34961 -0.73241 C 0.35469 -0.73843 0.35964 -0.74491 0.36498 -0.75047 C 0.37266 -0.7588 0.38112 -0.76551 0.3888 -0.77408 C 0.40143 -0.78797 0.41315 -0.80417 0.42539 -0.81898 C 0.43021 -0.82385 0.43529 -0.82848 0.43985 -0.83403 L 0.46224 -0.86019 C 0.46953 -0.86875 0.47735 -0.87639 0.48451 -0.88519 L 0.50938 -0.91574 C 0.51224 -0.91922 0.51537 -0.92176 0.5181 -0.92547 C 0.52201 -0.93102 0.52591 -0.93681 0.53008 -0.94213 C 0.53594 -0.94977 0.54258 -0.95625 0.54844 -0.96459 C 0.55117 -0.96806 0.55352 -0.97223 0.55651 -0.97547 C 0.56263 -0.98311 0.57018 -0.9882 0.57552 -0.99769 C 0.60807 -1.05417 0.57227 -0.99422 0.59154 -1.02269 C 0.61042 -1.05093 0.58164 -1.01181 0.6043 -1.04352 C 0.61966 -1.06551 0.60847 -1.04861 0.61875 -1.06158 C 0.62005 -1.06343 0.62136 -1.06551 0.62266 -1.06713 C 0.628 -1.07361 0.63347 -1.07963 0.63854 -1.08681 C 0.64518 -1.09561 0.65209 -1.10371 0.65847 -1.11297 L 0.66732 -1.1257 C 0.66862 -1.12732 0.66992 -1.12963 0.67136 -1.13102 C 0.68685 -1.14584 0.67331 -1.13241 0.7 -1.16088 C 0.70274 -1.16389 0.70573 -1.16598 0.70807 -1.16945 C 0.71029 -1.17269 0.71211 -1.17639 0.71446 -1.17894 C 0.72279 -1.19005 0.73138 -1.20047 0.73998 -1.21135 C 0.74141 -1.21297 0.74271 -1.21459 0.74401 -1.21667 L 0.7638 -1.24723 C 0.76706 -1.25209 0.77044 -1.25602 0.77344 -1.26111 C 0.77526 -1.26412 0.78399 -1.28079 0.78867 -1.28611 C 0.79336 -1.29144 0.79818 -1.2963 0.803 -1.30139 C 0.80742 -1.30602 0.80547 -1.30556 0.80873 -1.30556 " pathEditMode="relative" rAng="0" ptsTypes="AAAAAAAAAAAAAAAAAAAAAAAAAAAAAAAAAAAAAAAAAAAAAAAAAAAAAAAAAAA">
                                      <p:cBhvr>
                                        <p:cTn id="8" dur="2000" fill="hold"/>
                                        <p:tgtEl>
                                          <p:spTgt spid="6"/>
                                        </p:tgtEl>
                                        <p:attrNameLst>
                                          <p:attrName>ppt_x</p:attrName>
                                          <p:attrName>ppt_y</p:attrName>
                                        </p:attrNameLst>
                                      </p:cBhvr>
                                      <p:rCtr x="37031" y="-5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463399" y="-50146"/>
            <a:ext cx="9418638" cy="1325562"/>
          </a:xfrm>
        </p:spPr>
        <p:txBody>
          <a:bodyPr>
            <a:normAutofit/>
          </a:bodyPr>
          <a:lstStyle/>
          <a:p>
            <a:r>
              <a:rPr lang="en-US" dirty="0"/>
              <a:t>Synapse Analytics Components</a:t>
            </a:r>
          </a:p>
        </p:txBody>
      </p:sp>
      <p:pic>
        <p:nvPicPr>
          <p:cNvPr id="1026" name="Picture 2" descr="An image to represent Azure Synapse Analytics components. In the Center resides the Azure Synapse Analytics logo, and surrounding it are images to represent its' components">
            <a:extLst>
              <a:ext uri="{FF2B5EF4-FFF2-40B4-BE49-F238E27FC236}">
                <a16:creationId xmlns:a16="http://schemas.microsoft.com/office/drawing/2014/main" id="{9201EA1E-14DD-48A9-B0DF-9AFDB8975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700" y="1056888"/>
            <a:ext cx="8209337" cy="504902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F5B40FB0-25E0-4802-84C4-5F312764E321}"/>
              </a:ext>
              <a:ext uri="{C183D7F6-B498-43B3-948B-1728B52AA6E4}">
                <adec:decorative xmlns:adec="http://schemas.microsoft.com/office/drawing/2017/decorative" val="1"/>
              </a:ext>
            </a:extLst>
          </p:cNvPr>
          <p:cNvSpPr>
            <a:spLocks noChangeAspect="1" noChangeArrowheads="1"/>
          </p:cNvSpPr>
          <p:nvPr/>
        </p:nvSpPr>
        <p:spPr bwMode="auto">
          <a:xfrm>
            <a:off x="5943601"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custDataLst>
      <p:tags r:id="rId1"/>
    </p:custDataLst>
    <p:extLst>
      <p:ext uri="{BB962C8B-B14F-4D97-AF65-F5344CB8AC3E}">
        <p14:creationId xmlns:p14="http://schemas.microsoft.com/office/powerpoint/2010/main" val="289685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E7BE67-29AB-4BEA-9E86-A7329059C33B}"/>
              </a:ext>
            </a:extLst>
          </p:cNvPr>
          <p:cNvSpPr>
            <a:spLocks noGrp="1"/>
          </p:cNvSpPr>
          <p:nvPr>
            <p:ph type="body" sz="quarter" idx="10"/>
          </p:nvPr>
        </p:nvSpPr>
        <p:spPr/>
        <p:txBody>
          <a:bodyPr/>
          <a:lstStyle/>
          <a:p>
            <a:r>
              <a:rPr lang="en-US" dirty="0"/>
              <a:t>4</a:t>
            </a:r>
          </a:p>
        </p:txBody>
      </p:sp>
      <p:sp>
        <p:nvSpPr>
          <p:cNvPr id="4" name="Title 3">
            <a:extLst>
              <a:ext uri="{FF2B5EF4-FFF2-40B4-BE49-F238E27FC236}">
                <a16:creationId xmlns:a16="http://schemas.microsoft.com/office/drawing/2014/main" id="{45775E1D-A09E-9F4D-90F6-8317556CC51B}"/>
              </a:ext>
            </a:extLst>
          </p:cNvPr>
          <p:cNvSpPr>
            <a:spLocks noGrp="1"/>
          </p:cNvSpPr>
          <p:nvPr>
            <p:ph type="ctrTitle"/>
          </p:nvPr>
        </p:nvSpPr>
        <p:spPr/>
        <p:txBody>
          <a:bodyPr/>
          <a:lstStyle/>
          <a:p>
            <a:r>
              <a:rPr lang="en-GB" dirty="0"/>
              <a:t>Designing a modern data warehouse with Azure Synapse Analytics</a:t>
            </a:r>
            <a:endParaRPr lang="en-US" dirty="0"/>
          </a:p>
        </p:txBody>
      </p:sp>
      <p:sp>
        <p:nvSpPr>
          <p:cNvPr id="2" name="Subtitle 1">
            <a:extLst>
              <a:ext uri="{FF2B5EF4-FFF2-40B4-BE49-F238E27FC236}">
                <a16:creationId xmlns:a16="http://schemas.microsoft.com/office/drawing/2014/main" id="{FA2B8338-AE6A-46AD-ACF9-321C1CAF998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90911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2E31AF0-F70C-48BB-A8EC-F59101A8598E}"/>
              </a:ext>
            </a:extLst>
          </p:cNvPr>
          <p:cNvSpPr>
            <a:spLocks noGrp="1"/>
          </p:cNvSpPr>
          <p:nvPr>
            <p:ph type="body" sz="quarter" idx="10"/>
          </p:nvPr>
        </p:nvSpPr>
        <p:spPr/>
        <p:txBody>
          <a:bodyPr>
            <a:normAutofit/>
          </a:bodyPr>
          <a:lstStyle/>
          <a:p>
            <a:pPr marL="0" indent="0">
              <a:buNone/>
            </a:pPr>
            <a:r>
              <a:rPr lang="en-US" sz="1800" b="0" cap="none" dirty="0">
                <a:solidFill>
                  <a:schemeClr val="tx1"/>
                </a:solidFill>
              </a:rPr>
              <a:t>23+ years in IT</a:t>
            </a:r>
          </a:p>
          <a:p>
            <a:pPr marL="0" indent="0">
              <a:buNone/>
            </a:pPr>
            <a:r>
              <a:rPr lang="en-US" sz="1800" b="0" cap="none" dirty="0">
                <a:solidFill>
                  <a:schemeClr val="tx1"/>
                </a:solidFill>
              </a:rPr>
              <a:t>MBA, Krannert School of Management, Purdue University</a:t>
            </a:r>
          </a:p>
          <a:p>
            <a:pPr marL="0" indent="0">
              <a:buNone/>
            </a:pPr>
            <a:r>
              <a:rPr lang="en-US" sz="1800" b="0" cap="none" dirty="0">
                <a:solidFill>
                  <a:schemeClr val="tx1"/>
                </a:solidFill>
              </a:rPr>
              <a:t>Author / contributor of multiple books and whitepapers</a:t>
            </a:r>
          </a:p>
        </p:txBody>
      </p:sp>
      <p:sp>
        <p:nvSpPr>
          <p:cNvPr id="8" name="Title 7">
            <a:extLst>
              <a:ext uri="{FF2B5EF4-FFF2-40B4-BE49-F238E27FC236}">
                <a16:creationId xmlns:a16="http://schemas.microsoft.com/office/drawing/2014/main" id="{7CF217D4-E929-47BD-B058-D8EB5CC8576F}"/>
              </a:ext>
            </a:extLst>
          </p:cNvPr>
          <p:cNvSpPr>
            <a:spLocks noGrp="1"/>
          </p:cNvSpPr>
          <p:nvPr>
            <p:ph type="title"/>
          </p:nvPr>
        </p:nvSpPr>
        <p:spPr/>
        <p:txBody>
          <a:bodyPr/>
          <a:lstStyle/>
          <a:p>
            <a:r>
              <a:rPr lang="en-US" dirty="0"/>
              <a:t>Kyle Bunting</a:t>
            </a:r>
          </a:p>
        </p:txBody>
      </p:sp>
      <p:sp>
        <p:nvSpPr>
          <p:cNvPr id="9" name="Text Placeholder 8">
            <a:extLst>
              <a:ext uri="{FF2B5EF4-FFF2-40B4-BE49-F238E27FC236}">
                <a16:creationId xmlns:a16="http://schemas.microsoft.com/office/drawing/2014/main" id="{38CC8492-D8B8-4A1F-A574-E46970615F20}"/>
              </a:ext>
            </a:extLst>
          </p:cNvPr>
          <p:cNvSpPr>
            <a:spLocks noGrp="1"/>
          </p:cNvSpPr>
          <p:nvPr>
            <p:ph type="body" sz="quarter" idx="16"/>
          </p:nvPr>
        </p:nvSpPr>
        <p:spPr/>
        <p:txBody>
          <a:bodyPr/>
          <a:lstStyle/>
          <a:p>
            <a:r>
              <a:rPr lang="en-US" dirty="0"/>
              <a:t>Senior Data &amp; AI Engineer</a:t>
            </a:r>
          </a:p>
        </p:txBody>
      </p:sp>
      <p:pic>
        <p:nvPicPr>
          <p:cNvPr id="6" name="Picture 5" descr="A person holding a fish&#10;&#10;Description automatically generated">
            <a:extLst>
              <a:ext uri="{FF2B5EF4-FFF2-40B4-BE49-F238E27FC236}">
                <a16:creationId xmlns:a16="http://schemas.microsoft.com/office/drawing/2014/main" id="{3D403E7E-23E1-41C6-BD4C-DA3331A9BED3}"/>
              </a:ext>
            </a:extLst>
          </p:cNvPr>
          <p:cNvPicPr>
            <a:picLocks noChangeAspect="1"/>
          </p:cNvPicPr>
          <p:nvPr/>
        </p:nvPicPr>
        <p:blipFill>
          <a:blip r:embed="rId2"/>
          <a:stretch>
            <a:fillRect/>
          </a:stretch>
        </p:blipFill>
        <p:spPr>
          <a:xfrm>
            <a:off x="6952816" y="1965313"/>
            <a:ext cx="3093369" cy="3093369"/>
          </a:xfrm>
          <a:prstGeom prst="rect">
            <a:avLst/>
          </a:prstGeom>
        </p:spPr>
      </p:pic>
      <p:pic>
        <p:nvPicPr>
          <p:cNvPr id="18" name="Picture 17">
            <a:extLst>
              <a:ext uri="{FF2B5EF4-FFF2-40B4-BE49-F238E27FC236}">
                <a16:creationId xmlns:a16="http://schemas.microsoft.com/office/drawing/2014/main" id="{660EE457-7DEB-4886-95D9-AB2E1F89658B}"/>
              </a:ext>
            </a:extLst>
          </p:cNvPr>
          <p:cNvPicPr>
            <a:picLocks noChangeAspect="1"/>
          </p:cNvPicPr>
          <p:nvPr/>
        </p:nvPicPr>
        <p:blipFill>
          <a:blip r:embed="rId3"/>
          <a:stretch>
            <a:fillRect/>
          </a:stretch>
        </p:blipFill>
        <p:spPr>
          <a:xfrm>
            <a:off x="9091031" y="4033221"/>
            <a:ext cx="2325175" cy="2304644"/>
          </a:xfrm>
          <a:prstGeom prst="rect">
            <a:avLst/>
          </a:prstGeom>
        </p:spPr>
      </p:pic>
      <p:pic>
        <p:nvPicPr>
          <p:cNvPr id="25" name="Picture 24">
            <a:extLst>
              <a:ext uri="{FF2B5EF4-FFF2-40B4-BE49-F238E27FC236}">
                <a16:creationId xmlns:a16="http://schemas.microsoft.com/office/drawing/2014/main" id="{A4A3ED96-E25C-42BA-A994-A15EA71A2FB5}"/>
              </a:ext>
            </a:extLst>
          </p:cNvPr>
          <p:cNvPicPr>
            <a:picLocks noChangeAspect="1"/>
          </p:cNvPicPr>
          <p:nvPr/>
        </p:nvPicPr>
        <p:blipFill>
          <a:blip r:embed="rId4"/>
          <a:stretch>
            <a:fillRect/>
          </a:stretch>
        </p:blipFill>
        <p:spPr>
          <a:xfrm>
            <a:off x="4601535" y="5042814"/>
            <a:ext cx="1009290" cy="1234440"/>
          </a:xfrm>
          <a:prstGeom prst="rect">
            <a:avLst/>
          </a:prstGeom>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8E8BABE8-932B-4072-8920-0FFD4727899D}"/>
              </a:ext>
            </a:extLst>
          </p:cNvPr>
          <p:cNvPicPr>
            <a:picLocks noChangeAspect="1"/>
          </p:cNvPicPr>
          <p:nvPr/>
        </p:nvPicPr>
        <p:blipFill>
          <a:blip r:embed="rId5"/>
          <a:stretch>
            <a:fillRect/>
          </a:stretch>
        </p:blipFill>
        <p:spPr>
          <a:xfrm>
            <a:off x="248951" y="5042814"/>
            <a:ext cx="914400" cy="1230697"/>
          </a:xfrm>
          <a:prstGeom prst="rect">
            <a:avLst/>
          </a:prstGeom>
          <a:effectLst>
            <a:outerShdw blurRad="50800" dist="38100" dir="2700000" algn="ctr" rotWithShape="0">
              <a:schemeClr val="tx1">
                <a:alpha val="40000"/>
              </a:schemeClr>
            </a:outerShdw>
          </a:effectLst>
        </p:spPr>
      </p:pic>
      <p:pic>
        <p:nvPicPr>
          <p:cNvPr id="29" name="Picture 28">
            <a:extLst>
              <a:ext uri="{FF2B5EF4-FFF2-40B4-BE49-F238E27FC236}">
                <a16:creationId xmlns:a16="http://schemas.microsoft.com/office/drawing/2014/main" id="{C3589010-9F83-40DF-8B5D-D05A6FB1E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3574" y="5042814"/>
            <a:ext cx="923567" cy="123444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6C36D548-BEE6-4ADD-A99F-CC8EF4E08FE7}"/>
              </a:ext>
            </a:extLst>
          </p:cNvPr>
          <p:cNvPicPr>
            <a:picLocks noChangeAspect="1"/>
          </p:cNvPicPr>
          <p:nvPr/>
        </p:nvPicPr>
        <p:blipFill>
          <a:blip r:embed="rId7"/>
          <a:stretch>
            <a:fillRect/>
          </a:stretch>
        </p:blipFill>
        <p:spPr>
          <a:xfrm>
            <a:off x="5752961" y="5042814"/>
            <a:ext cx="985949" cy="1234440"/>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3883E42D-E250-4166-971F-7917B137F2EF}"/>
              </a:ext>
            </a:extLst>
          </p:cNvPr>
          <p:cNvPicPr>
            <a:picLocks noChangeAspect="1"/>
          </p:cNvPicPr>
          <p:nvPr/>
        </p:nvPicPr>
        <p:blipFill>
          <a:blip r:embed="rId8"/>
          <a:stretch>
            <a:fillRect/>
          </a:stretch>
        </p:blipFill>
        <p:spPr>
          <a:xfrm>
            <a:off x="1305488" y="5042814"/>
            <a:ext cx="985949" cy="1234440"/>
          </a:xfrm>
          <a:prstGeom prst="rect">
            <a:avLst/>
          </a:prstGeom>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986C49D8-1DEE-488F-825C-1095DD1E38DD}"/>
              </a:ext>
            </a:extLst>
          </p:cNvPr>
          <p:cNvPicPr>
            <a:picLocks noChangeAspect="1"/>
          </p:cNvPicPr>
          <p:nvPr/>
        </p:nvPicPr>
        <p:blipFill>
          <a:blip r:embed="rId9"/>
          <a:stretch>
            <a:fillRect/>
          </a:stretch>
        </p:blipFill>
        <p:spPr>
          <a:xfrm>
            <a:off x="3499278" y="5042814"/>
            <a:ext cx="960120" cy="1234440"/>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955A3AEE-D4CB-4B30-8F5B-21FC79B994B8}"/>
              </a:ext>
            </a:extLst>
          </p:cNvPr>
          <p:cNvGrpSpPr/>
          <p:nvPr/>
        </p:nvGrpSpPr>
        <p:grpSpPr>
          <a:xfrm>
            <a:off x="701405" y="3710896"/>
            <a:ext cx="4588323" cy="1147106"/>
            <a:chOff x="701405" y="3710896"/>
            <a:chExt cx="4588323" cy="1147106"/>
          </a:xfrm>
        </p:grpSpPr>
        <p:pic>
          <p:nvPicPr>
            <p:cNvPr id="11" name="Picture 10" descr="Shape, circle&#10;&#10;Description automatically generated">
              <a:extLst>
                <a:ext uri="{FF2B5EF4-FFF2-40B4-BE49-F238E27FC236}">
                  <a16:creationId xmlns:a16="http://schemas.microsoft.com/office/drawing/2014/main" id="{AE74DCC2-2F19-4C11-BED5-C9D63DF2B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405" y="4084460"/>
              <a:ext cx="356802" cy="365760"/>
            </a:xfrm>
            <a:prstGeom prst="rect">
              <a:avLst/>
            </a:prstGeom>
          </p:spPr>
        </p:pic>
        <p:sp>
          <p:nvSpPr>
            <p:cNvPr id="20" name="TextBox 19">
              <a:extLst>
                <a:ext uri="{FF2B5EF4-FFF2-40B4-BE49-F238E27FC236}">
                  <a16:creationId xmlns:a16="http://schemas.microsoft.com/office/drawing/2014/main" id="{EC4F4A7F-B283-4262-8C69-1E52885BA14D}"/>
                </a:ext>
              </a:extLst>
            </p:cNvPr>
            <p:cNvSpPr txBox="1"/>
            <p:nvPr/>
          </p:nvSpPr>
          <p:spPr>
            <a:xfrm>
              <a:off x="1045159" y="3725072"/>
              <a:ext cx="193773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kyle@solliance.net</a:t>
              </a:r>
            </a:p>
          </p:txBody>
        </p:sp>
        <p:pic>
          <p:nvPicPr>
            <p:cNvPr id="21" name="Graphic 20" descr="Envelope">
              <a:extLst>
                <a:ext uri="{FF2B5EF4-FFF2-40B4-BE49-F238E27FC236}">
                  <a16:creationId xmlns:a16="http://schemas.microsoft.com/office/drawing/2014/main" id="{8C12413E-5277-4BA0-9D04-68A665A758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6151" y="3710896"/>
              <a:ext cx="366907" cy="366907"/>
            </a:xfrm>
            <a:prstGeom prst="rect">
              <a:avLst/>
            </a:prstGeom>
          </p:spPr>
        </p:pic>
        <p:pic>
          <p:nvPicPr>
            <p:cNvPr id="22" name="Picture 21">
              <a:extLst>
                <a:ext uri="{FF2B5EF4-FFF2-40B4-BE49-F238E27FC236}">
                  <a16:creationId xmlns:a16="http://schemas.microsoft.com/office/drawing/2014/main" id="{BE3B41EA-B798-489D-87F9-FA4442931C3C}"/>
                </a:ext>
              </a:extLst>
            </p:cNvPr>
            <p:cNvPicPr>
              <a:picLocks noChangeAspect="1"/>
            </p:cNvPicPr>
            <p:nvPr/>
          </p:nvPicPr>
          <p:blipFill>
            <a:blip r:embed="rId13">
              <a:alphaModFix/>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4222" y="4538764"/>
              <a:ext cx="365760" cy="299923"/>
            </a:xfrm>
            <a:prstGeom prst="rect">
              <a:avLst/>
            </a:prstGeom>
            <a:noFill/>
          </p:spPr>
        </p:pic>
        <p:sp>
          <p:nvSpPr>
            <p:cNvPr id="23" name="TextBox 22">
              <a:extLst>
                <a:ext uri="{FF2B5EF4-FFF2-40B4-BE49-F238E27FC236}">
                  <a16:creationId xmlns:a16="http://schemas.microsoft.com/office/drawing/2014/main" id="{48398A36-B8E7-46CE-806F-3CBEEEA0D0F5}"/>
                </a:ext>
              </a:extLst>
            </p:cNvPr>
            <p:cNvSpPr txBox="1"/>
            <p:nvPr/>
          </p:nvSpPr>
          <p:spPr>
            <a:xfrm>
              <a:off x="1045159" y="4519448"/>
              <a:ext cx="4244569"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hlinkClick r:id="rId14">
                    <a:extLst>
                      <a:ext uri="{A12FA001-AC4F-418D-AE19-62706E023703}">
                        <ahyp:hlinkClr xmlns:ahyp="http://schemas.microsoft.com/office/drawing/2018/hyperlinkcolor" val="tx"/>
                      </a:ext>
                    </a:extLst>
                  </a:hlinkClick>
                </a:rPr>
                <a:t>https://www.linkedin.com/in/kylebunting</a:t>
              </a:r>
              <a:endParaRPr kumimoji="0" lang="en-US" sz="1600" b="0" i="0" u="none" strike="noStrike" kern="0" cap="none" spc="0" normalizeH="0" baseline="0" noProof="0" dirty="0">
                <a:ln>
                  <a:noFill/>
                </a:ln>
                <a:solidFill>
                  <a:srgbClr val="1A1F20"/>
                </a:solidFill>
                <a:effectLst/>
                <a:uLnTx/>
                <a:uFillTx/>
                <a:latin typeface="Montserrat Semi"/>
                <a:ea typeface="+mn-ea"/>
                <a:cs typeface="Calibri"/>
              </a:endParaRPr>
            </a:p>
          </p:txBody>
        </p:sp>
        <p:sp>
          <p:nvSpPr>
            <p:cNvPr id="17" name="TextBox 16">
              <a:extLst>
                <a:ext uri="{FF2B5EF4-FFF2-40B4-BE49-F238E27FC236}">
                  <a16:creationId xmlns:a16="http://schemas.microsoft.com/office/drawing/2014/main" id="{C987FBC6-AF29-4A5D-86FA-D1587175C565}"/>
                </a:ext>
              </a:extLst>
            </p:cNvPr>
            <p:cNvSpPr txBox="1"/>
            <p:nvPr/>
          </p:nvSpPr>
          <p:spPr>
            <a:xfrm>
              <a:off x="1045159" y="4098062"/>
              <a:ext cx="3151528" cy="338554"/>
            </a:xfrm>
            <a:prstGeom prst="rect">
              <a:avLst/>
            </a:prstGeom>
            <a:noFill/>
          </p:spPr>
          <p:txBody>
            <a:bodyPr wrap="square" rtlCol="0">
              <a:spAutoFit/>
            </a:bodyPr>
            <a:lstStyle/>
            <a:p>
              <a:pPr marL="0" marR="0" lvl="0" indent="0" algn="l" defTabSz="403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A1F20"/>
                  </a:solidFill>
                  <a:effectLst/>
                  <a:uLnTx/>
                  <a:uFillTx/>
                  <a:latin typeface="Montserrat Semi"/>
                  <a:ea typeface="+mn-ea"/>
                  <a:cs typeface="Calibri"/>
                </a:rPr>
                <a:t>https://github.com/kylebunting</a:t>
              </a:r>
            </a:p>
          </p:txBody>
        </p:sp>
      </p:grpSp>
    </p:spTree>
    <p:extLst>
      <p:ext uri="{BB962C8B-B14F-4D97-AF65-F5344CB8AC3E}">
        <p14:creationId xmlns:p14="http://schemas.microsoft.com/office/powerpoint/2010/main" val="337762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FCF14BDF-B452-4D32-A5A0-A1AD4F6B15FD}"/>
              </a:ext>
            </a:extLst>
          </p:cNvPr>
          <p:cNvSpPr/>
          <p:nvPr/>
        </p:nvSpPr>
        <p:spPr bwMode="auto">
          <a:xfrm>
            <a:off x="801739" y="3316183"/>
            <a:ext cx="10485728"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STORE</a:t>
            </a:r>
            <a:endParaRPr lang="en-US" sz="2400" b="1" dirty="0">
              <a:solidFill>
                <a:schemeClr val="tx1">
                  <a:lumMod val="50000"/>
                  <a:lumOff val="50000"/>
                </a:schemeClr>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9830343" y="1818505"/>
            <a:ext cx="1457123"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VISUALIZE</a:t>
            </a:r>
            <a:endParaRPr lang="en-US" sz="2400" b="1">
              <a:solidFill>
                <a:schemeClr val="tx1">
                  <a:lumMod val="50000"/>
                  <a:lumOff val="50000"/>
                </a:schemeClr>
              </a:solidFill>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757915"/>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endParaRPr lang="en-US"/>
          </a:p>
        </p:txBody>
      </p:sp>
      <p:sp>
        <p:nvSpPr>
          <p:cNvPr id="6" name="Rectangle 5">
            <a:extLst>
              <a:ext uri="{FF2B5EF4-FFF2-40B4-BE49-F238E27FC236}">
                <a16:creationId xmlns:a16="http://schemas.microsoft.com/office/drawing/2014/main" id="{F608A9AF-2172-430A-A048-0E42E62E1535}"/>
              </a:ext>
            </a:extLst>
          </p:cNvPr>
          <p:cNvSpPr/>
          <p:nvPr/>
        </p:nvSpPr>
        <p:spPr bwMode="auto">
          <a:xfrm>
            <a:off x="762350"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dirty="0">
                <a:solidFill>
                  <a:schemeClr val="tx1">
                    <a:lumMod val="50000"/>
                    <a:lumOff val="50000"/>
                  </a:schemeClr>
                </a:solidFill>
                <a:ea typeface="Segoe UI" pitchFamily="34" charset="0"/>
                <a:cs typeface="Segoe UI" pitchFamily="34" charset="0"/>
              </a:rPr>
              <a:t>INGEST</a:t>
            </a:r>
            <a:endParaRPr lang="en-US" sz="2400" b="1" dirty="0">
              <a:solidFill>
                <a:schemeClr val="tx1">
                  <a:lumMod val="50000"/>
                  <a:lumOff val="50000"/>
                </a:schemeClr>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029348"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PREPARE</a:t>
            </a:r>
            <a:endParaRPr lang="en-US" sz="2400" b="1">
              <a:solidFill>
                <a:schemeClr val="tx1">
                  <a:lumMod val="50000"/>
                  <a:lumOff val="50000"/>
                </a:schemeClr>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5296347"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TRANSFORM &amp; ENRICH</a:t>
            </a:r>
            <a:endParaRPr lang="en-US" sz="2400" b="1">
              <a:solidFill>
                <a:schemeClr val="tx1">
                  <a:lumMod val="50000"/>
                  <a:lumOff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7563345" y="1818505"/>
            <a:ext cx="2057109" cy="1273572"/>
          </a:xfrm>
          <a:prstGeom prst="rect">
            <a:avLst/>
          </a:prstGeom>
          <a:solidFill>
            <a:schemeClr val="bg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600" b="1">
                <a:solidFill>
                  <a:schemeClr val="tx1">
                    <a:lumMod val="50000"/>
                    <a:lumOff val="50000"/>
                  </a:schemeClr>
                </a:solidFill>
                <a:ea typeface="Segoe UI" pitchFamily="34" charset="0"/>
                <a:cs typeface="Segoe UI" pitchFamily="34" charset="0"/>
              </a:rPr>
              <a:t>SERVE</a:t>
            </a:r>
            <a:endParaRPr lang="en-US" sz="2400" b="1">
              <a:solidFill>
                <a:schemeClr val="tx1">
                  <a:lumMod val="50000"/>
                  <a:lumOff val="50000"/>
                </a:schemeClr>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00DFB5E-1348-4628-B21C-32CA65355B33}"/>
              </a:ext>
            </a:extLst>
          </p:cNvPr>
          <p:cNvSpPr>
            <a:spLocks noGrp="1"/>
          </p:cNvSpPr>
          <p:nvPr>
            <p:ph type="title"/>
          </p:nvPr>
        </p:nvSpPr>
        <p:spPr/>
        <p:txBody>
          <a:bodyPr/>
          <a:lstStyle/>
          <a:p>
            <a:r>
              <a:rPr lang="en-US" dirty="0"/>
              <a:t>The modern data warehouse</a:t>
            </a:r>
          </a:p>
        </p:txBody>
      </p:sp>
      <p:sp>
        <p:nvSpPr>
          <p:cNvPr id="3" name="Text Placeholder 2">
            <a:extLst>
              <a:ext uri="{FF2B5EF4-FFF2-40B4-BE49-F238E27FC236}">
                <a16:creationId xmlns:a16="http://schemas.microsoft.com/office/drawing/2014/main" id="{2C4A23B0-A8A7-4D5F-92DE-5265446F3E76}"/>
              </a:ext>
            </a:extLst>
          </p:cNvPr>
          <p:cNvSpPr>
            <a:spLocks noGrp="1"/>
          </p:cNvSpPr>
          <p:nvPr>
            <p:ph type="body" sz="quarter" idx="16"/>
          </p:nvPr>
        </p:nvSpPr>
        <p:spPr/>
        <p:txBody>
          <a:bodyPr/>
          <a:lstStyle/>
          <a:p>
            <a:endParaRPr lang="en-US"/>
          </a:p>
        </p:txBody>
      </p:sp>
      <p:sp>
        <p:nvSpPr>
          <p:cNvPr id="7" name="Arrow: Right 6">
            <a:extLst>
              <a:ext uri="{FF2B5EF4-FFF2-40B4-BE49-F238E27FC236}">
                <a16:creationId xmlns:a16="http://schemas.microsoft.com/office/drawing/2014/main" id="{7CD998C7-60A1-40AB-B1B0-29F3E84072DB}"/>
              </a:ext>
            </a:extLst>
          </p:cNvPr>
          <p:cNvSpPr/>
          <p:nvPr/>
        </p:nvSpPr>
        <p:spPr bwMode="auto">
          <a:xfrm>
            <a:off x="946928" y="2491473"/>
            <a:ext cx="10078648" cy="475105"/>
          </a:xfrm>
          <a:prstGeom prst="rightArrow">
            <a:avLst/>
          </a:prstGeom>
          <a:gradFill flip="none" rotWithShape="1">
            <a:gsLst>
              <a:gs pos="0">
                <a:srgbClr val="ED3531"/>
              </a:gs>
              <a:gs pos="36000">
                <a:srgbClr val="EBA72A"/>
              </a:gs>
              <a:gs pos="71000">
                <a:srgbClr val="04A360"/>
              </a:gs>
              <a:gs pos="100000">
                <a:srgbClr val="4B80C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19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D94314-7DDD-4F8F-928E-56ECDD6447B7}"/>
              </a:ext>
            </a:extLst>
          </p:cNvPr>
          <p:cNvSpPr/>
          <p:nvPr/>
        </p:nvSpPr>
        <p:spPr>
          <a:xfrm>
            <a:off x="0" y="0"/>
            <a:ext cx="5618697" cy="1227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
        <p:nvSpPr>
          <p:cNvPr id="95" name="Rectangle 94">
            <a:extLst>
              <a:ext uri="{FF2B5EF4-FFF2-40B4-BE49-F238E27FC236}">
                <a16:creationId xmlns:a16="http://schemas.microsoft.com/office/drawing/2014/main" id="{FCF14BDF-B452-4D32-A5A0-A1AD4F6B15FD}"/>
              </a:ext>
            </a:extLst>
          </p:cNvPr>
          <p:cNvSpPr/>
          <p:nvPr/>
        </p:nvSpPr>
        <p:spPr bwMode="auto">
          <a:xfrm>
            <a:off x="1578426" y="4828269"/>
            <a:ext cx="10485728" cy="1706097"/>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STORE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1CDC214-4E1D-40C7-AE60-10304584D57A}"/>
              </a:ext>
            </a:extLst>
          </p:cNvPr>
          <p:cNvSpPr/>
          <p:nvPr/>
        </p:nvSpPr>
        <p:spPr bwMode="auto">
          <a:xfrm>
            <a:off x="10650944" y="243854"/>
            <a:ext cx="1413210"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VISUALIZE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5" name="Title 2">
            <a:extLst>
              <a:ext uri="{FF2B5EF4-FFF2-40B4-BE49-F238E27FC236}">
                <a16:creationId xmlns:a16="http://schemas.microsoft.com/office/drawing/2014/main" id="{8AD66CDD-4D30-458A-B0C3-3DDB42D5EF03}"/>
              </a:ext>
            </a:extLst>
          </p:cNvPr>
          <p:cNvSpPr txBox="1">
            <a:spLocks/>
          </p:cNvSpPr>
          <p:nvPr/>
        </p:nvSpPr>
        <p:spPr>
          <a:xfrm>
            <a:off x="489425" y="-951342"/>
            <a:ext cx="5555178" cy="757914"/>
          </a:xfrm>
          <a:prstGeom prst="rect">
            <a:avLst/>
          </a:prstGeom>
        </p:spPr>
        <p:txBody>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3B2E58"/>
                </a:solidFill>
                <a:effectLst/>
                <a:uLnTx/>
                <a:uFillTx/>
                <a:latin typeface="Segoe UI Semibold"/>
                <a:ea typeface="+mn-ea"/>
                <a:cs typeface="Segoe UI" pitchFamily="34" charset="0"/>
              </a:rPr>
              <a:t>Modern Data Warehouse</a:t>
            </a:r>
          </a:p>
        </p:txBody>
      </p:sp>
      <p:sp>
        <p:nvSpPr>
          <p:cNvPr id="6" name="Rectangle 5">
            <a:extLst>
              <a:ext uri="{FF2B5EF4-FFF2-40B4-BE49-F238E27FC236}">
                <a16:creationId xmlns:a16="http://schemas.microsoft.com/office/drawing/2014/main" id="{F608A9AF-2172-430A-A048-0E42E62E1535}"/>
              </a:ext>
            </a:extLst>
          </p:cNvPr>
          <p:cNvSpPr/>
          <p:nvPr/>
        </p:nvSpPr>
        <p:spPr bwMode="auto">
          <a:xfrm>
            <a:off x="1582950"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INGEST</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70FB63E-99E9-43E4-A4D5-CCB5FD9A85F1}"/>
              </a:ext>
            </a:extLst>
          </p:cNvPr>
          <p:cNvSpPr/>
          <p:nvPr/>
        </p:nvSpPr>
        <p:spPr bwMode="auto">
          <a:xfrm>
            <a:off x="3849948"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rPr>
              <a:t>PREPARE</a:t>
            </a:r>
            <a:endParaRPr kumimoji="0" lang="en-US" sz="2400" b="1" i="0" u="none" strike="noStrike" kern="1200" cap="none" spc="0" normalizeH="0" baseline="0" noProof="0" dirty="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7F387B8-1A81-4F0D-9875-3BB4223648CB}"/>
              </a:ext>
            </a:extLst>
          </p:cNvPr>
          <p:cNvSpPr/>
          <p:nvPr/>
        </p:nvSpPr>
        <p:spPr bwMode="auto">
          <a:xfrm>
            <a:off x="6116947"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TRANSFORM &amp; ENRICH</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66B68D-EBC5-4D15-868A-0320583AE1E5}"/>
              </a:ext>
            </a:extLst>
          </p:cNvPr>
          <p:cNvSpPr/>
          <p:nvPr/>
        </p:nvSpPr>
        <p:spPr bwMode="auto">
          <a:xfrm>
            <a:off x="8383945" y="243854"/>
            <a:ext cx="2057109" cy="4454924"/>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rPr>
              <a:t>SERVE</a:t>
            </a:r>
            <a:endParaRPr kumimoji="0" lang="en-US" sz="2400" b="1" i="0" u="none" strike="noStrike" kern="1200" cap="none" spc="0" normalizeH="0" baseline="0" noProof="0">
              <a:ln>
                <a:noFill/>
              </a:ln>
              <a:solidFill>
                <a:srgbClr val="1A1A1A">
                  <a:lumMod val="50000"/>
                  <a:lumOff val="50000"/>
                </a:srgbClr>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FCE4EC1-6377-4916-8D27-3F2064FED3B1}"/>
              </a:ext>
            </a:extLst>
          </p:cNvPr>
          <p:cNvSpPr/>
          <p:nvPr/>
        </p:nvSpPr>
        <p:spPr bwMode="auto">
          <a:xfrm>
            <a:off x="1642571" y="929568"/>
            <a:ext cx="10421582" cy="3605226"/>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97F35014-8B23-4101-9AE6-F2FA710E841D}"/>
              </a:ext>
            </a:extLst>
          </p:cNvPr>
          <p:cNvGrpSpPr/>
          <p:nvPr/>
        </p:nvGrpSpPr>
        <p:grpSpPr>
          <a:xfrm>
            <a:off x="2150973" y="2385543"/>
            <a:ext cx="1017287" cy="1185864"/>
            <a:chOff x="2750837" y="5038424"/>
            <a:chExt cx="1017432" cy="1186032"/>
          </a:xfrm>
        </p:grpSpPr>
        <p:pic>
          <p:nvPicPr>
            <p:cNvPr id="22" name="Graphic 21">
              <a:extLst>
                <a:ext uri="{FF2B5EF4-FFF2-40B4-BE49-F238E27FC236}">
                  <a16:creationId xmlns:a16="http://schemas.microsoft.com/office/drawing/2014/main" id="{03A1B42A-E30F-44B1-915B-1061F8D53F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23" name="TextBox 22">
              <a:extLst>
                <a:ext uri="{FF2B5EF4-FFF2-40B4-BE49-F238E27FC236}">
                  <a16:creationId xmlns:a16="http://schemas.microsoft.com/office/drawing/2014/main" id="{500CB214-A98C-4970-8799-FBD3E177BFEE}"/>
                </a:ext>
              </a:extLst>
            </p:cNvPr>
            <p:cNvSpPr txBox="1"/>
            <p:nvPr/>
          </p:nvSpPr>
          <p:spPr>
            <a:xfrm>
              <a:off x="2750837" y="5596540"/>
              <a:ext cx="1017432"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Pipelines</a:t>
              </a:r>
            </a:p>
          </p:txBody>
        </p:sp>
      </p:grpSp>
      <p:grpSp>
        <p:nvGrpSpPr>
          <p:cNvPr id="26" name="Group 25">
            <a:extLst>
              <a:ext uri="{FF2B5EF4-FFF2-40B4-BE49-F238E27FC236}">
                <a16:creationId xmlns:a16="http://schemas.microsoft.com/office/drawing/2014/main" id="{0B486371-1101-42D3-8694-480A4B427C1A}"/>
              </a:ext>
            </a:extLst>
          </p:cNvPr>
          <p:cNvGrpSpPr/>
          <p:nvPr/>
        </p:nvGrpSpPr>
        <p:grpSpPr>
          <a:xfrm>
            <a:off x="2936880" y="4994705"/>
            <a:ext cx="1747118" cy="1519759"/>
            <a:chOff x="2397239" y="5034521"/>
            <a:chExt cx="1747365" cy="1519974"/>
          </a:xfrm>
        </p:grpSpPr>
        <p:pic>
          <p:nvPicPr>
            <p:cNvPr id="27" name="Graphic 26">
              <a:extLst>
                <a:ext uri="{FF2B5EF4-FFF2-40B4-BE49-F238E27FC236}">
                  <a16:creationId xmlns:a16="http://schemas.microsoft.com/office/drawing/2014/main" id="{BC27C63B-4760-4E7F-9590-A93079138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012577" y="5034521"/>
              <a:ext cx="476250" cy="476250"/>
            </a:xfrm>
            <a:prstGeom prst="rect">
              <a:avLst/>
            </a:prstGeom>
          </p:spPr>
        </p:pic>
        <p:sp>
          <p:nvSpPr>
            <p:cNvPr id="28" name="TextBox 27">
              <a:extLst>
                <a:ext uri="{FF2B5EF4-FFF2-40B4-BE49-F238E27FC236}">
                  <a16:creationId xmlns:a16="http://schemas.microsoft.com/office/drawing/2014/main" id="{C2E213C4-75C5-4D90-9720-E3FC51B7B67F}"/>
                </a:ext>
              </a:extLst>
            </p:cNvPr>
            <p:cNvSpPr txBox="1"/>
            <p:nvPr/>
          </p:nvSpPr>
          <p:spPr>
            <a:xfrm>
              <a:off x="2397239" y="5596540"/>
              <a:ext cx="1747365" cy="957955"/>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ADLS Gen 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 Account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Lake</a:t>
              </a:r>
            </a:p>
          </p:txBody>
        </p:sp>
      </p:grpSp>
      <p:cxnSp>
        <p:nvCxnSpPr>
          <p:cNvPr id="30" name="Connector: Elbow 29">
            <a:extLst>
              <a:ext uri="{FF2B5EF4-FFF2-40B4-BE49-F238E27FC236}">
                <a16:creationId xmlns:a16="http://schemas.microsoft.com/office/drawing/2014/main" id="{AB75EFE7-9EA2-4AE9-8102-747456F64FD8}"/>
              </a:ext>
            </a:extLst>
          </p:cNvPr>
          <p:cNvCxnSpPr>
            <a:cxnSpLocks/>
            <a:stCxn id="6" idx="2"/>
            <a:endCxn id="27" idx="0"/>
          </p:cNvCxnSpPr>
          <p:nvPr/>
        </p:nvCxnSpPr>
        <p:spPr>
          <a:xfrm rot="16200000" flipH="1">
            <a:off x="3052901" y="4257382"/>
            <a:ext cx="295927" cy="1178718"/>
          </a:xfrm>
          <a:prstGeom prst="bentConnector3">
            <a:avLst>
              <a:gd name="adj1" fmla="val 43564"/>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E37DF3F3-047F-4326-80F2-25E2F1AC6B02}"/>
              </a:ext>
            </a:extLst>
          </p:cNvPr>
          <p:cNvGrpSpPr/>
          <p:nvPr/>
        </p:nvGrpSpPr>
        <p:grpSpPr>
          <a:xfrm>
            <a:off x="3826091" y="1707977"/>
            <a:ext cx="1274462" cy="1189766"/>
            <a:chOff x="2612382" y="5034521"/>
            <a:chExt cx="1274643" cy="1189935"/>
          </a:xfrm>
        </p:grpSpPr>
        <p:pic>
          <p:nvPicPr>
            <p:cNvPr id="58" name="Graphic 57">
              <a:extLst>
                <a:ext uri="{FF2B5EF4-FFF2-40B4-BE49-F238E27FC236}">
                  <a16:creationId xmlns:a16="http://schemas.microsoft.com/office/drawing/2014/main" id="{A4161551-D0FC-4BCD-9411-B1F875C5DF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59" name="TextBox 58">
              <a:extLst>
                <a:ext uri="{FF2B5EF4-FFF2-40B4-BE49-F238E27FC236}">
                  <a16:creationId xmlns:a16="http://schemas.microsoft.com/office/drawing/2014/main" id="{7BE3CC81-352C-4062-94CC-851CBD91D2B6}"/>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60" name="Group 59">
            <a:extLst>
              <a:ext uri="{FF2B5EF4-FFF2-40B4-BE49-F238E27FC236}">
                <a16:creationId xmlns:a16="http://schemas.microsoft.com/office/drawing/2014/main" id="{E81D1BA8-5794-4540-8FD9-0BFFF822E388}"/>
              </a:ext>
            </a:extLst>
          </p:cNvPr>
          <p:cNvGrpSpPr/>
          <p:nvPr/>
        </p:nvGrpSpPr>
        <p:grpSpPr>
          <a:xfrm>
            <a:off x="4745429" y="1698080"/>
            <a:ext cx="1274462" cy="1193329"/>
            <a:chOff x="2612382" y="5037574"/>
            <a:chExt cx="1274643" cy="1193499"/>
          </a:xfrm>
        </p:grpSpPr>
        <p:pic>
          <p:nvPicPr>
            <p:cNvPr id="61" name="Graphic 60">
              <a:extLst>
                <a:ext uri="{FF2B5EF4-FFF2-40B4-BE49-F238E27FC236}">
                  <a16:creationId xmlns:a16="http://schemas.microsoft.com/office/drawing/2014/main" id="{B334DE59-6BC9-4D05-BA1B-CF5A724C28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5630" y="5037574"/>
              <a:ext cx="470144" cy="470144"/>
            </a:xfrm>
            <a:prstGeom prst="rect">
              <a:avLst/>
            </a:prstGeom>
          </p:spPr>
        </p:pic>
        <p:sp>
          <p:nvSpPr>
            <p:cNvPr id="62" name="TextBox 61">
              <a:extLst>
                <a:ext uri="{FF2B5EF4-FFF2-40B4-BE49-F238E27FC236}">
                  <a16:creationId xmlns:a16="http://schemas.microsoft.com/office/drawing/2014/main" id="{589AC76D-2121-48E5-981B-8F70F58E04CA}"/>
                </a:ext>
              </a:extLst>
            </p:cNvPr>
            <p:cNvSpPr txBox="1"/>
            <p:nvPr/>
          </p:nvSpPr>
          <p:spPr>
            <a:xfrm>
              <a:off x="2612382" y="5596540"/>
              <a:ext cx="1274643"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63" name="Connector: Elbow 62">
            <a:extLst>
              <a:ext uri="{FF2B5EF4-FFF2-40B4-BE49-F238E27FC236}">
                <a16:creationId xmlns:a16="http://schemas.microsoft.com/office/drawing/2014/main" id="{266A887A-5443-4AA5-B8D1-69110B4B171F}"/>
              </a:ext>
            </a:extLst>
          </p:cNvPr>
          <p:cNvCxnSpPr>
            <a:cxnSpLocks/>
            <a:stCxn id="27" idx="3"/>
            <a:endCxn id="8" idx="2"/>
          </p:cNvCxnSpPr>
          <p:nvPr/>
        </p:nvCxnSpPr>
        <p:spPr>
          <a:xfrm flipV="1">
            <a:off x="4028314" y="4698778"/>
            <a:ext cx="850189"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B9D836E3-D771-49EF-99EE-61903CF97691}"/>
              </a:ext>
            </a:extLst>
          </p:cNvPr>
          <p:cNvGrpSpPr/>
          <p:nvPr/>
        </p:nvGrpSpPr>
        <p:grpSpPr>
          <a:xfrm>
            <a:off x="7125632" y="1447915"/>
            <a:ext cx="1148205" cy="1192480"/>
            <a:chOff x="2660684" y="5038424"/>
            <a:chExt cx="1148368" cy="1192649"/>
          </a:xfrm>
        </p:grpSpPr>
        <p:pic>
          <p:nvPicPr>
            <p:cNvPr id="68" name="Graphic 67">
              <a:extLst>
                <a:ext uri="{FF2B5EF4-FFF2-40B4-BE49-F238E27FC236}">
                  <a16:creationId xmlns:a16="http://schemas.microsoft.com/office/drawing/2014/main" id="{B0146FD3-1EFD-4864-AFB6-0A3DB12836C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16480" y="5038424"/>
              <a:ext cx="468443" cy="468443"/>
            </a:xfrm>
            <a:prstGeom prst="rect">
              <a:avLst/>
            </a:prstGeom>
          </p:spPr>
        </p:pic>
        <p:sp>
          <p:nvSpPr>
            <p:cNvPr id="69" name="TextBox 68">
              <a:extLst>
                <a:ext uri="{FF2B5EF4-FFF2-40B4-BE49-F238E27FC236}">
                  <a16:creationId xmlns:a16="http://schemas.microsoft.com/office/drawing/2014/main" id="{E490E254-3B21-48ED-BFAD-B666615E5EC4}"/>
                </a:ext>
              </a:extLst>
            </p:cNvPr>
            <p:cNvSpPr txBox="1"/>
            <p:nvPr/>
          </p:nvSpPr>
          <p:spPr>
            <a:xfrm>
              <a:off x="2660684" y="5596540"/>
              <a:ext cx="1148368" cy="63453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Pipeline</a:t>
              </a:r>
            </a:p>
          </p:txBody>
        </p:sp>
      </p:grpSp>
      <p:cxnSp>
        <p:nvCxnSpPr>
          <p:cNvPr id="73" name="Connector: Elbow 72">
            <a:extLst>
              <a:ext uri="{FF2B5EF4-FFF2-40B4-BE49-F238E27FC236}">
                <a16:creationId xmlns:a16="http://schemas.microsoft.com/office/drawing/2014/main" id="{607F29EA-A1C6-4E2C-B4FC-B8CF3E119EF4}"/>
              </a:ext>
            </a:extLst>
          </p:cNvPr>
          <p:cNvCxnSpPr>
            <a:cxnSpLocks/>
            <a:stCxn id="27" idx="3"/>
            <a:endCxn id="9" idx="2"/>
          </p:cNvCxnSpPr>
          <p:nvPr/>
        </p:nvCxnSpPr>
        <p:spPr>
          <a:xfrm flipV="1">
            <a:off x="4028313" y="4698778"/>
            <a:ext cx="3117188"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ED03BDFD-1E44-444B-A8D3-451A3DE14274}"/>
              </a:ext>
            </a:extLst>
          </p:cNvPr>
          <p:cNvGrpSpPr/>
          <p:nvPr/>
        </p:nvGrpSpPr>
        <p:grpSpPr>
          <a:xfrm>
            <a:off x="8818091" y="1443937"/>
            <a:ext cx="1274462" cy="1189766"/>
            <a:chOff x="2612382" y="5034521"/>
            <a:chExt cx="1274643" cy="1189935"/>
          </a:xfrm>
        </p:grpSpPr>
        <p:pic>
          <p:nvPicPr>
            <p:cNvPr id="81" name="Graphic 80">
              <a:extLst>
                <a:ext uri="{FF2B5EF4-FFF2-40B4-BE49-F238E27FC236}">
                  <a16:creationId xmlns:a16="http://schemas.microsoft.com/office/drawing/2014/main" id="{2EB6997E-1BF1-4F0B-842A-F4DF330245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2" name="TextBox 81">
              <a:extLst>
                <a:ext uri="{FF2B5EF4-FFF2-40B4-BE49-F238E27FC236}">
                  <a16:creationId xmlns:a16="http://schemas.microsoft.com/office/drawing/2014/main" id="{9CAB725A-178F-4846-AA74-19A1BEEAF3BF}"/>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grpSp>
        <p:nvGrpSpPr>
          <p:cNvPr id="88" name="Group 87">
            <a:extLst>
              <a:ext uri="{FF2B5EF4-FFF2-40B4-BE49-F238E27FC236}">
                <a16:creationId xmlns:a16="http://schemas.microsoft.com/office/drawing/2014/main" id="{C8CE92B3-8A38-4962-A1DA-EDB8EF6B9B00}"/>
              </a:ext>
            </a:extLst>
          </p:cNvPr>
          <p:cNvGrpSpPr/>
          <p:nvPr/>
        </p:nvGrpSpPr>
        <p:grpSpPr>
          <a:xfrm>
            <a:off x="10689860" y="2026279"/>
            <a:ext cx="1274462" cy="1229356"/>
            <a:chOff x="2612382" y="5071818"/>
            <a:chExt cx="1274643" cy="1229530"/>
          </a:xfrm>
        </p:grpSpPr>
        <p:pic>
          <p:nvPicPr>
            <p:cNvPr id="89" name="Graphic 88">
              <a:extLst>
                <a:ext uri="{FF2B5EF4-FFF2-40B4-BE49-F238E27FC236}">
                  <a16:creationId xmlns:a16="http://schemas.microsoft.com/office/drawing/2014/main" id="{7D4EE8C6-559E-482C-B9AA-BD8B44C485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49874" y="5071818"/>
              <a:ext cx="401656" cy="401656"/>
            </a:xfrm>
            <a:prstGeom prst="rect">
              <a:avLst/>
            </a:prstGeom>
          </p:spPr>
        </p:pic>
        <p:sp>
          <p:nvSpPr>
            <p:cNvPr id="90" name="TextBox 89">
              <a:extLst>
                <a:ext uri="{FF2B5EF4-FFF2-40B4-BE49-F238E27FC236}">
                  <a16:creationId xmlns:a16="http://schemas.microsoft.com/office/drawing/2014/main" id="{2687718B-D561-4EEC-96AD-6263EECA15D3}"/>
                </a:ext>
              </a:extLst>
            </p:cNvPr>
            <p:cNvSpPr txBox="1"/>
            <p:nvPr/>
          </p:nvSpPr>
          <p:spPr>
            <a:xfrm>
              <a:off x="2612382" y="5596540"/>
              <a:ext cx="1274643" cy="704808"/>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grpSp>
        <p:nvGrpSpPr>
          <p:cNvPr id="149" name="Group 148">
            <a:extLst>
              <a:ext uri="{FF2B5EF4-FFF2-40B4-BE49-F238E27FC236}">
                <a16:creationId xmlns:a16="http://schemas.microsoft.com/office/drawing/2014/main" id="{BE46F456-DB35-4301-8B3F-202F0BC8CB75}"/>
              </a:ext>
            </a:extLst>
          </p:cNvPr>
          <p:cNvGrpSpPr/>
          <p:nvPr/>
        </p:nvGrpSpPr>
        <p:grpSpPr>
          <a:xfrm>
            <a:off x="8818091" y="2784698"/>
            <a:ext cx="1274462" cy="1189766"/>
            <a:chOff x="2612382" y="5034521"/>
            <a:chExt cx="1274643" cy="1189935"/>
          </a:xfrm>
        </p:grpSpPr>
        <p:pic>
          <p:nvPicPr>
            <p:cNvPr id="150" name="Graphic 149">
              <a:extLst>
                <a:ext uri="{FF2B5EF4-FFF2-40B4-BE49-F238E27FC236}">
                  <a16:creationId xmlns:a16="http://schemas.microsoft.com/office/drawing/2014/main" id="{A0C6A189-9E83-440F-88C0-055D1C1A57D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51" name="TextBox 150">
              <a:extLst>
                <a:ext uri="{FF2B5EF4-FFF2-40B4-BE49-F238E27FC236}">
                  <a16:creationId xmlns:a16="http://schemas.microsoft.com/office/drawing/2014/main" id="{F885AA58-4BA7-4B73-9AB6-062C7339DF85}"/>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cxnSp>
        <p:nvCxnSpPr>
          <p:cNvPr id="155" name="Connector: Elbow 154">
            <a:extLst>
              <a:ext uri="{FF2B5EF4-FFF2-40B4-BE49-F238E27FC236}">
                <a16:creationId xmlns:a16="http://schemas.microsoft.com/office/drawing/2014/main" id="{3947CB6D-34D9-4D7B-AF43-B99D0AD7029D}"/>
              </a:ext>
            </a:extLst>
          </p:cNvPr>
          <p:cNvCxnSpPr>
            <a:cxnSpLocks/>
            <a:stCxn id="27" idx="3"/>
            <a:endCxn id="10" idx="2"/>
          </p:cNvCxnSpPr>
          <p:nvPr/>
        </p:nvCxnSpPr>
        <p:spPr>
          <a:xfrm flipV="1">
            <a:off x="4028313" y="4698778"/>
            <a:ext cx="5384186" cy="534018"/>
          </a:xfrm>
          <a:prstGeom prst="bentConnector2">
            <a:avLst/>
          </a:prstGeom>
          <a:ln>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C166E098-1CA3-4250-9653-2843C982B9D1}"/>
              </a:ext>
            </a:extLst>
          </p:cNvPr>
          <p:cNvSpPr txBox="1"/>
          <p:nvPr/>
        </p:nvSpPr>
        <p:spPr>
          <a:xfrm>
            <a:off x="4584021" y="2717024"/>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OR</a:t>
            </a:r>
          </a:p>
        </p:txBody>
      </p:sp>
      <p:grpSp>
        <p:nvGrpSpPr>
          <p:cNvPr id="85" name="Group 84">
            <a:extLst>
              <a:ext uri="{FF2B5EF4-FFF2-40B4-BE49-F238E27FC236}">
                <a16:creationId xmlns:a16="http://schemas.microsoft.com/office/drawing/2014/main" id="{5A5B0620-C0BB-4103-ACA2-4B9E440C4CA0}"/>
              </a:ext>
            </a:extLst>
          </p:cNvPr>
          <p:cNvGrpSpPr/>
          <p:nvPr/>
        </p:nvGrpSpPr>
        <p:grpSpPr>
          <a:xfrm>
            <a:off x="4248849" y="3117689"/>
            <a:ext cx="1274462" cy="1189763"/>
            <a:chOff x="2612382" y="5034521"/>
            <a:chExt cx="1274643" cy="1189932"/>
          </a:xfrm>
        </p:grpSpPr>
        <p:pic>
          <p:nvPicPr>
            <p:cNvPr id="86" name="Graphic 57">
              <a:extLst>
                <a:ext uri="{FF2B5EF4-FFF2-40B4-BE49-F238E27FC236}">
                  <a16:creationId xmlns:a16="http://schemas.microsoft.com/office/drawing/2014/main" id="{5791F666-1FE4-4725-9B63-6A2B1316368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87" name="TextBox 86">
              <a:extLst>
                <a:ext uri="{FF2B5EF4-FFF2-40B4-BE49-F238E27FC236}">
                  <a16:creationId xmlns:a16="http://schemas.microsoft.com/office/drawing/2014/main" id="{8A02CFCD-897A-47BC-A124-59E1B593246D}"/>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pic>
        <p:nvPicPr>
          <p:cNvPr id="93" name="Graphic 92">
            <a:extLst>
              <a:ext uri="{FF2B5EF4-FFF2-40B4-BE49-F238E27FC236}">
                <a16:creationId xmlns:a16="http://schemas.microsoft.com/office/drawing/2014/main" id="{950BC18E-750C-4B71-B634-C55CB6AC12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818413" y="1053768"/>
            <a:ext cx="476183" cy="476183"/>
          </a:xfrm>
          <a:prstGeom prst="rect">
            <a:avLst/>
          </a:prstGeom>
        </p:spPr>
      </p:pic>
      <p:cxnSp>
        <p:nvCxnSpPr>
          <p:cNvPr id="42" name="Straight Connector 41">
            <a:extLst>
              <a:ext uri="{FF2B5EF4-FFF2-40B4-BE49-F238E27FC236}">
                <a16:creationId xmlns:a16="http://schemas.microsoft.com/office/drawing/2014/main" id="{5245D802-EA6E-4B7C-9EE0-7817965E8594}"/>
              </a:ext>
            </a:extLst>
          </p:cNvPr>
          <p:cNvCxnSpPr>
            <a:cxnSpLocks/>
          </p:cNvCxnSpPr>
          <p:nvPr/>
        </p:nvCxnSpPr>
        <p:spPr>
          <a:xfrm>
            <a:off x="3640059"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6186E06-BDE4-4163-99CD-CE440F0BA125}"/>
              </a:ext>
            </a:extLst>
          </p:cNvPr>
          <p:cNvCxnSpPr>
            <a:cxnSpLocks/>
          </p:cNvCxnSpPr>
          <p:nvPr/>
        </p:nvCxnSpPr>
        <p:spPr>
          <a:xfrm>
            <a:off x="3831533" y="936827"/>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11E1227-F937-4C9E-BE48-65C75A1E6F56}"/>
              </a:ext>
            </a:extLst>
          </p:cNvPr>
          <p:cNvCxnSpPr>
            <a:cxnSpLocks/>
          </p:cNvCxnSpPr>
          <p:nvPr/>
        </p:nvCxnSpPr>
        <p:spPr>
          <a:xfrm>
            <a:off x="5903501"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FE93577-B564-4770-89A7-0B8B3C85EDA2}"/>
              </a:ext>
            </a:extLst>
          </p:cNvPr>
          <p:cNvCxnSpPr>
            <a:cxnSpLocks/>
          </p:cNvCxnSpPr>
          <p:nvPr/>
        </p:nvCxnSpPr>
        <p:spPr>
          <a:xfrm>
            <a:off x="6123547" y="9178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149FD07-CFC5-4D57-8866-889AA73061E9}"/>
              </a:ext>
            </a:extLst>
          </p:cNvPr>
          <p:cNvCxnSpPr>
            <a:cxnSpLocks/>
          </p:cNvCxnSpPr>
          <p:nvPr/>
        </p:nvCxnSpPr>
        <p:spPr>
          <a:xfrm>
            <a:off x="8192363"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6D0BF86-2493-4424-A743-CF7E3C48176B}"/>
              </a:ext>
            </a:extLst>
          </p:cNvPr>
          <p:cNvCxnSpPr>
            <a:cxnSpLocks/>
          </p:cNvCxnSpPr>
          <p:nvPr/>
        </p:nvCxnSpPr>
        <p:spPr>
          <a:xfrm>
            <a:off x="8383837" y="917801"/>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940DB23-03D2-4087-A4E4-082508B1A27D}"/>
              </a:ext>
            </a:extLst>
          </p:cNvPr>
          <p:cNvCxnSpPr>
            <a:cxnSpLocks/>
          </p:cNvCxnSpPr>
          <p:nvPr/>
        </p:nvCxnSpPr>
        <p:spPr>
          <a:xfrm>
            <a:off x="10449944"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6A09E77D-9864-490A-82E1-39ED67BB9E9E}"/>
              </a:ext>
            </a:extLst>
          </p:cNvPr>
          <p:cNvCxnSpPr>
            <a:cxnSpLocks/>
          </p:cNvCxnSpPr>
          <p:nvPr/>
        </p:nvCxnSpPr>
        <p:spPr>
          <a:xfrm>
            <a:off x="10641419" y="927302"/>
            <a:ext cx="0" cy="3605226"/>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145A4B-040C-4CCC-BF27-EE50A211DE5E}"/>
              </a:ext>
            </a:extLst>
          </p:cNvPr>
          <p:cNvSpPr/>
          <p:nvPr/>
        </p:nvSpPr>
        <p:spPr>
          <a:xfrm>
            <a:off x="2306104" y="1124175"/>
            <a:ext cx="3360059" cy="346521"/>
          </a:xfrm>
          <a:prstGeom prst="rect">
            <a:avLst/>
          </a:prstGeom>
          <a:solidFill>
            <a:schemeClr val="bg1"/>
          </a:solidFill>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rPr>
              <a:t>AZURE SYNAPSE ANALYTICS</a:t>
            </a:r>
          </a:p>
        </p:txBody>
      </p:sp>
      <p:sp>
        <p:nvSpPr>
          <p:cNvPr id="55" name="Arrow: Right 54">
            <a:extLst>
              <a:ext uri="{FF2B5EF4-FFF2-40B4-BE49-F238E27FC236}">
                <a16:creationId xmlns:a16="http://schemas.microsoft.com/office/drawing/2014/main" id="{761DC93B-B105-4642-B9E0-F29C47C3E526}"/>
              </a:ext>
            </a:extLst>
          </p:cNvPr>
          <p:cNvSpPr/>
          <p:nvPr/>
        </p:nvSpPr>
        <p:spPr bwMode="auto">
          <a:xfrm>
            <a:off x="355213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Arrow: Right 115">
            <a:extLst>
              <a:ext uri="{FF2B5EF4-FFF2-40B4-BE49-F238E27FC236}">
                <a16:creationId xmlns:a16="http://schemas.microsoft.com/office/drawing/2014/main" id="{8C011AB4-E0DF-4E22-904B-FBEE9119E3FC}"/>
              </a:ext>
            </a:extLst>
          </p:cNvPr>
          <p:cNvSpPr/>
          <p:nvPr/>
        </p:nvSpPr>
        <p:spPr bwMode="auto">
          <a:xfrm>
            <a:off x="5875580"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Arrow: Right 116">
            <a:extLst>
              <a:ext uri="{FF2B5EF4-FFF2-40B4-BE49-F238E27FC236}">
                <a16:creationId xmlns:a16="http://schemas.microsoft.com/office/drawing/2014/main" id="{A5AD10B9-C583-4572-94B0-D2255046662D}"/>
              </a:ext>
            </a:extLst>
          </p:cNvPr>
          <p:cNvSpPr/>
          <p:nvPr/>
        </p:nvSpPr>
        <p:spPr bwMode="auto">
          <a:xfrm>
            <a:off x="8085121"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Arrow: Right 117">
            <a:extLst>
              <a:ext uri="{FF2B5EF4-FFF2-40B4-BE49-F238E27FC236}">
                <a16:creationId xmlns:a16="http://schemas.microsoft.com/office/drawing/2014/main" id="{8C10096F-B147-452D-8A14-299BF96B6C6D}"/>
              </a:ext>
            </a:extLst>
          </p:cNvPr>
          <p:cNvSpPr/>
          <p:nvPr/>
        </p:nvSpPr>
        <p:spPr bwMode="auto">
          <a:xfrm>
            <a:off x="10385922" y="2523446"/>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Arrow: Right 119">
            <a:extLst>
              <a:ext uri="{FF2B5EF4-FFF2-40B4-BE49-F238E27FC236}">
                <a16:creationId xmlns:a16="http://schemas.microsoft.com/office/drawing/2014/main" id="{CE37F92E-E716-405A-B233-04C7090463A5}"/>
              </a:ext>
            </a:extLst>
          </p:cNvPr>
          <p:cNvSpPr/>
          <p:nvPr/>
        </p:nvSpPr>
        <p:spPr bwMode="auto">
          <a:xfrm>
            <a:off x="1253213" y="2512109"/>
            <a:ext cx="397986" cy="42699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973E965-55D7-4B30-9745-B4502393E588}"/>
              </a:ext>
            </a:extLst>
          </p:cNvPr>
          <p:cNvGrpSpPr/>
          <p:nvPr/>
        </p:nvGrpSpPr>
        <p:grpSpPr>
          <a:xfrm>
            <a:off x="7067085" y="3112241"/>
            <a:ext cx="1274462" cy="1189766"/>
            <a:chOff x="2612382" y="5034521"/>
            <a:chExt cx="1274643" cy="1189935"/>
          </a:xfrm>
        </p:grpSpPr>
        <p:pic>
          <p:nvPicPr>
            <p:cNvPr id="125" name="Graphic 149">
              <a:extLst>
                <a:ext uri="{FF2B5EF4-FFF2-40B4-BE49-F238E27FC236}">
                  <a16:creationId xmlns:a16="http://schemas.microsoft.com/office/drawing/2014/main" id="{93CFEF97-B34E-4110-BF0B-413E70A052C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015591" y="5034521"/>
              <a:ext cx="470221" cy="476250"/>
            </a:xfrm>
            <a:prstGeom prst="rect">
              <a:avLst/>
            </a:prstGeom>
          </p:spPr>
        </p:pic>
        <p:sp>
          <p:nvSpPr>
            <p:cNvPr id="126" name="TextBox 125">
              <a:extLst>
                <a:ext uri="{FF2B5EF4-FFF2-40B4-BE49-F238E27FC236}">
                  <a16:creationId xmlns:a16="http://schemas.microsoft.com/office/drawing/2014/main" id="{8DF7044A-8746-43A3-86B9-5C22145D2E33}"/>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(Serverless)</a:t>
              </a:r>
            </a:p>
          </p:txBody>
        </p:sp>
      </p:grpSp>
      <p:grpSp>
        <p:nvGrpSpPr>
          <p:cNvPr id="127" name="Group 126">
            <a:extLst>
              <a:ext uri="{FF2B5EF4-FFF2-40B4-BE49-F238E27FC236}">
                <a16:creationId xmlns:a16="http://schemas.microsoft.com/office/drawing/2014/main" id="{A1288399-D5B4-43C4-8082-C6C5C18E4D08}"/>
              </a:ext>
            </a:extLst>
          </p:cNvPr>
          <p:cNvGrpSpPr/>
          <p:nvPr/>
        </p:nvGrpSpPr>
        <p:grpSpPr>
          <a:xfrm>
            <a:off x="6128563" y="3111124"/>
            <a:ext cx="1274462" cy="1189763"/>
            <a:chOff x="2612382" y="5034521"/>
            <a:chExt cx="1274643" cy="1189932"/>
          </a:xfrm>
        </p:grpSpPr>
        <p:pic>
          <p:nvPicPr>
            <p:cNvPr id="128" name="Graphic 57">
              <a:extLst>
                <a:ext uri="{FF2B5EF4-FFF2-40B4-BE49-F238E27FC236}">
                  <a16:creationId xmlns:a16="http://schemas.microsoft.com/office/drawing/2014/main" id="{FAE1090B-BB4D-43DD-8514-DEC363155D8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29" name="TextBox 128">
              <a:extLst>
                <a:ext uri="{FF2B5EF4-FFF2-40B4-BE49-F238E27FC236}">
                  <a16:creationId xmlns:a16="http://schemas.microsoft.com/office/drawing/2014/main" id="{8E90D64F-0D60-404D-BA6D-D37E95A0118B}"/>
                </a:ext>
              </a:extLst>
            </p:cNvPr>
            <p:cNvSpPr txBox="1"/>
            <p:nvPr/>
          </p:nvSpPr>
          <p:spPr>
            <a:xfrm>
              <a:off x="2612382" y="5596540"/>
              <a:ext cx="1274643" cy="62791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Apache Spark</a:t>
              </a:r>
            </a:p>
          </p:txBody>
        </p:sp>
      </p:grpSp>
      <p:grpSp>
        <p:nvGrpSpPr>
          <p:cNvPr id="130" name="Group 129">
            <a:extLst>
              <a:ext uri="{FF2B5EF4-FFF2-40B4-BE49-F238E27FC236}">
                <a16:creationId xmlns:a16="http://schemas.microsoft.com/office/drawing/2014/main" id="{FAEBF8DC-3E16-4685-8EC2-99128EFB2B55}"/>
              </a:ext>
            </a:extLst>
          </p:cNvPr>
          <p:cNvGrpSpPr/>
          <p:nvPr/>
        </p:nvGrpSpPr>
        <p:grpSpPr>
          <a:xfrm>
            <a:off x="6091105" y="1444012"/>
            <a:ext cx="1274462" cy="1189766"/>
            <a:chOff x="2612382" y="5034521"/>
            <a:chExt cx="1274643" cy="1189935"/>
          </a:xfrm>
        </p:grpSpPr>
        <p:pic>
          <p:nvPicPr>
            <p:cNvPr id="131" name="Graphic 57">
              <a:extLst>
                <a:ext uri="{FF2B5EF4-FFF2-40B4-BE49-F238E27FC236}">
                  <a16:creationId xmlns:a16="http://schemas.microsoft.com/office/drawing/2014/main" id="{9152D512-4EB3-4303-97C0-80CC350783E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2577" y="5034521"/>
              <a:ext cx="476250" cy="476250"/>
            </a:xfrm>
            <a:prstGeom prst="rect">
              <a:avLst/>
            </a:prstGeom>
          </p:spPr>
        </p:pic>
        <p:sp>
          <p:nvSpPr>
            <p:cNvPr id="132" name="TextBox 131">
              <a:extLst>
                <a:ext uri="{FF2B5EF4-FFF2-40B4-BE49-F238E27FC236}">
                  <a16:creationId xmlns:a16="http://schemas.microsoft.com/office/drawing/2014/main" id="{91F8165F-204A-4964-9FBF-780475E14A6A}"/>
                </a:ext>
              </a:extLst>
            </p:cNvPr>
            <p:cNvSpPr txBox="1"/>
            <p:nvPr/>
          </p:nvSpPr>
          <p:spPr>
            <a:xfrm>
              <a:off x="2612382" y="5596540"/>
              <a:ext cx="1274643" cy="627916"/>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Synapse SQL </a:t>
              </a: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(Dedicated)</a:t>
              </a:r>
            </a:p>
          </p:txBody>
        </p:sp>
      </p:grpSp>
      <p:sp>
        <p:nvSpPr>
          <p:cNvPr id="133" name="TextBox 132">
            <a:extLst>
              <a:ext uri="{FF2B5EF4-FFF2-40B4-BE49-F238E27FC236}">
                <a16:creationId xmlns:a16="http://schemas.microsoft.com/office/drawing/2014/main" id="{1CF54385-E716-4CBE-BC11-F0FE0C4EB928}"/>
              </a:ext>
            </a:extLst>
          </p:cNvPr>
          <p:cNvSpPr txBox="1"/>
          <p:nvPr/>
        </p:nvSpPr>
        <p:spPr>
          <a:xfrm>
            <a:off x="6909521" y="2720136"/>
            <a:ext cx="595186" cy="461600"/>
          </a:xfrm>
          <a:prstGeom prst="rect">
            <a:avLst/>
          </a:prstGeom>
          <a:noFill/>
        </p:spPr>
        <p:txBody>
          <a:bodyPr wrap="squar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a:t>
            </a:r>
          </a:p>
        </p:txBody>
      </p:sp>
      <p:cxnSp>
        <p:nvCxnSpPr>
          <p:cNvPr id="3" name="Straight Connector 2">
            <a:extLst>
              <a:ext uri="{FF2B5EF4-FFF2-40B4-BE49-F238E27FC236}">
                <a16:creationId xmlns:a16="http://schemas.microsoft.com/office/drawing/2014/main" id="{238FEE79-B352-47EB-9B36-172EB8F6A4F0}"/>
              </a:ext>
            </a:extLst>
          </p:cNvPr>
          <p:cNvCxnSpPr/>
          <p:nvPr/>
        </p:nvCxnSpPr>
        <p:spPr>
          <a:xfrm>
            <a:off x="2404547" y="1383861"/>
            <a:ext cx="954774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606C0F09-8878-4361-B3D0-D2E2DD2967B0}"/>
              </a:ext>
            </a:extLst>
          </p:cNvPr>
          <p:cNvSpPr txBox="1"/>
          <p:nvPr/>
        </p:nvSpPr>
        <p:spPr>
          <a:xfrm>
            <a:off x="-181628" y="2381087"/>
            <a:ext cx="1522474" cy="683143"/>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a:t>
            </a:r>
            <a:b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a:t>
            </a:r>
            <a:endPar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0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ppt_x"/>
                                          </p:val>
                                        </p:tav>
                                        <p:tav tm="100000">
                                          <p:val>
                                            <p:strVal val="#ppt_x"/>
                                          </p:val>
                                        </p:tav>
                                      </p:tavLst>
                                    </p:anim>
                                    <p:anim calcmode="lin" valueType="num">
                                      <p:cBhvr additive="base">
                                        <p:cTn id="3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500" fill="hold"/>
                                        <p:tgtEl>
                                          <p:spTgt spid="84"/>
                                        </p:tgtEl>
                                        <p:attrNameLst>
                                          <p:attrName>ppt_x</p:attrName>
                                        </p:attrNameLst>
                                      </p:cBhvr>
                                      <p:tavLst>
                                        <p:tav tm="0">
                                          <p:val>
                                            <p:strVal val="#ppt_x"/>
                                          </p:val>
                                        </p:tav>
                                        <p:tav tm="100000">
                                          <p:val>
                                            <p:strVal val="#ppt_x"/>
                                          </p:val>
                                        </p:tav>
                                      </p:tavLst>
                                    </p:anim>
                                    <p:anim calcmode="lin" valueType="num">
                                      <p:cBhvr additive="base">
                                        <p:cTn id="52" dur="500" fill="hold"/>
                                        <p:tgtEl>
                                          <p:spTgt spid="84"/>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 calcmode="lin" valueType="num">
                                      <p:cBhvr additive="base">
                                        <p:cTn id="55" dur="500" fill="hold"/>
                                        <p:tgtEl>
                                          <p:spTgt spid="85"/>
                                        </p:tgtEl>
                                        <p:attrNameLst>
                                          <p:attrName>ppt_x</p:attrName>
                                        </p:attrNameLst>
                                      </p:cBhvr>
                                      <p:tavLst>
                                        <p:tav tm="0">
                                          <p:val>
                                            <p:strVal val="#ppt_x"/>
                                          </p:val>
                                        </p:tav>
                                        <p:tav tm="100000">
                                          <p:val>
                                            <p:strVal val="#ppt_x"/>
                                          </p:val>
                                        </p:tav>
                                      </p:tavLst>
                                    </p:anim>
                                    <p:anim calcmode="lin" valueType="num">
                                      <p:cBhvr additive="base">
                                        <p:cTn id="56" dur="500" fill="hold"/>
                                        <p:tgtEl>
                                          <p:spTgt spid="85"/>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anim calcmode="lin" valueType="num">
                                      <p:cBhvr additive="base">
                                        <p:cTn id="59" dur="500" fill="hold"/>
                                        <p:tgtEl>
                                          <p:spTgt spid="104"/>
                                        </p:tgtEl>
                                        <p:attrNameLst>
                                          <p:attrName>ppt_x</p:attrName>
                                        </p:attrNameLst>
                                      </p:cBhvr>
                                      <p:tavLst>
                                        <p:tav tm="0">
                                          <p:val>
                                            <p:strVal val="#ppt_x"/>
                                          </p:val>
                                        </p:tav>
                                        <p:tav tm="100000">
                                          <p:val>
                                            <p:strVal val="#ppt_x"/>
                                          </p:val>
                                        </p:tav>
                                      </p:tavLst>
                                    </p:anim>
                                    <p:anim calcmode="lin" valueType="num">
                                      <p:cBhvr additive="base">
                                        <p:cTn id="60" dur="500" fill="hold"/>
                                        <p:tgtEl>
                                          <p:spTgt spid="10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 calcmode="lin" valueType="num">
                                      <p:cBhvr additive="base">
                                        <p:cTn id="63" dur="500" fill="hold"/>
                                        <p:tgtEl>
                                          <p:spTgt spid="105"/>
                                        </p:tgtEl>
                                        <p:attrNameLst>
                                          <p:attrName>ppt_x</p:attrName>
                                        </p:attrNameLst>
                                      </p:cBhvr>
                                      <p:tavLst>
                                        <p:tav tm="0">
                                          <p:val>
                                            <p:strVal val="#ppt_x"/>
                                          </p:val>
                                        </p:tav>
                                        <p:tav tm="100000">
                                          <p:val>
                                            <p:strVal val="#ppt_x"/>
                                          </p:val>
                                        </p:tav>
                                      </p:tavLst>
                                    </p:anim>
                                    <p:anim calcmode="lin" valueType="num">
                                      <p:cBhvr additive="base">
                                        <p:cTn id="64" dur="500" fill="hold"/>
                                        <p:tgtEl>
                                          <p:spTgt spid="10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500" fill="hold"/>
                                        <p:tgtEl>
                                          <p:spTgt spid="55"/>
                                        </p:tgtEl>
                                        <p:attrNameLst>
                                          <p:attrName>ppt_x</p:attrName>
                                        </p:attrNameLst>
                                      </p:cBhvr>
                                      <p:tavLst>
                                        <p:tav tm="0">
                                          <p:val>
                                            <p:strVal val="#ppt_x"/>
                                          </p:val>
                                        </p:tav>
                                        <p:tav tm="100000">
                                          <p:val>
                                            <p:strVal val="#ppt_x"/>
                                          </p:val>
                                        </p:tav>
                                      </p:tavLst>
                                    </p:anim>
                                    <p:anim calcmode="lin" valueType="num">
                                      <p:cBhvr additive="base">
                                        <p:cTn id="68"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06"/>
                                        </p:tgtEl>
                                        <p:attrNameLst>
                                          <p:attrName>style.visibility</p:attrName>
                                        </p:attrNameLst>
                                      </p:cBhvr>
                                      <p:to>
                                        <p:strVal val="visible"/>
                                      </p:to>
                                    </p:set>
                                    <p:anim calcmode="lin" valueType="num">
                                      <p:cBhvr additive="base">
                                        <p:cTn id="73" dur="500" fill="hold"/>
                                        <p:tgtEl>
                                          <p:spTgt spid="106"/>
                                        </p:tgtEl>
                                        <p:attrNameLst>
                                          <p:attrName>ppt_x</p:attrName>
                                        </p:attrNameLst>
                                      </p:cBhvr>
                                      <p:tavLst>
                                        <p:tav tm="0">
                                          <p:val>
                                            <p:strVal val="#ppt_x"/>
                                          </p:val>
                                        </p:tav>
                                        <p:tav tm="100000">
                                          <p:val>
                                            <p:strVal val="#ppt_x"/>
                                          </p:val>
                                        </p:tav>
                                      </p:tavLst>
                                    </p:anim>
                                    <p:anim calcmode="lin" valueType="num">
                                      <p:cBhvr additive="base">
                                        <p:cTn id="74" dur="500" fill="hold"/>
                                        <p:tgtEl>
                                          <p:spTgt spid="106"/>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anim calcmode="lin" valueType="num">
                                      <p:cBhvr additive="base">
                                        <p:cTn id="77" dur="500" fill="hold"/>
                                        <p:tgtEl>
                                          <p:spTgt spid="116"/>
                                        </p:tgtEl>
                                        <p:attrNameLst>
                                          <p:attrName>ppt_x</p:attrName>
                                        </p:attrNameLst>
                                      </p:cBhvr>
                                      <p:tavLst>
                                        <p:tav tm="0">
                                          <p:val>
                                            <p:strVal val="#ppt_x"/>
                                          </p:val>
                                        </p:tav>
                                        <p:tav tm="100000">
                                          <p:val>
                                            <p:strVal val="#ppt_x"/>
                                          </p:val>
                                        </p:tav>
                                      </p:tavLst>
                                    </p:anim>
                                    <p:anim calcmode="lin" valueType="num">
                                      <p:cBhvr additive="base">
                                        <p:cTn id="78" dur="500" fill="hold"/>
                                        <p:tgtEl>
                                          <p:spTgt spid="11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 calcmode="lin" valueType="num">
                                      <p:cBhvr additive="base">
                                        <p:cTn id="81" dur="500" fill="hold"/>
                                        <p:tgtEl>
                                          <p:spTgt spid="9"/>
                                        </p:tgtEl>
                                        <p:attrNameLst>
                                          <p:attrName>ppt_x</p:attrName>
                                        </p:attrNameLst>
                                      </p:cBhvr>
                                      <p:tavLst>
                                        <p:tav tm="0">
                                          <p:val>
                                            <p:strVal val="#ppt_x"/>
                                          </p:val>
                                        </p:tav>
                                        <p:tav tm="100000">
                                          <p:val>
                                            <p:strVal val="#ppt_x"/>
                                          </p:val>
                                        </p:tav>
                                      </p:tavLst>
                                    </p:anim>
                                    <p:anim calcmode="lin" valueType="num">
                                      <p:cBhvr additive="base">
                                        <p:cTn id="82" dur="500" fill="hold"/>
                                        <p:tgtEl>
                                          <p:spTgt spid="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ppt_x"/>
                                          </p:val>
                                        </p:tav>
                                        <p:tav tm="100000">
                                          <p:val>
                                            <p:strVal val="#ppt_x"/>
                                          </p:val>
                                        </p:tav>
                                      </p:tavLst>
                                    </p:anim>
                                    <p:anim calcmode="lin" valueType="num">
                                      <p:cBhvr additive="base">
                                        <p:cTn id="86" dur="500" fill="hold"/>
                                        <p:tgtEl>
                                          <p:spTgt spid="67"/>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11"/>
                                        </p:tgtEl>
                                        <p:attrNameLst>
                                          <p:attrName>style.visibility</p:attrName>
                                        </p:attrNameLst>
                                      </p:cBhvr>
                                      <p:to>
                                        <p:strVal val="visible"/>
                                      </p:to>
                                    </p:set>
                                    <p:anim calcmode="lin" valueType="num">
                                      <p:cBhvr additive="base">
                                        <p:cTn id="89" dur="500" fill="hold"/>
                                        <p:tgtEl>
                                          <p:spTgt spid="111"/>
                                        </p:tgtEl>
                                        <p:attrNameLst>
                                          <p:attrName>ppt_x</p:attrName>
                                        </p:attrNameLst>
                                      </p:cBhvr>
                                      <p:tavLst>
                                        <p:tav tm="0">
                                          <p:val>
                                            <p:strVal val="#ppt_x"/>
                                          </p:val>
                                        </p:tav>
                                        <p:tav tm="100000">
                                          <p:val>
                                            <p:strVal val="#ppt_x"/>
                                          </p:val>
                                        </p:tav>
                                      </p:tavLst>
                                    </p:anim>
                                    <p:anim calcmode="lin" valueType="num">
                                      <p:cBhvr additive="base">
                                        <p:cTn id="90" dur="500" fill="hold"/>
                                        <p:tgtEl>
                                          <p:spTgt spid="11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7"/>
                                        </p:tgtEl>
                                        <p:attrNameLst>
                                          <p:attrName>style.visibility</p:attrName>
                                        </p:attrNameLst>
                                      </p:cBhvr>
                                      <p:to>
                                        <p:strVal val="visible"/>
                                      </p:to>
                                    </p:set>
                                    <p:anim calcmode="lin" valueType="num">
                                      <p:cBhvr additive="base">
                                        <p:cTn id="93" dur="500" fill="hold"/>
                                        <p:tgtEl>
                                          <p:spTgt spid="127"/>
                                        </p:tgtEl>
                                        <p:attrNameLst>
                                          <p:attrName>ppt_x</p:attrName>
                                        </p:attrNameLst>
                                      </p:cBhvr>
                                      <p:tavLst>
                                        <p:tav tm="0">
                                          <p:val>
                                            <p:strVal val="#ppt_x"/>
                                          </p:val>
                                        </p:tav>
                                        <p:tav tm="100000">
                                          <p:val>
                                            <p:strVal val="#ppt_x"/>
                                          </p:val>
                                        </p:tav>
                                      </p:tavLst>
                                    </p:anim>
                                    <p:anim calcmode="lin" valueType="num">
                                      <p:cBhvr additive="base">
                                        <p:cTn id="94" dur="500" fill="hold"/>
                                        <p:tgtEl>
                                          <p:spTgt spid="127"/>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30"/>
                                        </p:tgtEl>
                                        <p:attrNameLst>
                                          <p:attrName>style.visibility</p:attrName>
                                        </p:attrNameLst>
                                      </p:cBhvr>
                                      <p:to>
                                        <p:strVal val="visible"/>
                                      </p:to>
                                    </p:set>
                                    <p:anim calcmode="lin" valueType="num">
                                      <p:cBhvr additive="base">
                                        <p:cTn id="97" dur="500" fill="hold"/>
                                        <p:tgtEl>
                                          <p:spTgt spid="130"/>
                                        </p:tgtEl>
                                        <p:attrNameLst>
                                          <p:attrName>ppt_x</p:attrName>
                                        </p:attrNameLst>
                                      </p:cBhvr>
                                      <p:tavLst>
                                        <p:tav tm="0">
                                          <p:val>
                                            <p:strVal val="#ppt_x"/>
                                          </p:val>
                                        </p:tav>
                                        <p:tav tm="100000">
                                          <p:val>
                                            <p:strVal val="#ppt_x"/>
                                          </p:val>
                                        </p:tav>
                                      </p:tavLst>
                                    </p:anim>
                                    <p:anim calcmode="lin" valueType="num">
                                      <p:cBhvr additive="base">
                                        <p:cTn id="98" dur="500" fill="hold"/>
                                        <p:tgtEl>
                                          <p:spTgt spid="13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additive="base">
                                        <p:cTn id="101" dur="500" fill="hold"/>
                                        <p:tgtEl>
                                          <p:spTgt spid="133"/>
                                        </p:tgtEl>
                                        <p:attrNameLst>
                                          <p:attrName>ppt_x</p:attrName>
                                        </p:attrNameLst>
                                      </p:cBhvr>
                                      <p:tavLst>
                                        <p:tav tm="0">
                                          <p:val>
                                            <p:strVal val="#ppt_x"/>
                                          </p:val>
                                        </p:tav>
                                        <p:tav tm="100000">
                                          <p:val>
                                            <p:strVal val="#ppt_x"/>
                                          </p:val>
                                        </p:tav>
                                      </p:tavLst>
                                    </p:anim>
                                    <p:anim calcmode="lin" valueType="num">
                                      <p:cBhvr additive="base">
                                        <p:cTn id="102" dur="500" fill="hold"/>
                                        <p:tgtEl>
                                          <p:spTgt spid="133"/>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124"/>
                                        </p:tgtEl>
                                        <p:attrNameLst>
                                          <p:attrName>style.visibility</p:attrName>
                                        </p:attrNameLst>
                                      </p:cBhvr>
                                      <p:to>
                                        <p:strVal val="visible"/>
                                      </p:to>
                                    </p:set>
                                    <p:anim calcmode="lin" valueType="num">
                                      <p:cBhvr additive="base">
                                        <p:cTn id="105" dur="500" fill="hold"/>
                                        <p:tgtEl>
                                          <p:spTgt spid="124"/>
                                        </p:tgtEl>
                                        <p:attrNameLst>
                                          <p:attrName>ppt_x</p:attrName>
                                        </p:attrNameLst>
                                      </p:cBhvr>
                                      <p:tavLst>
                                        <p:tav tm="0">
                                          <p:val>
                                            <p:strVal val="#ppt_x"/>
                                          </p:val>
                                        </p:tav>
                                        <p:tav tm="100000">
                                          <p:val>
                                            <p:strVal val="#ppt_x"/>
                                          </p:val>
                                        </p:tav>
                                      </p:tavLst>
                                    </p:anim>
                                    <p:anim calcmode="lin" valueType="num">
                                      <p:cBhvr additive="base">
                                        <p:cTn id="106"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 calcmode="lin" valueType="num">
                                      <p:cBhvr additive="base">
                                        <p:cTn id="111" dur="500" fill="hold"/>
                                        <p:tgtEl>
                                          <p:spTgt spid="10"/>
                                        </p:tgtEl>
                                        <p:attrNameLst>
                                          <p:attrName>ppt_x</p:attrName>
                                        </p:attrNameLst>
                                      </p:cBhvr>
                                      <p:tavLst>
                                        <p:tav tm="0">
                                          <p:val>
                                            <p:strVal val="#ppt_x"/>
                                          </p:val>
                                        </p:tav>
                                        <p:tav tm="100000">
                                          <p:val>
                                            <p:strVal val="#ppt_x"/>
                                          </p:val>
                                        </p:tav>
                                      </p:tavLst>
                                    </p:anim>
                                    <p:anim calcmode="lin" valueType="num">
                                      <p:cBhvr additive="base">
                                        <p:cTn id="112" dur="500" fill="hold"/>
                                        <p:tgtEl>
                                          <p:spTgt spid="10"/>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 calcmode="lin" valueType="num">
                                      <p:cBhvr additive="base">
                                        <p:cTn id="115" dur="500" fill="hold"/>
                                        <p:tgtEl>
                                          <p:spTgt spid="80"/>
                                        </p:tgtEl>
                                        <p:attrNameLst>
                                          <p:attrName>ppt_x</p:attrName>
                                        </p:attrNameLst>
                                      </p:cBhvr>
                                      <p:tavLst>
                                        <p:tav tm="0">
                                          <p:val>
                                            <p:strVal val="#ppt_x"/>
                                          </p:val>
                                        </p:tav>
                                        <p:tav tm="100000">
                                          <p:val>
                                            <p:strVal val="#ppt_x"/>
                                          </p:val>
                                        </p:tav>
                                      </p:tavLst>
                                    </p:anim>
                                    <p:anim calcmode="lin" valueType="num">
                                      <p:cBhvr additive="base">
                                        <p:cTn id="116" dur="500" fill="hold"/>
                                        <p:tgtEl>
                                          <p:spTgt spid="80"/>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149"/>
                                        </p:tgtEl>
                                        <p:attrNameLst>
                                          <p:attrName>style.visibility</p:attrName>
                                        </p:attrNameLst>
                                      </p:cBhvr>
                                      <p:to>
                                        <p:strVal val="visible"/>
                                      </p:to>
                                    </p:set>
                                    <p:anim calcmode="lin" valueType="num">
                                      <p:cBhvr additive="base">
                                        <p:cTn id="119" dur="500" fill="hold"/>
                                        <p:tgtEl>
                                          <p:spTgt spid="149"/>
                                        </p:tgtEl>
                                        <p:attrNameLst>
                                          <p:attrName>ppt_x</p:attrName>
                                        </p:attrNameLst>
                                      </p:cBhvr>
                                      <p:tavLst>
                                        <p:tav tm="0">
                                          <p:val>
                                            <p:strVal val="#ppt_x"/>
                                          </p:val>
                                        </p:tav>
                                        <p:tav tm="100000">
                                          <p:val>
                                            <p:strVal val="#ppt_x"/>
                                          </p:val>
                                        </p:tav>
                                      </p:tavLst>
                                    </p:anim>
                                    <p:anim calcmode="lin" valueType="num">
                                      <p:cBhvr additive="base">
                                        <p:cTn id="120" dur="500" fill="hold"/>
                                        <p:tgtEl>
                                          <p:spTgt spid="149"/>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12"/>
                                        </p:tgtEl>
                                        <p:attrNameLst>
                                          <p:attrName>style.visibility</p:attrName>
                                        </p:attrNameLst>
                                      </p:cBhvr>
                                      <p:to>
                                        <p:strVal val="visible"/>
                                      </p:to>
                                    </p:set>
                                    <p:anim calcmode="lin" valueType="num">
                                      <p:cBhvr additive="base">
                                        <p:cTn id="123" dur="500" fill="hold"/>
                                        <p:tgtEl>
                                          <p:spTgt spid="112"/>
                                        </p:tgtEl>
                                        <p:attrNameLst>
                                          <p:attrName>ppt_x</p:attrName>
                                        </p:attrNameLst>
                                      </p:cBhvr>
                                      <p:tavLst>
                                        <p:tav tm="0">
                                          <p:val>
                                            <p:strVal val="#ppt_x"/>
                                          </p:val>
                                        </p:tav>
                                        <p:tav tm="100000">
                                          <p:val>
                                            <p:strVal val="#ppt_x"/>
                                          </p:val>
                                        </p:tav>
                                      </p:tavLst>
                                    </p:anim>
                                    <p:anim calcmode="lin" valueType="num">
                                      <p:cBhvr additive="base">
                                        <p:cTn id="124" dur="500" fill="hold"/>
                                        <p:tgtEl>
                                          <p:spTgt spid="11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13"/>
                                        </p:tgtEl>
                                        <p:attrNameLst>
                                          <p:attrName>style.visibility</p:attrName>
                                        </p:attrNameLst>
                                      </p:cBhvr>
                                      <p:to>
                                        <p:strVal val="visible"/>
                                      </p:to>
                                    </p:set>
                                    <p:anim calcmode="lin" valueType="num">
                                      <p:cBhvr additive="base">
                                        <p:cTn id="127" dur="500" fill="hold"/>
                                        <p:tgtEl>
                                          <p:spTgt spid="113"/>
                                        </p:tgtEl>
                                        <p:attrNameLst>
                                          <p:attrName>ppt_x</p:attrName>
                                        </p:attrNameLst>
                                      </p:cBhvr>
                                      <p:tavLst>
                                        <p:tav tm="0">
                                          <p:val>
                                            <p:strVal val="#ppt_x"/>
                                          </p:val>
                                        </p:tav>
                                        <p:tav tm="100000">
                                          <p:val>
                                            <p:strVal val="#ppt_x"/>
                                          </p:val>
                                        </p:tav>
                                      </p:tavLst>
                                    </p:anim>
                                    <p:anim calcmode="lin" valueType="num">
                                      <p:cBhvr additive="base">
                                        <p:cTn id="128" dur="500" fill="hold"/>
                                        <p:tgtEl>
                                          <p:spTgt spid="1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17"/>
                                        </p:tgtEl>
                                        <p:attrNameLst>
                                          <p:attrName>style.visibility</p:attrName>
                                        </p:attrNameLst>
                                      </p:cBhvr>
                                      <p:to>
                                        <p:strVal val="visible"/>
                                      </p:to>
                                    </p:set>
                                    <p:anim calcmode="lin" valueType="num">
                                      <p:cBhvr additive="base">
                                        <p:cTn id="131" dur="500" fill="hold"/>
                                        <p:tgtEl>
                                          <p:spTgt spid="117"/>
                                        </p:tgtEl>
                                        <p:attrNameLst>
                                          <p:attrName>ppt_x</p:attrName>
                                        </p:attrNameLst>
                                      </p:cBhvr>
                                      <p:tavLst>
                                        <p:tav tm="0">
                                          <p:val>
                                            <p:strVal val="#ppt_x"/>
                                          </p:val>
                                        </p:tav>
                                        <p:tav tm="100000">
                                          <p:val>
                                            <p:strVal val="#ppt_x"/>
                                          </p:val>
                                        </p:tav>
                                      </p:tavLst>
                                    </p:anim>
                                    <p:anim calcmode="lin" valueType="num">
                                      <p:cBhvr additive="base">
                                        <p:cTn id="13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91"/>
                                        </p:tgtEl>
                                        <p:attrNameLst>
                                          <p:attrName>style.visibility</p:attrName>
                                        </p:attrNameLst>
                                      </p:cBhvr>
                                      <p:to>
                                        <p:strVal val="visible"/>
                                      </p:to>
                                    </p:set>
                                    <p:anim calcmode="lin" valueType="num">
                                      <p:cBhvr additive="base">
                                        <p:cTn id="137" dur="500" fill="hold"/>
                                        <p:tgtEl>
                                          <p:spTgt spid="91"/>
                                        </p:tgtEl>
                                        <p:attrNameLst>
                                          <p:attrName>ppt_x</p:attrName>
                                        </p:attrNameLst>
                                      </p:cBhvr>
                                      <p:tavLst>
                                        <p:tav tm="0">
                                          <p:val>
                                            <p:strVal val="#ppt_x"/>
                                          </p:val>
                                        </p:tav>
                                        <p:tav tm="100000">
                                          <p:val>
                                            <p:strVal val="#ppt_x"/>
                                          </p:val>
                                        </p:tav>
                                      </p:tavLst>
                                    </p:anim>
                                    <p:anim calcmode="lin" valueType="num">
                                      <p:cBhvr additive="base">
                                        <p:cTn id="138" dur="500" fill="hold"/>
                                        <p:tgtEl>
                                          <p:spTgt spid="91"/>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88"/>
                                        </p:tgtEl>
                                        <p:attrNameLst>
                                          <p:attrName>style.visibility</p:attrName>
                                        </p:attrNameLst>
                                      </p:cBhvr>
                                      <p:to>
                                        <p:strVal val="visible"/>
                                      </p:to>
                                    </p:set>
                                    <p:anim calcmode="lin" valueType="num">
                                      <p:cBhvr additive="base">
                                        <p:cTn id="141" dur="500" fill="hold"/>
                                        <p:tgtEl>
                                          <p:spTgt spid="88"/>
                                        </p:tgtEl>
                                        <p:attrNameLst>
                                          <p:attrName>ppt_x</p:attrName>
                                        </p:attrNameLst>
                                      </p:cBhvr>
                                      <p:tavLst>
                                        <p:tav tm="0">
                                          <p:val>
                                            <p:strVal val="#ppt_x"/>
                                          </p:val>
                                        </p:tav>
                                        <p:tav tm="100000">
                                          <p:val>
                                            <p:strVal val="#ppt_x"/>
                                          </p:val>
                                        </p:tav>
                                      </p:tavLst>
                                    </p:anim>
                                    <p:anim calcmode="lin" valueType="num">
                                      <p:cBhvr additive="base">
                                        <p:cTn id="142" dur="500" fill="hold"/>
                                        <p:tgtEl>
                                          <p:spTgt spid="8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115"/>
                                        </p:tgtEl>
                                        <p:attrNameLst>
                                          <p:attrName>style.visibility</p:attrName>
                                        </p:attrNameLst>
                                      </p:cBhvr>
                                      <p:to>
                                        <p:strVal val="visible"/>
                                      </p:to>
                                    </p:set>
                                    <p:anim calcmode="lin" valueType="num">
                                      <p:cBhvr additive="base">
                                        <p:cTn id="145" dur="500" fill="hold"/>
                                        <p:tgtEl>
                                          <p:spTgt spid="115"/>
                                        </p:tgtEl>
                                        <p:attrNameLst>
                                          <p:attrName>ppt_x</p:attrName>
                                        </p:attrNameLst>
                                      </p:cBhvr>
                                      <p:tavLst>
                                        <p:tav tm="0">
                                          <p:val>
                                            <p:strVal val="#ppt_x"/>
                                          </p:val>
                                        </p:tav>
                                        <p:tav tm="100000">
                                          <p:val>
                                            <p:strVal val="#ppt_x"/>
                                          </p:val>
                                        </p:tav>
                                      </p:tavLst>
                                    </p:anim>
                                    <p:anim calcmode="lin" valueType="num">
                                      <p:cBhvr additive="base">
                                        <p:cTn id="146" dur="500" fill="hold"/>
                                        <p:tgtEl>
                                          <p:spTgt spid="115"/>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18"/>
                                        </p:tgtEl>
                                        <p:attrNameLst>
                                          <p:attrName>style.visibility</p:attrName>
                                        </p:attrNameLst>
                                      </p:cBhvr>
                                      <p:to>
                                        <p:strVal val="visible"/>
                                      </p:to>
                                    </p:set>
                                    <p:anim calcmode="lin" valueType="num">
                                      <p:cBhvr additive="base">
                                        <p:cTn id="149" dur="500" fill="hold"/>
                                        <p:tgtEl>
                                          <p:spTgt spid="118"/>
                                        </p:tgtEl>
                                        <p:attrNameLst>
                                          <p:attrName>ppt_x</p:attrName>
                                        </p:attrNameLst>
                                      </p:cBhvr>
                                      <p:tavLst>
                                        <p:tav tm="0">
                                          <p:val>
                                            <p:strVal val="#ppt_x"/>
                                          </p:val>
                                        </p:tav>
                                        <p:tav tm="100000">
                                          <p:val>
                                            <p:strVal val="#ppt_x"/>
                                          </p:val>
                                        </p:tav>
                                      </p:tavLst>
                                    </p:anim>
                                    <p:anim calcmode="lin" valueType="num">
                                      <p:cBhvr additive="base">
                                        <p:cTn id="150"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6" grpId="0" animBg="1"/>
      <p:bldP spid="8" grpId="0" animBg="1"/>
      <p:bldP spid="9" grpId="0" animBg="1"/>
      <p:bldP spid="10" grpId="0" animBg="1"/>
      <p:bldP spid="24" grpId="0" animBg="1"/>
      <p:bldP spid="84" grpId="0"/>
      <p:bldP spid="4" grpId="0" animBg="1"/>
      <p:bldP spid="55" grpId="0" animBg="1"/>
      <p:bldP spid="116" grpId="0" animBg="1"/>
      <p:bldP spid="117" grpId="0" animBg="1"/>
      <p:bldP spid="118" grpId="0" animBg="1"/>
      <p:bldP spid="1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BB5340F-D937-4A25-A55F-E96196F1556E}"/>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B101C998-4CDB-4043-AA72-17249D9DB4C5}"/>
              </a:ext>
            </a:extLst>
          </p:cNvPr>
          <p:cNvSpPr>
            <a:spLocks noGrp="1"/>
          </p:cNvSpPr>
          <p:nvPr>
            <p:ph type="body" sz="quarter" idx="10"/>
          </p:nvPr>
        </p:nvSpPr>
        <p:spPr/>
        <p:txBody>
          <a:bodyPr/>
          <a:lstStyle/>
          <a:p>
            <a:r>
              <a:rPr lang="en-US" dirty="0"/>
              <a:t>5</a:t>
            </a:r>
          </a:p>
        </p:txBody>
      </p:sp>
      <p:sp>
        <p:nvSpPr>
          <p:cNvPr id="2" name="Title 1">
            <a:extLst>
              <a:ext uri="{FF2B5EF4-FFF2-40B4-BE49-F238E27FC236}">
                <a16:creationId xmlns:a16="http://schemas.microsoft.com/office/drawing/2014/main" id="{3B087B49-54C8-4526-A837-B7B5E559014F}"/>
              </a:ext>
            </a:extLst>
          </p:cNvPr>
          <p:cNvSpPr>
            <a:spLocks noGrp="1"/>
          </p:cNvSpPr>
          <p:nvPr>
            <p:ph type="ctrTitle"/>
          </p:nvPr>
        </p:nvSpPr>
        <p:spPr/>
        <p:txBody>
          <a:bodyPr/>
          <a:lstStyle/>
          <a:p>
            <a:r>
              <a:rPr lang="en-US" dirty="0"/>
              <a:t>I might have missed it, but… what are dedicated SQL pools again?</a:t>
            </a:r>
          </a:p>
        </p:txBody>
      </p:sp>
    </p:spTree>
    <p:extLst>
      <p:ext uri="{BB962C8B-B14F-4D97-AF65-F5344CB8AC3E}">
        <p14:creationId xmlns:p14="http://schemas.microsoft.com/office/powerpoint/2010/main" val="1548982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B46490-DCD0-4E9A-A508-92A6697A4A39}"/>
              </a:ext>
            </a:extLst>
          </p:cNvPr>
          <p:cNvSpPr>
            <a:spLocks noGrp="1"/>
          </p:cNvSpPr>
          <p:nvPr>
            <p:ph type="title"/>
          </p:nvPr>
        </p:nvSpPr>
        <p:spPr/>
        <p:txBody>
          <a:bodyPr/>
          <a:lstStyle/>
          <a:p>
            <a:r>
              <a:rPr lang="en-US" dirty="0"/>
              <a:t>Azure Synapse dedicated SQL pools</a:t>
            </a:r>
          </a:p>
        </p:txBody>
      </p:sp>
      <p:sp>
        <p:nvSpPr>
          <p:cNvPr id="4" name="Content Placeholder 3">
            <a:extLst>
              <a:ext uri="{FF2B5EF4-FFF2-40B4-BE49-F238E27FC236}">
                <a16:creationId xmlns:a16="http://schemas.microsoft.com/office/drawing/2014/main" id="{7714FA8D-797A-4D03-9252-0A116C1F38D8}"/>
              </a:ext>
            </a:extLst>
          </p:cNvPr>
          <p:cNvSpPr>
            <a:spLocks noGrp="1"/>
          </p:cNvSpPr>
          <p:nvPr>
            <p:ph type="body" sz="quarter" idx="10"/>
          </p:nvPr>
        </p:nvSpPr>
        <p:spPr/>
        <p:txBody>
          <a:bodyPr>
            <a:normAutofit/>
          </a:bodyPr>
          <a:lstStyle/>
          <a:p>
            <a:pPr marL="0" indent="0">
              <a:buNone/>
            </a:pPr>
            <a:r>
              <a:rPr lang="en-US" sz="2400" dirty="0"/>
              <a:t>Dedicated SQL Pools refers to the enterprise data warehousing feature available in Azure Synapse Analytics. Dedicated SQL Pools represent the dedicated compute resources required to process data loads and queries for relational big data workloads. The size of SQL pool is determined by Data Warehousing Units (DWU).</a:t>
            </a:r>
          </a:p>
          <a:p>
            <a:endParaRPr lang="en-US" dirty="0"/>
          </a:p>
        </p:txBody>
      </p:sp>
      <p:sp>
        <p:nvSpPr>
          <p:cNvPr id="2" name="Text Placeholder 1">
            <a:extLst>
              <a:ext uri="{FF2B5EF4-FFF2-40B4-BE49-F238E27FC236}">
                <a16:creationId xmlns:a16="http://schemas.microsoft.com/office/drawing/2014/main" id="{A7F30994-F25A-4FC7-9102-8D2DD0505F52}"/>
              </a:ext>
            </a:extLst>
          </p:cNvPr>
          <p:cNvSpPr>
            <a:spLocks noGrp="1"/>
          </p:cNvSpPr>
          <p:nvPr>
            <p:ph type="body" sz="quarter" idx="16"/>
          </p:nvPr>
        </p:nvSpPr>
        <p:spPr/>
        <p:txBody>
          <a:bodyPr/>
          <a:lstStyle/>
          <a:p>
            <a:endParaRPr lang="en-US"/>
          </a:p>
        </p:txBody>
      </p:sp>
      <p:pic>
        <p:nvPicPr>
          <p:cNvPr id="7" name="Graphic 6" descr="Database outline">
            <a:extLst>
              <a:ext uri="{FF2B5EF4-FFF2-40B4-BE49-F238E27FC236}">
                <a16:creationId xmlns:a16="http://schemas.microsoft.com/office/drawing/2014/main" id="{6AFFEA49-2236-4285-810B-14B9771705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47704" y="2476500"/>
            <a:ext cx="914400" cy="914400"/>
          </a:xfrm>
          <a:prstGeom prst="rect">
            <a:avLst/>
          </a:prstGeom>
        </p:spPr>
      </p:pic>
    </p:spTree>
    <p:extLst>
      <p:ext uri="{BB962C8B-B14F-4D97-AF65-F5344CB8AC3E}">
        <p14:creationId xmlns:p14="http://schemas.microsoft.com/office/powerpoint/2010/main" val="2385811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337148E-2E45-4391-9536-3FFFD3DB5EDE}"/>
              </a:ext>
            </a:extLst>
          </p:cNvPr>
          <p:cNvSpPr>
            <a:spLocks noGrp="1"/>
          </p:cNvSpPr>
          <p:nvPr>
            <p:ph type="body" sz="quarter" idx="10"/>
          </p:nvPr>
        </p:nvSpPr>
        <p:spPr/>
        <p:txBody>
          <a:bodyPr/>
          <a:lstStyle/>
          <a:p>
            <a:r>
              <a:rPr lang="en-US" dirty="0"/>
              <a:t>6</a:t>
            </a:r>
          </a:p>
        </p:txBody>
      </p:sp>
      <p:sp>
        <p:nvSpPr>
          <p:cNvPr id="3" name="Title 2">
            <a:extLst>
              <a:ext uri="{FF2B5EF4-FFF2-40B4-BE49-F238E27FC236}">
                <a16:creationId xmlns:a16="http://schemas.microsoft.com/office/drawing/2014/main" id="{493C665B-54D8-47F1-A2D4-E8177DD6DBCB}"/>
              </a:ext>
            </a:extLst>
          </p:cNvPr>
          <p:cNvSpPr>
            <a:spLocks noGrp="1"/>
          </p:cNvSpPr>
          <p:nvPr>
            <p:ph type="ctrTitle"/>
          </p:nvPr>
        </p:nvSpPr>
        <p:spPr/>
        <p:txBody>
          <a:bodyPr/>
          <a:lstStyle/>
          <a:p>
            <a:r>
              <a:rPr lang="en-US" dirty="0"/>
              <a:t>I’ve heard of SQL Server, but what’s serverless SQL?</a:t>
            </a:r>
          </a:p>
        </p:txBody>
      </p:sp>
      <p:sp>
        <p:nvSpPr>
          <p:cNvPr id="2" name="Subtitle 1">
            <a:extLst>
              <a:ext uri="{FF2B5EF4-FFF2-40B4-BE49-F238E27FC236}">
                <a16:creationId xmlns:a16="http://schemas.microsoft.com/office/drawing/2014/main" id="{36D51C57-C22E-40F1-AD0B-9E1DC2EED43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8246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27699"/>
            <a:ext cx="9418638" cy="1325562"/>
          </a:xfrm>
        </p:spPr>
        <p:txBody>
          <a:bodyPr/>
          <a:lstStyle/>
          <a:p>
            <a:r>
              <a:rPr lang="en-GB" b="0" dirty="0">
                <a:latin typeface="IBM Plex Sans Medium" panose="020B0603050203000203" pitchFamily="34" charset="0"/>
                <a:ea typeface="+mn-ea"/>
                <a:cs typeface="+mn-cs"/>
              </a:rPr>
              <a:t>Synapse serverless SQL pools</a:t>
            </a:r>
            <a:endParaRPr lang="en-US" dirty="0">
              <a:latin typeface="IBM Plex Sans Medium" panose="020B0603050203000203" pitchFamily="34" charset="0"/>
            </a:endParaRPr>
          </a:p>
        </p:txBody>
      </p:sp>
      <p:sp>
        <p:nvSpPr>
          <p:cNvPr id="97" name="Text Placeholder 4"/>
          <p:cNvSpPr txBox="1">
            <a:spLocks/>
          </p:cNvSpPr>
          <p:nvPr/>
        </p:nvSpPr>
        <p:spPr>
          <a:xfrm>
            <a:off x="418644" y="1410318"/>
            <a:ext cx="7450471" cy="1086195"/>
          </a:xfrm>
          <a:prstGeom prst="rect">
            <a:avLst/>
          </a:prstGeom>
        </p:spPr>
        <p:txBody>
          <a:bodyPr vert="horz" wrap="square" lIns="0" tIns="0" rIns="0" bIns="0" rtlCol="0" anchor="t">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tx1"/>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defRPr/>
            </a:pPr>
            <a:r>
              <a:rPr lang="en-GB" sz="1961" b="0" dirty="0">
                <a:solidFill>
                  <a:srgbClr val="000000"/>
                </a:solidFill>
                <a:latin typeface="Segoe UI"/>
                <a:cs typeface="Segoe UI"/>
              </a:rPr>
              <a:t>Every Azure Synapse Analytics workspace comes with serverless SQL pool endpoints so you can start querying data in seconds to minutes in a data lake as soon as the workspace is created. There's no infrastructure to setup or clusters to maintain.</a:t>
            </a:r>
            <a:endParaRPr lang="en-US" sz="1961" b="0" dirty="0">
              <a:solidFill>
                <a:srgbClr val="000000"/>
              </a:solidFill>
              <a:latin typeface="Segoe UI"/>
              <a:cs typeface="Segoe UI"/>
            </a:endParaRPr>
          </a:p>
        </p:txBody>
      </p:sp>
      <p:grpSp>
        <p:nvGrpSpPr>
          <p:cNvPr id="4" name="Group 3">
            <a:extLst>
              <a:ext uri="{FF2B5EF4-FFF2-40B4-BE49-F238E27FC236}">
                <a16:creationId xmlns:a16="http://schemas.microsoft.com/office/drawing/2014/main" id="{53993204-B218-4CFD-9A22-56A9C65AB106}"/>
              </a:ext>
            </a:extLst>
          </p:cNvPr>
          <p:cNvGrpSpPr/>
          <p:nvPr/>
        </p:nvGrpSpPr>
        <p:grpSpPr>
          <a:xfrm>
            <a:off x="418644" y="2721424"/>
            <a:ext cx="3660402" cy="3447258"/>
            <a:chOff x="418644" y="2721424"/>
            <a:chExt cx="3660402" cy="3447258"/>
          </a:xfrm>
        </p:grpSpPr>
        <p:sp>
          <p:nvSpPr>
            <p:cNvPr id="26" name="Rectangle 25"/>
            <p:cNvSpPr/>
            <p:nvPr/>
          </p:nvSpPr>
          <p:spPr bwMode="auto">
            <a:xfrm>
              <a:off x="418957"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Exploration</a:t>
              </a:r>
            </a:p>
          </p:txBody>
        </p:sp>
        <p:sp>
          <p:nvSpPr>
            <p:cNvPr id="32" name="Rectangle 31"/>
            <p:cNvSpPr/>
            <p:nvPr/>
          </p:nvSpPr>
          <p:spPr bwMode="auto">
            <a:xfrm>
              <a:off x="41864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171717"/>
                  </a:solidFill>
                  <a:latin typeface="Segoe UI" panose="020B0502040204020203" pitchFamily="34" charset="0"/>
                  <a:cs typeface="+mn-cs"/>
                </a:rPr>
                <a:t>Browse the data lake and get initial insights about the data. Using Azure Synapse Studio, you can explore the data both graphically and programmatically. </a:t>
              </a:r>
              <a:endParaRPr lang="en-US" sz="1765" b="0" dirty="0">
                <a:solidFill>
                  <a:srgbClr val="000000"/>
                </a:solidFill>
                <a:latin typeface="Segoe UI"/>
                <a:cs typeface="Segoe UI"/>
              </a:endParaRPr>
            </a:p>
          </p:txBody>
        </p:sp>
      </p:grpSp>
      <p:grpSp>
        <p:nvGrpSpPr>
          <p:cNvPr id="5" name="Group 4">
            <a:extLst>
              <a:ext uri="{FF2B5EF4-FFF2-40B4-BE49-F238E27FC236}">
                <a16:creationId xmlns:a16="http://schemas.microsoft.com/office/drawing/2014/main" id="{97DA21C5-464B-4B75-B46C-06EA49F17C7E}"/>
              </a:ext>
            </a:extLst>
          </p:cNvPr>
          <p:cNvGrpSpPr/>
          <p:nvPr/>
        </p:nvGrpSpPr>
        <p:grpSpPr>
          <a:xfrm>
            <a:off x="4273494" y="2721424"/>
            <a:ext cx="3660246" cy="3447258"/>
            <a:chOff x="4273494" y="2721424"/>
            <a:chExt cx="3660246" cy="3447258"/>
          </a:xfrm>
        </p:grpSpPr>
        <p:sp>
          <p:nvSpPr>
            <p:cNvPr id="27" name="Rectangle 26"/>
            <p:cNvSpPr/>
            <p:nvPr/>
          </p:nvSpPr>
          <p:spPr bwMode="auto">
            <a:xfrm>
              <a:off x="4273651" y="272142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Data transformation</a:t>
              </a:r>
            </a:p>
          </p:txBody>
        </p:sp>
        <p:sp>
          <p:nvSpPr>
            <p:cNvPr id="33" name="Rectangle 32"/>
            <p:cNvSpPr/>
            <p:nvPr/>
          </p:nvSpPr>
          <p:spPr bwMode="auto">
            <a:xfrm>
              <a:off x="4273494" y="3199262"/>
              <a:ext cx="3660089" cy="296942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0"/>
                </a:spcAft>
                <a:defRPr/>
              </a:pPr>
              <a:r>
                <a:rPr lang="en-GB" sz="1765" b="0" dirty="0">
                  <a:solidFill>
                    <a:srgbClr val="000000"/>
                  </a:solidFill>
                  <a:latin typeface="Segoe UI"/>
                  <a:cs typeface="+mn-cs"/>
                </a:rPr>
                <a:t>Serverless SQL pool enables you to execute transformation statements over the data in the lake and store the results back to the data lake in a specified file format.</a:t>
              </a:r>
              <a:endParaRPr lang="en-US" sz="1765" b="0" dirty="0">
                <a:solidFill>
                  <a:srgbClr val="000000"/>
                </a:solidFill>
                <a:latin typeface="Segoe UI"/>
                <a:cs typeface="+mn-cs"/>
              </a:endParaRPr>
            </a:p>
          </p:txBody>
        </p:sp>
      </p:grpSp>
      <p:grpSp>
        <p:nvGrpSpPr>
          <p:cNvPr id="6" name="Group 5">
            <a:extLst>
              <a:ext uri="{FF2B5EF4-FFF2-40B4-BE49-F238E27FC236}">
                <a16:creationId xmlns:a16="http://schemas.microsoft.com/office/drawing/2014/main" id="{10E49E25-C8FA-4DE5-BB41-6CBA7A628E8E}"/>
              </a:ext>
            </a:extLst>
          </p:cNvPr>
          <p:cNvGrpSpPr/>
          <p:nvPr/>
        </p:nvGrpSpPr>
        <p:grpSpPr>
          <a:xfrm>
            <a:off x="8112954" y="462374"/>
            <a:ext cx="3660089" cy="5706308"/>
            <a:chOff x="8112954" y="462374"/>
            <a:chExt cx="3660089" cy="5706308"/>
          </a:xfrm>
        </p:grpSpPr>
        <p:sp>
          <p:nvSpPr>
            <p:cNvPr id="28" name="Rectangle 27"/>
            <p:cNvSpPr/>
            <p:nvPr/>
          </p:nvSpPr>
          <p:spPr bwMode="auto">
            <a:xfrm>
              <a:off x="8112954" y="462374"/>
              <a:ext cx="3660089" cy="475909"/>
            </a:xfrm>
            <a:prstGeom prst="rect">
              <a:avLst/>
            </a:prstGeom>
            <a:solidFill>
              <a:srgbClr val="243A5E"/>
            </a:solidFill>
          </p:spPr>
          <p:txBody>
            <a:bodyPr vert="horz" wrap="square" lIns="91427" tIns="45713" rIns="91427" bIns="45713" rtlCol="0" anchor="ctr">
              <a:noAutofit/>
            </a:bodyPr>
            <a:lstStyle/>
            <a:p>
              <a:pPr defTabSz="932563" fontAlgn="auto">
                <a:spcBef>
                  <a:spcPct val="20000"/>
                </a:spcBef>
                <a:spcAft>
                  <a:spcPts val="0"/>
                </a:spcAft>
                <a:buSzPct val="90000"/>
                <a:defRPr/>
              </a:pPr>
              <a:r>
                <a:rPr lang="en-US" sz="1961" b="0" dirty="0">
                  <a:solidFill>
                    <a:prstClr val="white"/>
                  </a:solidFill>
                  <a:latin typeface="Segoe UI Semibold" panose="020B0702040204020203" pitchFamily="34" charset="0"/>
                  <a:cs typeface="Segoe UI Semibold" panose="020B0702040204020203" pitchFamily="34" charset="0"/>
                </a:rPr>
                <a:t>Logical data warehouse</a:t>
              </a:r>
            </a:p>
          </p:txBody>
        </p:sp>
        <p:sp>
          <p:nvSpPr>
            <p:cNvPr id="34" name="Rectangle 33"/>
            <p:cNvSpPr/>
            <p:nvPr/>
          </p:nvSpPr>
          <p:spPr bwMode="auto">
            <a:xfrm>
              <a:off x="8112954" y="940212"/>
              <a:ext cx="3660089" cy="5228470"/>
            </a:xfrm>
            <a:prstGeom prst="rect">
              <a:avLst/>
            </a:prstGeom>
            <a:solidFill>
              <a:schemeClr val="bg1">
                <a:lumMod val="95000"/>
              </a:schemeClr>
            </a:solidFill>
            <a:ln>
              <a:solidFill>
                <a:schemeClr val="bg1">
                  <a:lumMod val="95000"/>
                </a:schemeClr>
              </a:solidFill>
            </a:ln>
          </p:spPr>
          <p:txBody>
            <a:bodyPr vert="horz" wrap="square" lIns="91427" tIns="45713" rIns="91427" bIns="45713" rtlCol="0" anchor="t">
              <a:noAutofit/>
            </a:bodyPr>
            <a:lstStyle/>
            <a:p>
              <a:pPr defTabSz="914225" fontAlgn="auto">
                <a:spcBef>
                  <a:spcPts val="0"/>
                </a:spcBef>
                <a:spcAft>
                  <a:spcPts val="588"/>
                </a:spcAft>
                <a:defRPr/>
              </a:pPr>
              <a:r>
                <a:rPr lang="en-US" sz="1765" b="0" dirty="0">
                  <a:solidFill>
                    <a:srgbClr val="000000"/>
                  </a:solidFill>
                  <a:latin typeface="Segoe UI"/>
                  <a:cs typeface="+mn-cs"/>
                </a:rPr>
                <a:t>C</a:t>
              </a:r>
              <a:r>
                <a:rPr lang="en-GB" sz="1765" b="0" dirty="0">
                  <a:solidFill>
                    <a:srgbClr val="000000"/>
                  </a:solidFill>
                  <a:latin typeface="Segoe UI"/>
                  <a:cs typeface="+mn-cs"/>
                </a:rPr>
                <a:t>reate objects (such as VIEWs and External Tables) that provide you with a SQL metadata layer over the data in the lake to create a logical data warehouse. Once these objects are created, any tool that can connect to serverless SQL pool will see these objects as regular SQL Server objects</a:t>
              </a:r>
              <a:endParaRPr lang="en-US" sz="1765" b="0" dirty="0">
                <a:solidFill>
                  <a:srgbClr val="000000"/>
                </a:solidFill>
                <a:latin typeface="Segoe UI"/>
                <a:cs typeface="+mn-cs"/>
              </a:endParaRPr>
            </a:p>
          </p:txBody>
        </p:sp>
      </p:grpSp>
    </p:spTree>
    <p:extLst>
      <p:ext uri="{BB962C8B-B14F-4D97-AF65-F5344CB8AC3E}">
        <p14:creationId xmlns:p14="http://schemas.microsoft.com/office/powerpoint/2010/main" val="2530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idx="4294967295"/>
          </p:nvPr>
        </p:nvSpPr>
        <p:spPr>
          <a:xfrm>
            <a:off x="176980" y="-79483"/>
            <a:ext cx="11114088" cy="1325562"/>
          </a:xfrm>
        </p:spPr>
        <p:txBody>
          <a:bodyPr>
            <a:normAutofit/>
          </a:bodyPr>
          <a:lstStyle/>
          <a:p>
            <a:r>
              <a:rPr lang="en-GB" sz="2800" b="0" dirty="0">
                <a:latin typeface="IBM Plex Sans Medium" panose="020B0603050203000203" pitchFamily="34" charset="0"/>
                <a:ea typeface="+mn-ea"/>
                <a:cs typeface="+mn-cs"/>
              </a:rPr>
              <a:t>Query data in the lake using Azure Synapse serverless SQL pools</a:t>
            </a:r>
            <a:endParaRPr lang="en-US" sz="2800" dirty="0">
              <a:latin typeface="IBM Plex Sans Medium" panose="020B0603050203000203" pitchFamily="34" charset="0"/>
            </a:endParaRPr>
          </a:p>
        </p:txBody>
      </p:sp>
      <p:pic>
        <p:nvPicPr>
          <p:cNvPr id="5" name="Picture 2" descr="The Built-in connection is highlighted.">
            <a:extLst>
              <a:ext uri="{FF2B5EF4-FFF2-40B4-BE49-F238E27FC236}">
                <a16:creationId xmlns:a16="http://schemas.microsoft.com/office/drawing/2014/main" id="{20EB4FAD-0CE6-486A-BE03-72FBAEA32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42" y="1246079"/>
            <a:ext cx="10035715" cy="28507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his image shows the icon for a parquet file">
            <a:extLst>
              <a:ext uri="{FF2B5EF4-FFF2-40B4-BE49-F238E27FC236}">
                <a16:creationId xmlns:a16="http://schemas.microsoft.com/office/drawing/2014/main" id="{988352FF-09FF-4FC2-80F2-54CCDA031062}"/>
              </a:ext>
            </a:extLst>
          </p:cNvPr>
          <p:cNvPicPr>
            <a:picLocks noChangeAspect="1"/>
          </p:cNvPicPr>
          <p:nvPr/>
        </p:nvPicPr>
        <p:blipFill>
          <a:blip r:embed="rId4"/>
          <a:stretch>
            <a:fillRect/>
          </a:stretch>
        </p:blipFill>
        <p:spPr>
          <a:xfrm>
            <a:off x="1480555" y="4184887"/>
            <a:ext cx="2159461" cy="2031275"/>
          </a:xfrm>
          <a:prstGeom prst="rect">
            <a:avLst/>
          </a:prstGeom>
        </p:spPr>
      </p:pic>
      <p:pic>
        <p:nvPicPr>
          <p:cNvPr id="9" name="Picture 8" descr="This image shows the icon for a JSON file">
            <a:extLst>
              <a:ext uri="{FF2B5EF4-FFF2-40B4-BE49-F238E27FC236}">
                <a16:creationId xmlns:a16="http://schemas.microsoft.com/office/drawing/2014/main" id="{EFCFEA2A-1000-46BE-9A41-649776347F12}"/>
              </a:ext>
            </a:extLst>
          </p:cNvPr>
          <p:cNvPicPr>
            <a:picLocks noChangeAspect="1"/>
          </p:cNvPicPr>
          <p:nvPr/>
        </p:nvPicPr>
        <p:blipFill>
          <a:blip r:embed="rId5"/>
          <a:stretch>
            <a:fillRect/>
          </a:stretch>
        </p:blipFill>
        <p:spPr>
          <a:xfrm>
            <a:off x="4116016" y="4184887"/>
            <a:ext cx="2262850" cy="2148143"/>
          </a:xfrm>
          <a:prstGeom prst="rect">
            <a:avLst/>
          </a:prstGeom>
        </p:spPr>
      </p:pic>
      <p:pic>
        <p:nvPicPr>
          <p:cNvPr id="10" name="Picture 9" descr="This image shows the icon for a CSV file">
            <a:extLst>
              <a:ext uri="{FF2B5EF4-FFF2-40B4-BE49-F238E27FC236}">
                <a16:creationId xmlns:a16="http://schemas.microsoft.com/office/drawing/2014/main" id="{FD511792-5962-435E-B82F-A65FBB7B1C5E}"/>
              </a:ext>
            </a:extLst>
          </p:cNvPr>
          <p:cNvPicPr>
            <a:picLocks noChangeAspect="1"/>
          </p:cNvPicPr>
          <p:nvPr/>
        </p:nvPicPr>
        <p:blipFill>
          <a:blip r:embed="rId6"/>
          <a:stretch>
            <a:fillRect/>
          </a:stretch>
        </p:blipFill>
        <p:spPr>
          <a:xfrm>
            <a:off x="7002830" y="4216916"/>
            <a:ext cx="2148142" cy="2148142"/>
          </a:xfrm>
          <a:prstGeom prst="rect">
            <a:avLst/>
          </a:prstGeom>
        </p:spPr>
      </p:pic>
    </p:spTree>
    <p:extLst>
      <p:ext uri="{BB962C8B-B14F-4D97-AF65-F5344CB8AC3E}">
        <p14:creationId xmlns:p14="http://schemas.microsoft.com/office/powerpoint/2010/main" val="289101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88B705-8F67-4D0D-B8CD-64DFA1D14CC9}"/>
              </a:ext>
            </a:extLst>
          </p:cNvPr>
          <p:cNvGrpSpPr/>
          <p:nvPr/>
        </p:nvGrpSpPr>
        <p:grpSpPr>
          <a:xfrm>
            <a:off x="583186" y="234327"/>
            <a:ext cx="8306296" cy="730874"/>
            <a:chOff x="3467063" y="331043"/>
            <a:chExt cx="8306296" cy="730874"/>
          </a:xfrm>
        </p:grpSpPr>
        <p:pic>
          <p:nvPicPr>
            <p:cNvPr id="7" name="Picture 6" descr="This image shows the icon for a database">
              <a:extLst>
                <a:ext uri="{FF2B5EF4-FFF2-40B4-BE49-F238E27FC236}">
                  <a16:creationId xmlns:a16="http://schemas.microsoft.com/office/drawing/2014/main" id="{78AEFE0D-61AD-46E8-912F-4FB000F2568C}"/>
                </a:ext>
              </a:extLst>
            </p:cNvPr>
            <p:cNvPicPr>
              <a:picLocks noChangeAspect="1"/>
            </p:cNvPicPr>
            <p:nvPr/>
          </p:nvPicPr>
          <p:blipFill>
            <a:blip r:embed="rId4"/>
            <a:stretch>
              <a:fillRect/>
            </a:stretch>
          </p:blipFill>
          <p:spPr>
            <a:xfrm>
              <a:off x="3659914" y="333215"/>
              <a:ext cx="495358" cy="469009"/>
            </a:xfrm>
            <a:prstGeom prst="rect">
              <a:avLst/>
            </a:prstGeom>
          </p:spPr>
        </p:pic>
        <p:sp>
          <p:nvSpPr>
            <p:cNvPr id="2" name="TextBox 1">
              <a:extLst>
                <a:ext uri="{FF2B5EF4-FFF2-40B4-BE49-F238E27FC236}">
                  <a16:creationId xmlns:a16="http://schemas.microsoft.com/office/drawing/2014/main" id="{4AE9E61B-1A8E-417D-ABDF-37C1B0BD4A8B}"/>
                </a:ext>
              </a:extLst>
            </p:cNvPr>
            <p:cNvSpPr txBox="1"/>
            <p:nvPr/>
          </p:nvSpPr>
          <p:spPr>
            <a:xfrm>
              <a:off x="3467063" y="880881"/>
              <a:ext cx="889423" cy="181036"/>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a:t>
              </a:r>
              <a:endParaRPr lang="en-GB" sz="2353" b="0" dirty="0">
                <a:solidFill>
                  <a:srgbClr val="000000"/>
                </a:solidFill>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6E49C6F9-6A21-4783-B7EC-14C5A164AB2A}"/>
                </a:ext>
                <a:ext uri="{C183D7F6-B498-43B3-948B-1728B52AA6E4}">
                  <adec:decorative xmlns:adec="http://schemas.microsoft.com/office/drawing/2017/decorative" val="1"/>
                </a:ext>
              </a:extLst>
            </p:cNvPr>
            <p:cNvSpPr/>
            <p:nvPr/>
          </p:nvSpPr>
          <p:spPr>
            <a:xfrm>
              <a:off x="4567571" y="395030"/>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19" name="TextBox 18">
              <a:extLst>
                <a:ext uri="{FF2B5EF4-FFF2-40B4-BE49-F238E27FC236}">
                  <a16:creationId xmlns:a16="http://schemas.microsoft.com/office/drawing/2014/main" id="{895DB37B-58DD-442C-9D63-F1A748AB1CBF}"/>
                </a:ext>
              </a:extLst>
            </p:cNvPr>
            <p:cNvSpPr txBox="1"/>
            <p:nvPr/>
          </p:nvSpPr>
          <p:spPr>
            <a:xfrm>
              <a:off x="5997955" y="331043"/>
              <a:ext cx="5775404" cy="71652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pPr>
              <a:r>
                <a:rPr lang="en-GB" sz="1176" b="0" dirty="0">
                  <a:solidFill>
                    <a:srgbClr val="0101FD"/>
                  </a:solidFill>
                  <a:latin typeface="Segoe UI" panose="020B0502040204020203" pitchFamily="34" charset="0"/>
                  <a:cs typeface="Segoe UI" panose="020B0502040204020203" pitchFamily="34" charset="0"/>
                </a:rPr>
                <a:t>CREATE DATABASE </a:t>
              </a:r>
              <a:r>
                <a:rPr lang="en-GB" sz="1176" b="0" dirty="0">
                  <a:solidFill>
                    <a:srgbClr val="000000"/>
                  </a:solidFill>
                  <a:latin typeface="Segoe UI"/>
                  <a:ea typeface="Segoe UI" pitchFamily="34" charset="0"/>
                  <a:cs typeface="Segoe UI" pitchFamily="34" charset="0"/>
                </a:rPr>
                <a:t>[YourDatabaseName]</a:t>
              </a:r>
            </a:p>
          </p:txBody>
        </p:sp>
      </p:grpSp>
      <p:grpSp>
        <p:nvGrpSpPr>
          <p:cNvPr id="5" name="Group 4">
            <a:extLst>
              <a:ext uri="{FF2B5EF4-FFF2-40B4-BE49-F238E27FC236}">
                <a16:creationId xmlns:a16="http://schemas.microsoft.com/office/drawing/2014/main" id="{2093CCFC-C9B0-429F-8A3C-D7B133C8D7DE}"/>
              </a:ext>
            </a:extLst>
          </p:cNvPr>
          <p:cNvGrpSpPr/>
          <p:nvPr/>
        </p:nvGrpSpPr>
        <p:grpSpPr>
          <a:xfrm>
            <a:off x="414067" y="1048324"/>
            <a:ext cx="8475415" cy="1159139"/>
            <a:chOff x="3297944" y="1145040"/>
            <a:chExt cx="8475415" cy="1159139"/>
          </a:xfrm>
        </p:grpSpPr>
        <p:pic>
          <p:nvPicPr>
            <p:cNvPr id="8" name="Picture 7" descr="Icon of a lock pad with a cloud at the centre">
              <a:extLst>
                <a:ext uri="{FF2B5EF4-FFF2-40B4-BE49-F238E27FC236}">
                  <a16:creationId xmlns:a16="http://schemas.microsoft.com/office/drawing/2014/main" id="{CEDFDB85-56BA-403A-A21D-110A351D5BC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8216" y="1318758"/>
              <a:ext cx="524589" cy="432428"/>
            </a:xfrm>
            <a:prstGeom prst="rect">
              <a:avLst/>
            </a:prstGeom>
          </p:spPr>
        </p:pic>
        <p:sp>
          <p:nvSpPr>
            <p:cNvPr id="28" name="TextBox 27">
              <a:extLst>
                <a:ext uri="{FF2B5EF4-FFF2-40B4-BE49-F238E27FC236}">
                  <a16:creationId xmlns:a16="http://schemas.microsoft.com/office/drawing/2014/main" id="{41566B28-BCCC-42E8-8618-38FD3FCF60A2}"/>
                </a:ext>
              </a:extLst>
            </p:cNvPr>
            <p:cNvSpPr txBox="1"/>
            <p:nvPr/>
          </p:nvSpPr>
          <p:spPr>
            <a:xfrm>
              <a:off x="3297944" y="1797979"/>
              <a:ext cx="1219297"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Database </a:t>
              </a:r>
            </a:p>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scoped credential</a:t>
              </a:r>
              <a:endParaRPr lang="en-GB" sz="2353" b="0" dirty="0">
                <a:solidFill>
                  <a:srgbClr val="000000"/>
                </a:solidFill>
                <a:latin typeface="Segoe UI"/>
                <a:ea typeface="Segoe UI" pitchFamily="34" charset="0"/>
                <a:cs typeface="Segoe UI" pitchFamily="34" charset="0"/>
              </a:endParaRPr>
            </a:p>
          </p:txBody>
        </p:sp>
        <p:sp>
          <p:nvSpPr>
            <p:cNvPr id="34" name="Arrow: Right 33">
              <a:extLst>
                <a:ext uri="{FF2B5EF4-FFF2-40B4-BE49-F238E27FC236}">
                  <a16:creationId xmlns:a16="http://schemas.microsoft.com/office/drawing/2014/main" id="{00D7783D-20FF-486F-A56F-C93871C6AAB8}"/>
                </a:ext>
                <a:ext uri="{C183D7F6-B498-43B3-948B-1728B52AA6E4}">
                  <adec:decorative xmlns:adec="http://schemas.microsoft.com/office/drawing/2017/decorative" val="1"/>
                </a:ext>
              </a:extLst>
            </p:cNvPr>
            <p:cNvSpPr/>
            <p:nvPr/>
          </p:nvSpPr>
          <p:spPr>
            <a:xfrm>
              <a:off x="4584139" y="1430333"/>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0" name="TextBox 19">
              <a:extLst>
                <a:ext uri="{FF2B5EF4-FFF2-40B4-BE49-F238E27FC236}">
                  <a16:creationId xmlns:a16="http://schemas.microsoft.com/office/drawing/2014/main" id="{A40EBB17-DDE1-422A-8EE9-A034E5DC50BF}"/>
                </a:ext>
              </a:extLst>
            </p:cNvPr>
            <p:cNvSpPr txBox="1"/>
            <p:nvPr/>
          </p:nvSpPr>
          <p:spPr>
            <a:xfrm>
              <a:off x="5997955" y="1145040"/>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DATABASE SCOPED CREDENTIAL</a:t>
              </a:r>
              <a:r>
                <a:rPr lang="en-GB" sz="1176" b="0" dirty="0">
                  <a:solidFill>
                    <a:srgbClr val="000000"/>
                  </a:solidFill>
                  <a:latin typeface="Segoe UI"/>
                  <a:ea typeface="Segoe UI" pitchFamily="34" charset="0"/>
                  <a:cs typeface="Segoe UI" pitchFamily="34" charset="0"/>
                </a:rPr>
                <a:t> [sqlondemand]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 IDENTITY</a:t>
              </a:r>
              <a:r>
                <a:rPr lang="en-GB" sz="1176" b="0" dirty="0">
                  <a:solidFill>
                    <a:srgbClr val="000000"/>
                  </a:solidFill>
                  <a:latin typeface="Segoe UI"/>
                  <a:ea typeface="Segoe UI" pitchFamily="34" charset="0"/>
                  <a:cs typeface="Segoe UI" pitchFamily="34" charset="0"/>
                </a:rPr>
                <a:t>=</a:t>
              </a:r>
              <a:r>
                <a:rPr lang="en-GB" sz="1176" b="0" dirty="0">
                  <a:solidFill>
                    <a:srgbClr val="C00000"/>
                  </a:solidFill>
                  <a:latin typeface="Segoe UI"/>
                  <a:ea typeface="Segoe UI" pitchFamily="34" charset="0"/>
                  <a:cs typeface="Segoe UI" pitchFamily="34" charset="0"/>
                </a:rPr>
                <a:t>'SHARED ACCESS SIGNATURE</a:t>
              </a:r>
              <a:r>
                <a:rPr lang="en-GB" sz="1176" b="0" dirty="0">
                  <a:solidFill>
                    <a:srgbClr val="000000"/>
                  </a:solidFill>
                  <a:latin typeface="Segoe UI"/>
                  <a:ea typeface="Segoe UI" pitchFamily="34" charset="0"/>
                  <a:cs typeface="Segoe UI" pitchFamily="34" charset="0"/>
                </a:rPr>
                <a:t>',   </a:t>
              </a:r>
            </a:p>
            <a:p>
              <a:pPr lvl="1">
                <a:spcAft>
                  <a:spcPts val="196"/>
                </a:spcAft>
                <a:buClr>
                  <a:srgbClr val="000000"/>
                </a:buClr>
              </a:pPr>
              <a:r>
                <a:rPr lang="en-GB" sz="1176" b="0" dirty="0">
                  <a:solidFill>
                    <a:srgbClr val="000000"/>
                  </a:solidFill>
                  <a:latin typeface="Segoe UI"/>
                  <a:ea typeface="Segoe UI" pitchFamily="34" charset="0"/>
                  <a:cs typeface="Segoe UI" pitchFamily="34" charset="0"/>
                </a:rPr>
                <a:t>SECRET = </a:t>
              </a:r>
              <a:r>
                <a:rPr lang="en-GB" sz="1176" b="0" dirty="0">
                  <a:solidFill>
                    <a:srgbClr val="C00000"/>
                  </a:solidFill>
                  <a:latin typeface="Segoe UI"/>
                  <a:ea typeface="Segoe UI" pitchFamily="34" charset="0"/>
                  <a:cs typeface="Segoe UI" pitchFamily="34" charset="0"/>
                </a:rPr>
                <a:t>'sv=2018-03-28&amp;ss=bf&amp;srt=sco&amp;sp=rl&amp;'</a:t>
              </a:r>
            </a:p>
          </p:txBody>
        </p:sp>
      </p:grpSp>
      <p:grpSp>
        <p:nvGrpSpPr>
          <p:cNvPr id="6" name="Group 5">
            <a:extLst>
              <a:ext uri="{FF2B5EF4-FFF2-40B4-BE49-F238E27FC236}">
                <a16:creationId xmlns:a16="http://schemas.microsoft.com/office/drawing/2014/main" id="{90C0AB5A-EE51-4B9E-B325-7AE29FD74A0A}"/>
              </a:ext>
            </a:extLst>
          </p:cNvPr>
          <p:cNvGrpSpPr/>
          <p:nvPr/>
        </p:nvGrpSpPr>
        <p:grpSpPr>
          <a:xfrm>
            <a:off x="583186" y="2306766"/>
            <a:ext cx="8306296" cy="1159139"/>
            <a:chOff x="3467063" y="2403482"/>
            <a:chExt cx="8306296" cy="1159139"/>
          </a:xfrm>
        </p:grpSpPr>
        <p:pic>
          <p:nvPicPr>
            <p:cNvPr id="17" name="Picture 16" descr="This image shows the icon for an external data source">
              <a:extLst>
                <a:ext uri="{FF2B5EF4-FFF2-40B4-BE49-F238E27FC236}">
                  <a16:creationId xmlns:a16="http://schemas.microsoft.com/office/drawing/2014/main" id="{D97C2170-893F-4E9A-B182-F7803A29447A}"/>
                </a:ext>
              </a:extLst>
            </p:cNvPr>
            <p:cNvPicPr>
              <a:picLocks noChangeAspect="1"/>
            </p:cNvPicPr>
            <p:nvPr/>
          </p:nvPicPr>
          <p:blipFill>
            <a:blip r:embed="rId6"/>
            <a:stretch>
              <a:fillRect/>
            </a:stretch>
          </p:blipFill>
          <p:spPr>
            <a:xfrm>
              <a:off x="3638216" y="2537238"/>
              <a:ext cx="511006" cy="513994"/>
            </a:xfrm>
            <a:prstGeom prst="rect">
              <a:avLst/>
            </a:prstGeom>
          </p:spPr>
        </p:pic>
        <p:sp>
          <p:nvSpPr>
            <p:cNvPr id="29" name="TextBox 28">
              <a:extLst>
                <a:ext uri="{FF2B5EF4-FFF2-40B4-BE49-F238E27FC236}">
                  <a16:creationId xmlns:a16="http://schemas.microsoft.com/office/drawing/2014/main" id="{5ED588FB-0BE6-4C96-92FE-9AF1C4CE2C08}"/>
                </a:ext>
              </a:extLst>
            </p:cNvPr>
            <p:cNvSpPr txBox="1"/>
            <p:nvPr/>
          </p:nvSpPr>
          <p:spPr>
            <a:xfrm>
              <a:off x="3467063" y="3119484"/>
              <a:ext cx="889423"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data source</a:t>
              </a:r>
              <a:endParaRPr lang="en-GB" sz="2353" b="0" dirty="0">
                <a:solidFill>
                  <a:srgbClr val="000000"/>
                </a:solidFill>
                <a:latin typeface="Segoe UI"/>
                <a:ea typeface="Segoe UI" pitchFamily="34" charset="0"/>
                <a:cs typeface="Segoe UI" pitchFamily="34" charset="0"/>
              </a:endParaRPr>
            </a:p>
          </p:txBody>
        </p:sp>
        <p:sp>
          <p:nvSpPr>
            <p:cNvPr id="35" name="Arrow: Right 34">
              <a:extLst>
                <a:ext uri="{FF2B5EF4-FFF2-40B4-BE49-F238E27FC236}">
                  <a16:creationId xmlns:a16="http://schemas.microsoft.com/office/drawing/2014/main" id="{BA02477F-F06D-4D9F-8D1B-76193C772BF5}"/>
                </a:ext>
                <a:ext uri="{C183D7F6-B498-43B3-948B-1728B52AA6E4}">
                  <adec:decorative xmlns:adec="http://schemas.microsoft.com/office/drawing/2017/decorative" val="1"/>
                </a:ext>
              </a:extLst>
            </p:cNvPr>
            <p:cNvSpPr/>
            <p:nvPr/>
          </p:nvSpPr>
          <p:spPr>
            <a:xfrm>
              <a:off x="4584139" y="2688774"/>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7" name="TextBox 26">
              <a:extLst>
                <a:ext uri="{FF2B5EF4-FFF2-40B4-BE49-F238E27FC236}">
                  <a16:creationId xmlns:a16="http://schemas.microsoft.com/office/drawing/2014/main" id="{7D1F6ADB-66B5-48D3-8FC6-0779B34ED28F}"/>
                </a:ext>
              </a:extLst>
            </p:cNvPr>
            <p:cNvSpPr txBox="1"/>
            <p:nvPr/>
          </p:nvSpPr>
          <p:spPr>
            <a:xfrm>
              <a:off x="5997955" y="2403482"/>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 EXTERNAL DATA SOURCE </a:t>
              </a:r>
              <a:r>
                <a:rPr lang="en-GB" sz="1176" b="0" dirty="0">
                  <a:solidFill>
                    <a:srgbClr val="000000"/>
                  </a:solidFill>
                  <a:latin typeface="Segoe UI"/>
                  <a:cs typeface="Segoe UI" pitchFamily="34" charset="0"/>
                </a:rPr>
                <a:t>SqlOnDemandDemo WITH ( </a:t>
              </a:r>
            </a:p>
            <a:p>
              <a:pPr lvl="1">
                <a:spcAft>
                  <a:spcPts val="196"/>
                </a:spcAft>
                <a:buClr>
                  <a:srgbClr val="000000"/>
                </a:buClr>
              </a:pPr>
              <a:r>
                <a:rPr lang="en-GB" sz="1176" b="0" dirty="0">
                  <a:solidFill>
                    <a:srgbClr val="000000"/>
                  </a:solidFill>
                  <a:latin typeface="Segoe UI"/>
                  <a:cs typeface="Segoe UI" pitchFamily="34" charset="0"/>
                </a:rPr>
                <a:t>    LOCATION = </a:t>
              </a:r>
              <a:r>
                <a:rPr lang="en-GB" sz="1176" b="0" dirty="0">
                  <a:solidFill>
                    <a:srgbClr val="C00000"/>
                  </a:solidFill>
                  <a:latin typeface="Segoe UI"/>
                  <a:cs typeface="Segoe UI" pitchFamily="34" charset="0"/>
                </a:rPr>
                <a:t>'https://sqlondemandstorage.blob.core.windows.net</a:t>
              </a:r>
              <a:r>
                <a:rPr lang="en-GB" sz="1176" b="0" dirty="0">
                  <a:solidFill>
                    <a:srgbClr val="000000"/>
                  </a:solidFill>
                  <a:latin typeface="Segoe UI"/>
                  <a:cs typeface="Segoe UI" pitchFamily="34" charset="0"/>
                </a:rPr>
                <a:t>', </a:t>
              </a:r>
            </a:p>
            <a:p>
              <a:pPr lvl="1">
                <a:spcAft>
                  <a:spcPts val="196"/>
                </a:spcAft>
                <a:buClr>
                  <a:srgbClr val="000000"/>
                </a:buClr>
              </a:pPr>
              <a:r>
                <a:rPr lang="en-GB" sz="1176" b="0" dirty="0">
                  <a:solidFill>
                    <a:srgbClr val="000000"/>
                  </a:solidFill>
                  <a:latin typeface="Segoe UI"/>
                  <a:cs typeface="Segoe UI" pitchFamily="34" charset="0"/>
                </a:rPr>
                <a:t>    CREDENTIAL = sqlondemand );</a:t>
              </a:r>
            </a:p>
          </p:txBody>
        </p:sp>
      </p:grpSp>
      <p:grpSp>
        <p:nvGrpSpPr>
          <p:cNvPr id="9" name="Group 8">
            <a:extLst>
              <a:ext uri="{FF2B5EF4-FFF2-40B4-BE49-F238E27FC236}">
                <a16:creationId xmlns:a16="http://schemas.microsoft.com/office/drawing/2014/main" id="{1FD403C7-9FC5-44E8-8FA3-659ED7A23C7D}"/>
              </a:ext>
            </a:extLst>
          </p:cNvPr>
          <p:cNvGrpSpPr/>
          <p:nvPr/>
        </p:nvGrpSpPr>
        <p:grpSpPr>
          <a:xfrm>
            <a:off x="631853" y="3565207"/>
            <a:ext cx="8257629" cy="1159139"/>
            <a:chOff x="3515730" y="3661923"/>
            <a:chExt cx="8257629" cy="1159139"/>
          </a:xfrm>
        </p:grpSpPr>
        <p:pic>
          <p:nvPicPr>
            <p:cNvPr id="15" name="Picture 14" descr="This image shows the icon for a parquet file">
              <a:extLst>
                <a:ext uri="{FF2B5EF4-FFF2-40B4-BE49-F238E27FC236}">
                  <a16:creationId xmlns:a16="http://schemas.microsoft.com/office/drawing/2014/main" id="{ABA63270-5F88-4410-97B4-F3DB8490CC43}"/>
                </a:ext>
              </a:extLst>
            </p:cNvPr>
            <p:cNvPicPr>
              <a:picLocks noChangeAspect="1"/>
            </p:cNvPicPr>
            <p:nvPr/>
          </p:nvPicPr>
          <p:blipFill rotWithShape="1">
            <a:blip r:embed="rId7"/>
            <a:srcRect l="24689" t="19543" r="24597" b="34544"/>
            <a:stretch/>
          </p:blipFill>
          <p:spPr>
            <a:xfrm>
              <a:off x="3588710" y="3853199"/>
              <a:ext cx="637765" cy="543108"/>
            </a:xfrm>
            <a:prstGeom prst="rect">
              <a:avLst/>
            </a:prstGeom>
          </p:spPr>
        </p:pic>
        <p:sp>
          <p:nvSpPr>
            <p:cNvPr id="30" name="TextBox 29">
              <a:extLst>
                <a:ext uri="{FF2B5EF4-FFF2-40B4-BE49-F238E27FC236}">
                  <a16:creationId xmlns:a16="http://schemas.microsoft.com/office/drawing/2014/main" id="{06ACD56B-89E4-4EB9-B0F3-412D7497CCE4}"/>
                </a:ext>
              </a:extLst>
            </p:cNvPr>
            <p:cNvSpPr txBox="1"/>
            <p:nvPr/>
          </p:nvSpPr>
          <p:spPr>
            <a:xfrm>
              <a:off x="3515730" y="4396306"/>
              <a:ext cx="79208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file format</a:t>
              </a:r>
              <a:endParaRPr lang="en-GB" sz="2353" b="0" dirty="0">
                <a:solidFill>
                  <a:srgbClr val="000000"/>
                </a:solidFill>
                <a:latin typeface="Segoe UI"/>
                <a:ea typeface="Segoe UI" pitchFamily="34" charset="0"/>
                <a:cs typeface="Segoe UI" pitchFamily="34" charset="0"/>
              </a:endParaRPr>
            </a:p>
          </p:txBody>
        </p:sp>
        <p:sp>
          <p:nvSpPr>
            <p:cNvPr id="36" name="Arrow: Right 35">
              <a:extLst>
                <a:ext uri="{FF2B5EF4-FFF2-40B4-BE49-F238E27FC236}">
                  <a16:creationId xmlns:a16="http://schemas.microsoft.com/office/drawing/2014/main" id="{C5AD1CEA-42AD-40BE-AA49-21E68F0B5E91}"/>
                </a:ext>
                <a:ext uri="{C183D7F6-B498-43B3-948B-1728B52AA6E4}">
                  <adec:decorative xmlns:adec="http://schemas.microsoft.com/office/drawing/2017/decorative" val="1"/>
                </a:ext>
              </a:extLst>
            </p:cNvPr>
            <p:cNvSpPr/>
            <p:nvPr/>
          </p:nvSpPr>
          <p:spPr>
            <a:xfrm>
              <a:off x="4584139" y="3947216"/>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1" name="TextBox 20">
              <a:extLst>
                <a:ext uri="{FF2B5EF4-FFF2-40B4-BE49-F238E27FC236}">
                  <a16:creationId xmlns:a16="http://schemas.microsoft.com/office/drawing/2014/main" id="{E7E27F93-190E-4B06-9C65-674D95B1DD6D}"/>
                </a:ext>
              </a:extLst>
            </p:cNvPr>
            <p:cNvSpPr txBox="1"/>
            <p:nvPr/>
          </p:nvSpPr>
          <p:spPr>
            <a:xfrm>
              <a:off x="5997955" y="3661923"/>
              <a:ext cx="5775404" cy="1159139"/>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FILE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FORMAT</a:t>
              </a:r>
              <a:r>
                <a:rPr lang="en-GB" sz="1176" b="0" dirty="0">
                  <a:solidFill>
                    <a:srgbClr val="171717"/>
                  </a:solidFill>
                  <a:latin typeface="Segoe UI" panose="020B0502040204020203" pitchFamily="34" charset="0"/>
                  <a:cs typeface="Segoe UI" panose="020B0502040204020203" pitchFamily="34" charset="0"/>
                </a:rPr>
                <a:t> QuotedCsvWithHeaderFormat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FORMAT_TYPE = DELIMITEDTEXT,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FORMAT_OPTIONS ( FIELD_TERMINATOR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STRING_DELIMITER = </a:t>
              </a:r>
              <a:r>
                <a:rPr lang="en-GB" sz="1176" b="0" dirty="0">
                  <a:solidFill>
                    <a:srgbClr val="A31515"/>
                  </a:solidFill>
                  <a:latin typeface="Segoe UI" panose="020B0502040204020203" pitchFamily="34" charset="0"/>
                  <a:cs typeface="Segoe UI" panose="020B0502040204020203" pitchFamily="34" charset="0"/>
                </a:rPr>
                <a:t>'"'</a:t>
              </a:r>
              <a:r>
                <a:rPr lang="en-GB" sz="1176" b="0" dirty="0">
                  <a:solidFill>
                    <a:srgbClr val="171717"/>
                  </a:solidFill>
                  <a:latin typeface="Segoe UI" panose="020B0502040204020203" pitchFamily="34" charset="0"/>
                  <a:cs typeface="Segoe UI" panose="020B0502040204020203" pitchFamily="34" charset="0"/>
                </a:rPr>
                <a:t>, FIRST_ROW = 2 ) );</a:t>
              </a:r>
              <a:endParaRPr lang="en-GB" sz="1176" b="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CF1ADCA-2530-417F-A70A-720FF0DAF62E}"/>
              </a:ext>
            </a:extLst>
          </p:cNvPr>
          <p:cNvGrpSpPr/>
          <p:nvPr/>
        </p:nvGrpSpPr>
        <p:grpSpPr>
          <a:xfrm>
            <a:off x="589463" y="4823648"/>
            <a:ext cx="8300019" cy="1701614"/>
            <a:chOff x="3473340" y="4920364"/>
            <a:chExt cx="8300019" cy="1701614"/>
          </a:xfrm>
        </p:grpSpPr>
        <p:pic>
          <p:nvPicPr>
            <p:cNvPr id="23" name="Picture 22" descr="This image shows the icon for an external table">
              <a:extLst>
                <a:ext uri="{FF2B5EF4-FFF2-40B4-BE49-F238E27FC236}">
                  <a16:creationId xmlns:a16="http://schemas.microsoft.com/office/drawing/2014/main" id="{30B8A9F3-2333-4145-A9F4-654FA4C657B5}"/>
                </a:ext>
              </a:extLst>
            </p:cNvPr>
            <p:cNvPicPr>
              <a:picLocks noChangeAspect="1"/>
            </p:cNvPicPr>
            <p:nvPr/>
          </p:nvPicPr>
          <p:blipFill>
            <a:blip r:embed="rId8"/>
            <a:stretch>
              <a:fillRect/>
            </a:stretch>
          </p:blipFill>
          <p:spPr>
            <a:xfrm>
              <a:off x="3473340" y="5138750"/>
              <a:ext cx="840756" cy="840756"/>
            </a:xfrm>
            <a:prstGeom prst="rect">
              <a:avLst/>
            </a:prstGeom>
          </p:spPr>
        </p:pic>
        <p:sp>
          <p:nvSpPr>
            <p:cNvPr id="31" name="TextBox 30">
              <a:extLst>
                <a:ext uri="{FF2B5EF4-FFF2-40B4-BE49-F238E27FC236}">
                  <a16:creationId xmlns:a16="http://schemas.microsoft.com/office/drawing/2014/main" id="{81E13F2C-D115-450E-9180-9F874FE5EA18}"/>
                </a:ext>
              </a:extLst>
            </p:cNvPr>
            <p:cNvSpPr txBox="1"/>
            <p:nvPr/>
          </p:nvSpPr>
          <p:spPr>
            <a:xfrm>
              <a:off x="3492592" y="5826494"/>
              <a:ext cx="805229" cy="362072"/>
            </a:xfrm>
            <a:prstGeom prst="rect">
              <a:avLst/>
            </a:prstGeom>
          </p:spPr>
          <p:txBody>
            <a:bodyPr vert="horz" wrap="square" lIns="0" tIns="0" rIns="0" bIns="0" rtlCol="0" anchor="t">
              <a:spAutoFit/>
            </a:bodyPr>
            <a:lstStyle/>
            <a:p>
              <a:pPr algn="ctr" defTabSz="914367" fontAlgn="auto">
                <a:spcBef>
                  <a:spcPts val="0"/>
                </a:spcBef>
                <a:spcAft>
                  <a:spcPts val="0"/>
                </a:spcAft>
                <a:defRPr/>
              </a:pPr>
              <a:r>
                <a:rPr lang="en-GB" sz="1176" b="0" dirty="0">
                  <a:solidFill>
                    <a:srgbClr val="000000"/>
                  </a:solidFill>
                  <a:latin typeface="Segoe UI"/>
                  <a:ea typeface="Segoe UI" pitchFamily="34" charset="0"/>
                  <a:cs typeface="Segoe UI" pitchFamily="34" charset="0"/>
                </a:rPr>
                <a:t>External Table</a:t>
              </a:r>
              <a:endParaRPr lang="en-GB" sz="2353" b="0" dirty="0">
                <a:solidFill>
                  <a:srgbClr val="000000"/>
                </a:solidFill>
                <a:latin typeface="Segoe UI"/>
                <a:ea typeface="Segoe UI" pitchFamily="34" charset="0"/>
                <a:cs typeface="Segoe UI" pitchFamily="34" charset="0"/>
              </a:endParaRPr>
            </a:p>
          </p:txBody>
        </p:sp>
        <p:sp>
          <p:nvSpPr>
            <p:cNvPr id="37" name="Arrow: Right 36">
              <a:extLst>
                <a:ext uri="{FF2B5EF4-FFF2-40B4-BE49-F238E27FC236}">
                  <a16:creationId xmlns:a16="http://schemas.microsoft.com/office/drawing/2014/main" id="{CB88E290-015D-4642-A8DC-304D6825EF04}"/>
                </a:ext>
                <a:ext uri="{C183D7F6-B498-43B3-948B-1728B52AA6E4}">
                  <adec:decorative xmlns:adec="http://schemas.microsoft.com/office/drawing/2017/decorative" val="1"/>
                </a:ext>
              </a:extLst>
            </p:cNvPr>
            <p:cNvSpPr/>
            <p:nvPr/>
          </p:nvSpPr>
          <p:spPr>
            <a:xfrm>
              <a:off x="4567571" y="5407609"/>
              <a:ext cx="1219297" cy="588554"/>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67" fontAlgn="auto">
                <a:spcBef>
                  <a:spcPts val="0"/>
                </a:spcBef>
                <a:spcAft>
                  <a:spcPts val="0"/>
                </a:spcAft>
                <a:defRPr/>
              </a:pPr>
              <a:endParaRPr lang="en-GB" sz="1176" b="0" dirty="0">
                <a:solidFill>
                  <a:srgbClr val="FFFFFF"/>
                </a:solidFill>
                <a:latin typeface="Segoe UI Semibold"/>
              </a:endParaRPr>
            </a:p>
          </p:txBody>
        </p:sp>
        <p:sp>
          <p:nvSpPr>
            <p:cNvPr id="22" name="TextBox 21">
              <a:extLst>
                <a:ext uri="{FF2B5EF4-FFF2-40B4-BE49-F238E27FC236}">
                  <a16:creationId xmlns:a16="http://schemas.microsoft.com/office/drawing/2014/main" id="{2D1DCECF-FA25-4C9D-A377-81B7FB787845}"/>
                </a:ext>
              </a:extLst>
            </p:cNvPr>
            <p:cNvSpPr txBox="1"/>
            <p:nvPr/>
          </p:nvSpPr>
          <p:spPr>
            <a:xfrm>
              <a:off x="5997955" y="4920364"/>
              <a:ext cx="5775404" cy="1701614"/>
            </a:xfrm>
            <a:prstGeom prst="rect">
              <a:avLst/>
            </a:prstGeom>
            <a:solidFill>
              <a:schemeClr val="bg1">
                <a:lumMod val="95000"/>
              </a:schemeClr>
            </a:solidFill>
          </p:spPr>
          <p:txBody>
            <a:bodyPr vert="horz" wrap="square" lIns="89642" tIns="44821" rIns="89642" bIns="44821" rtlCol="0" anchor="ctr">
              <a:noAutofit/>
            </a:bodyPr>
            <a:lstStyle/>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CREATE</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EXTERNAL</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TABLE</a:t>
              </a:r>
              <a:r>
                <a:rPr lang="en-GB" sz="1176" b="0" dirty="0">
                  <a:solidFill>
                    <a:srgbClr val="171717"/>
                  </a:solidFill>
                  <a:latin typeface="Segoe UI" panose="020B0502040204020203" pitchFamily="34" charset="0"/>
                  <a:cs typeface="Segoe UI" panose="020B0502040204020203" pitchFamily="34" charset="0"/>
                </a:rPr>
                <a:t> populationExternalTable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[country_name] </a:t>
              </a:r>
              <a:r>
                <a:rPr lang="en-GB" sz="1176" b="0" dirty="0">
                  <a:solidFill>
                    <a:srgbClr val="0101FD"/>
                  </a:solidFill>
                  <a:latin typeface="Segoe UI" panose="020B0502040204020203" pitchFamily="34" charset="0"/>
                  <a:cs typeface="Segoe UI" panose="020B0502040204020203" pitchFamily="34" charset="0"/>
                </a:rPr>
                <a:t>VARCHAR</a:t>
              </a:r>
              <a:r>
                <a:rPr lang="en-GB" sz="1176" b="0" dirty="0">
                  <a:solidFill>
                    <a:srgbClr val="171717"/>
                  </a:solidFill>
                  <a:latin typeface="Segoe UI" panose="020B0502040204020203" pitchFamily="34" charset="0"/>
                  <a:cs typeface="Segoe UI" panose="020B0502040204020203" pitchFamily="34" charset="0"/>
                </a:rPr>
                <a:t> (100) </a:t>
              </a:r>
              <a:r>
                <a:rPr lang="en-GB" sz="1176" b="0" dirty="0">
                  <a:solidFill>
                    <a:srgbClr val="0101FD"/>
                  </a:solidFill>
                  <a:latin typeface="Segoe UI" panose="020B0502040204020203" pitchFamily="34" charset="0"/>
                  <a:cs typeface="Segoe UI" panose="020B0502040204020203" pitchFamily="34" charset="0"/>
                </a:rPr>
                <a:t>COLLATE</a:t>
              </a:r>
              <a:r>
                <a:rPr lang="en-GB" sz="1176" b="0" dirty="0">
                  <a:solidFill>
                    <a:srgbClr val="171717"/>
                  </a:solidFill>
                  <a:latin typeface="Segoe UI" panose="020B0502040204020203" pitchFamily="34" charset="0"/>
                  <a:cs typeface="Segoe UI" panose="020B0502040204020203" pitchFamily="34" charset="0"/>
                </a:rPr>
                <a:t> Latin1_General_BIN2,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a:t>
              </a:r>
              <a:r>
                <a:rPr lang="en-GB" sz="1176" b="0" dirty="0">
                  <a:solidFill>
                    <a:srgbClr val="0101FD"/>
                  </a:solidFill>
                  <a:latin typeface="Segoe UI" panose="020B0502040204020203" pitchFamily="34" charset="0"/>
                  <a:cs typeface="Segoe UI" panose="020B0502040204020203" pitchFamily="34" charset="0"/>
                </a:rPr>
                <a:t>year</a:t>
              </a:r>
              <a:r>
                <a:rPr lang="en-GB" sz="1176" b="0" dirty="0">
                  <a:solidFill>
                    <a:srgbClr val="171717"/>
                  </a:solidFill>
                  <a:latin typeface="Segoe UI" panose="020B0502040204020203" pitchFamily="34" charset="0"/>
                  <a:cs typeface="Segoe UI" panose="020B0502040204020203" pitchFamily="34" charset="0"/>
                </a:rPr>
                <a:t>] </a:t>
              </a:r>
              <a:r>
                <a:rPr lang="en-GB" sz="1176" b="0" dirty="0">
                  <a:solidFill>
                    <a:srgbClr val="0101FD"/>
                  </a:solidFill>
                  <a:latin typeface="Segoe UI" panose="020B0502040204020203" pitchFamily="34" charset="0"/>
                  <a:cs typeface="Segoe UI" panose="020B0502040204020203" pitchFamily="34" charset="0"/>
                </a:rPr>
                <a:t>smallint</a:t>
              </a:r>
              <a:r>
                <a:rPr lang="en-GB" sz="1176" b="0" dirty="0">
                  <a:solidFill>
                    <a:srgbClr val="171717"/>
                  </a:solidFill>
                  <a:latin typeface="Segoe UI" panose="020B0502040204020203" pitchFamily="34" charset="0"/>
                  <a:cs typeface="Segoe UI" panose="020B0502040204020203" pitchFamily="34" charset="0"/>
                </a:rPr>
                <a:t>, [population] </a:t>
              </a:r>
              <a:r>
                <a:rPr lang="en-GB" sz="1176" b="0" dirty="0">
                  <a:solidFill>
                    <a:srgbClr val="0101FD"/>
                  </a:solidFill>
                  <a:latin typeface="Segoe UI" panose="020B0502040204020203" pitchFamily="34" charset="0"/>
                  <a:cs typeface="Segoe UI" panose="020B0502040204020203" pitchFamily="34" charset="0"/>
                </a:rPr>
                <a:t>bigint</a:t>
              </a:r>
              <a:r>
                <a:rPr lang="en-GB" sz="1176" b="0" dirty="0">
                  <a:solidFill>
                    <a:srgbClr val="171717"/>
                  </a:solidFill>
                  <a:latin typeface="Segoe UI" panose="020B0502040204020203" pitchFamily="34" charset="0"/>
                  <a:cs typeface="Segoe UI" panose="020B0502040204020203" pitchFamily="34" charset="0"/>
                </a:rPr>
                <a:t> ) </a:t>
              </a:r>
            </a:p>
            <a:p>
              <a:pPr lvl="1">
                <a:spcAft>
                  <a:spcPts val="196"/>
                </a:spcAft>
                <a:buClr>
                  <a:srgbClr val="000000"/>
                </a:buClr>
              </a:pPr>
              <a:r>
                <a:rPr lang="en-GB" sz="1176" b="0" dirty="0">
                  <a:solidFill>
                    <a:srgbClr val="0101FD"/>
                  </a:solidFill>
                  <a:latin typeface="Segoe UI" panose="020B0502040204020203" pitchFamily="34" charset="0"/>
                  <a:cs typeface="Segoe UI" panose="020B0502040204020203" pitchFamily="34" charset="0"/>
                </a:rPr>
                <a:t>WITH</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 LOCATION = </a:t>
              </a:r>
              <a:r>
                <a:rPr lang="en-GB" sz="1176" b="0" dirty="0">
                  <a:solidFill>
                    <a:srgbClr val="A31515"/>
                  </a:solidFill>
                  <a:latin typeface="Segoe UI" panose="020B0502040204020203" pitchFamily="34" charset="0"/>
                  <a:cs typeface="Segoe UI" panose="020B0502040204020203" pitchFamily="34" charset="0"/>
                </a:rPr>
                <a:t>'csv/population/population.csv’</a:t>
              </a:r>
              <a:r>
                <a:rPr lang="en-GB" sz="1176" b="0" dirty="0">
                  <a:solidFill>
                    <a:srgbClr val="171717"/>
                  </a:solidFill>
                  <a:latin typeface="Segoe UI" panose="020B0502040204020203" pitchFamily="34" charset="0"/>
                  <a:cs typeface="Segoe UI" panose="020B0502040204020203" pitchFamily="34" charset="0"/>
                </a:rPr>
                <a:t>,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DATA_SOURCE = sqlondemanddemo, </a:t>
              </a:r>
            </a:p>
            <a:p>
              <a:pPr lvl="1">
                <a:spcAft>
                  <a:spcPts val="196"/>
                </a:spcAft>
                <a:buClr>
                  <a:srgbClr val="000000"/>
                </a:buClr>
              </a:pPr>
              <a:r>
                <a:rPr lang="en-GB" sz="1176" b="0" dirty="0">
                  <a:solidFill>
                    <a:srgbClr val="171717"/>
                  </a:solidFill>
                  <a:latin typeface="Segoe UI" panose="020B0502040204020203" pitchFamily="34" charset="0"/>
                  <a:cs typeface="Segoe UI" panose="020B0502040204020203" pitchFamily="34" charset="0"/>
                </a:rPr>
                <a:t>FILE_FORMAT = QuotedCSVWithHeaderFormat );</a:t>
              </a:r>
              <a:endParaRPr lang="en-GB" sz="1176" dirty="0">
                <a:solidFill>
                  <a:srgbClr val="000000"/>
                </a:solidFill>
                <a:latin typeface="Segoe UI" panose="020B0502040204020203" pitchFamily="34" charset="0"/>
                <a:cs typeface="Segoe UI" panose="020B0502040204020203" pitchFamily="34" charset="0"/>
              </a:endParaRPr>
            </a:p>
          </p:txBody>
        </p:sp>
      </p:grpSp>
      <p:sp>
        <p:nvSpPr>
          <p:cNvPr id="32" name="TextBox 31">
            <a:extLst>
              <a:ext uri="{FF2B5EF4-FFF2-40B4-BE49-F238E27FC236}">
                <a16:creationId xmlns:a16="http://schemas.microsoft.com/office/drawing/2014/main" id="{B7CB94DD-0739-4B4C-ABCD-BA1D66B1AF04}"/>
              </a:ext>
            </a:extLst>
          </p:cNvPr>
          <p:cNvSpPr txBox="1"/>
          <p:nvPr/>
        </p:nvSpPr>
        <p:spPr>
          <a:xfrm>
            <a:off x="9100569" y="777412"/>
            <a:ext cx="2848708" cy="923330"/>
          </a:xfrm>
          <a:prstGeom prst="rect">
            <a:avLst/>
          </a:prstGeom>
          <a:noFill/>
        </p:spPr>
        <p:txBody>
          <a:bodyPr wrap="square">
            <a:spAutoFit/>
          </a:bodyPr>
          <a:lstStyle/>
          <a:p>
            <a:r>
              <a:rPr lang="en-GB" dirty="0">
                <a:latin typeface="IBM Plex Sans Medium" panose="020B0603050203000203" pitchFamily="34" charset="0"/>
              </a:rPr>
              <a:t>Create metadata objects in Azure Synapse serverless SQL pools</a:t>
            </a:r>
            <a:endParaRPr lang="en-US" dirty="0">
              <a:latin typeface="IBM Plex Sans Medium" panose="020B0603050203000203" pitchFamily="34" charset="0"/>
            </a:endParaRPr>
          </a:p>
        </p:txBody>
      </p:sp>
    </p:spTree>
    <p:custDataLst>
      <p:tags r:id="rId1"/>
    </p:custDataLst>
    <p:extLst>
      <p:ext uri="{BB962C8B-B14F-4D97-AF65-F5344CB8AC3E}">
        <p14:creationId xmlns:p14="http://schemas.microsoft.com/office/powerpoint/2010/main" val="6314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32B5-AFDA-9B4B-BA59-7AA21ABD3ABB}"/>
              </a:ext>
            </a:extLst>
          </p:cNvPr>
          <p:cNvSpPr>
            <a:spLocks noGrp="1"/>
          </p:cNvSpPr>
          <p:nvPr>
            <p:ph type="title" idx="4294967295"/>
          </p:nvPr>
        </p:nvSpPr>
        <p:spPr>
          <a:xfrm>
            <a:off x="393290" y="57151"/>
            <a:ext cx="10552113" cy="1325562"/>
          </a:xfrm>
        </p:spPr>
        <p:txBody>
          <a:bodyPr>
            <a:noAutofit/>
          </a:bodyPr>
          <a:lstStyle/>
          <a:p>
            <a:r>
              <a:rPr lang="en-US" sz="3200" dirty="0"/>
              <a:t>Comparing dedicated SQL Pools with serverless SQL pools in Azure Synapse Analytics</a:t>
            </a:r>
          </a:p>
        </p:txBody>
      </p:sp>
      <p:sp>
        <p:nvSpPr>
          <p:cNvPr id="3" name="Text Placeholder 2">
            <a:extLst>
              <a:ext uri="{FF2B5EF4-FFF2-40B4-BE49-F238E27FC236}">
                <a16:creationId xmlns:a16="http://schemas.microsoft.com/office/drawing/2014/main" id="{4B5EDDBA-8C70-D74F-AF7E-3E7D3D71DA98}"/>
              </a:ext>
            </a:extLst>
          </p:cNvPr>
          <p:cNvSpPr>
            <a:spLocks noGrp="1"/>
          </p:cNvSpPr>
          <p:nvPr>
            <p:ph type="body" sz="quarter" idx="4294967295"/>
          </p:nvPr>
        </p:nvSpPr>
        <p:spPr>
          <a:xfrm>
            <a:off x="707923" y="1828006"/>
            <a:ext cx="4883150" cy="515938"/>
          </a:xfrm>
        </p:spPr>
        <p:txBody>
          <a:bodyPr>
            <a:noAutofit/>
          </a:bodyPr>
          <a:lstStyle/>
          <a:p>
            <a:pPr marL="0" indent="0">
              <a:buNone/>
            </a:pPr>
            <a:r>
              <a:rPr lang="en-US" sz="2800" b="1" dirty="0">
                <a:solidFill>
                  <a:schemeClr val="tx2"/>
                </a:solidFill>
              </a:rPr>
              <a:t>Dedicated SQL pools</a:t>
            </a:r>
          </a:p>
        </p:txBody>
      </p:sp>
      <p:sp>
        <p:nvSpPr>
          <p:cNvPr id="4" name="Text Placeholder 3">
            <a:extLst>
              <a:ext uri="{FF2B5EF4-FFF2-40B4-BE49-F238E27FC236}">
                <a16:creationId xmlns:a16="http://schemas.microsoft.com/office/drawing/2014/main" id="{D6E37BD1-5F32-4949-B5D9-B07B791390F5}"/>
              </a:ext>
            </a:extLst>
          </p:cNvPr>
          <p:cNvSpPr>
            <a:spLocks noGrp="1"/>
          </p:cNvSpPr>
          <p:nvPr>
            <p:ph type="body" sz="quarter" idx="4294967295"/>
          </p:nvPr>
        </p:nvSpPr>
        <p:spPr>
          <a:xfrm>
            <a:off x="707923" y="2501106"/>
            <a:ext cx="4633913" cy="2760663"/>
          </a:xfrm>
        </p:spPr>
        <p:txBody>
          <a:bodyPr>
            <a:normAutofit/>
          </a:bodyPr>
          <a:lstStyle/>
          <a:p>
            <a:r>
              <a:rPr lang="en-US" sz="1900" dirty="0"/>
              <a:t>Used for Data Warehouse operations</a:t>
            </a:r>
          </a:p>
          <a:p>
            <a:r>
              <a:rPr lang="en-US" sz="1900" dirty="0"/>
              <a:t>Provides predictable performance and costs</a:t>
            </a:r>
          </a:p>
          <a:p>
            <a:r>
              <a:rPr lang="en-US" sz="1900" dirty="0"/>
              <a:t>Reserves processing power for data stored in SQL tables</a:t>
            </a:r>
          </a:p>
        </p:txBody>
      </p:sp>
      <p:sp>
        <p:nvSpPr>
          <p:cNvPr id="5" name="Text Placeholder 4">
            <a:extLst>
              <a:ext uri="{FF2B5EF4-FFF2-40B4-BE49-F238E27FC236}">
                <a16:creationId xmlns:a16="http://schemas.microsoft.com/office/drawing/2014/main" id="{29908811-8BC4-4D44-B7E9-40CD8A7F9F75}"/>
              </a:ext>
            </a:extLst>
          </p:cNvPr>
          <p:cNvSpPr>
            <a:spLocks noGrp="1"/>
          </p:cNvSpPr>
          <p:nvPr>
            <p:ph type="body" sz="quarter" idx="4294967295"/>
          </p:nvPr>
        </p:nvSpPr>
        <p:spPr>
          <a:xfrm>
            <a:off x="6600929" y="1828006"/>
            <a:ext cx="4884737" cy="592138"/>
          </a:xfrm>
        </p:spPr>
        <p:txBody>
          <a:bodyPr>
            <a:normAutofit fontScale="70000" lnSpcReduction="20000"/>
          </a:bodyPr>
          <a:lstStyle/>
          <a:p>
            <a:pPr marL="0" indent="0">
              <a:buNone/>
            </a:pPr>
            <a:r>
              <a:rPr lang="en-US" sz="4400" b="1" dirty="0">
                <a:solidFill>
                  <a:schemeClr val="tx2"/>
                </a:solidFill>
              </a:rPr>
              <a:t>Serverless SQL pools</a:t>
            </a:r>
          </a:p>
          <a:p>
            <a:endParaRPr lang="en-US" dirty="0"/>
          </a:p>
        </p:txBody>
      </p:sp>
      <p:sp>
        <p:nvSpPr>
          <p:cNvPr id="6" name="Text Placeholder 5">
            <a:extLst>
              <a:ext uri="{FF2B5EF4-FFF2-40B4-BE49-F238E27FC236}">
                <a16:creationId xmlns:a16="http://schemas.microsoft.com/office/drawing/2014/main" id="{B4B86472-3BFE-184C-9E7B-3095EC6CCA4F}"/>
              </a:ext>
            </a:extLst>
          </p:cNvPr>
          <p:cNvSpPr>
            <a:spLocks noGrp="1"/>
          </p:cNvSpPr>
          <p:nvPr>
            <p:ph type="body" sz="quarter" idx="4294967295"/>
          </p:nvPr>
        </p:nvSpPr>
        <p:spPr>
          <a:xfrm>
            <a:off x="6600929" y="2494986"/>
            <a:ext cx="4635500" cy="2760663"/>
          </a:xfrm>
        </p:spPr>
        <p:txBody>
          <a:bodyPr>
            <a:normAutofit/>
          </a:bodyPr>
          <a:lstStyle/>
          <a:p>
            <a:r>
              <a:rPr lang="en-US" sz="1900" dirty="0"/>
              <a:t>Used for data preparation or ad-hoc queries against unstructured data.</a:t>
            </a:r>
          </a:p>
          <a:p>
            <a:r>
              <a:rPr lang="en-US" sz="1900" dirty="0"/>
              <a:t>Provides an always available SQL endpoint for unplanned workloads</a:t>
            </a:r>
          </a:p>
          <a:p>
            <a:r>
              <a:rPr lang="en-US" sz="1900" dirty="0"/>
              <a:t>Enables interactive querying</a:t>
            </a:r>
          </a:p>
        </p:txBody>
      </p:sp>
    </p:spTree>
    <p:extLst>
      <p:ext uri="{BB962C8B-B14F-4D97-AF65-F5344CB8AC3E}">
        <p14:creationId xmlns:p14="http://schemas.microsoft.com/office/powerpoint/2010/main" val="10380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fade">
                                      <p:cBhvr>
                                        <p:cTn id="27" dur="500"/>
                                        <p:tgtEl>
                                          <p:spTgt spid="6">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BE7A3A2F-D99B-4CB6-B920-F92B45F63D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 name="Title 4">
            <a:extLst>
              <a:ext uri="{FF2B5EF4-FFF2-40B4-BE49-F238E27FC236}">
                <a16:creationId xmlns:a16="http://schemas.microsoft.com/office/drawing/2014/main" id="{CF16C2FC-2207-42EF-BC8E-ED6A55A69421}"/>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cs typeface="+mj-cs"/>
              </a:rPr>
              <a:t>So, what is a data lake and why is it such a big deal?</a:t>
            </a:r>
          </a:p>
        </p:txBody>
      </p:sp>
    </p:spTree>
    <p:extLst>
      <p:ext uri="{BB962C8B-B14F-4D97-AF65-F5344CB8AC3E}">
        <p14:creationId xmlns:p14="http://schemas.microsoft.com/office/powerpoint/2010/main" val="30699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6299D5-44EB-4ED0-BC0C-CB67BF0555AE}"/>
              </a:ext>
            </a:extLst>
          </p:cNvPr>
          <p:cNvSpPr>
            <a:spLocks noGrp="1"/>
          </p:cNvSpPr>
          <p:nvPr>
            <p:ph type="title"/>
          </p:nvPr>
        </p:nvSpPr>
        <p:spPr>
          <a:xfrm>
            <a:off x="647700" y="365125"/>
            <a:ext cx="5508881" cy="549275"/>
          </a:xfrm>
        </p:spPr>
        <p:txBody>
          <a:bodyPr/>
          <a:lstStyle/>
          <a:p>
            <a:r>
              <a:rPr lang="es-419" dirty="0"/>
              <a:t>Joel Hulen</a:t>
            </a:r>
            <a:endParaRPr lang="en-US" dirty="0"/>
          </a:p>
        </p:txBody>
      </p:sp>
      <p:sp>
        <p:nvSpPr>
          <p:cNvPr id="44" name="Footer Placeholder 43">
            <a:extLst>
              <a:ext uri="{FF2B5EF4-FFF2-40B4-BE49-F238E27FC236}">
                <a16:creationId xmlns:a16="http://schemas.microsoft.com/office/drawing/2014/main" id="{2575A194-1969-4B50-8746-328860B6B7B0}"/>
              </a:ext>
            </a:extLst>
          </p:cNvPr>
          <p:cNvSpPr>
            <a:spLocks noGrp="1"/>
          </p:cNvSpPr>
          <p:nvPr>
            <p:ph type="ftr" sz="quarter" idx="3"/>
          </p:nvPr>
        </p:nvSpPr>
        <p:spPr>
          <a:xfrm>
            <a:off x="7234764" y="6466371"/>
            <a:ext cx="4114800" cy="3319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a:ln>
                  <a:noFill/>
                </a:ln>
                <a:solidFill>
                  <a:srgbClr val="E7E6E6">
                    <a:lumMod val="90000"/>
                    <a:alpha val="70000"/>
                  </a:srgbClr>
                </a:solidFill>
                <a:effectLst/>
                <a:uLnTx/>
                <a:uFillTx/>
                <a:latin typeface="Montserrat"/>
                <a:ea typeface="+mn-ea"/>
                <a:cs typeface="+mn-cs"/>
              </a:rPr>
              <a:t>WWW.SOLLIANCE.NET</a:t>
            </a:r>
            <a:endPar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endParaRPr>
          </a:p>
        </p:txBody>
      </p:sp>
      <p:sp>
        <p:nvSpPr>
          <p:cNvPr id="45" name="Slide Number Placeholder 44">
            <a:extLst>
              <a:ext uri="{FF2B5EF4-FFF2-40B4-BE49-F238E27FC236}">
                <a16:creationId xmlns:a16="http://schemas.microsoft.com/office/drawing/2014/main" id="{6B6466E6-706D-4EAC-964A-2F667BCE74E6}"/>
              </a:ext>
            </a:extLst>
          </p:cNvPr>
          <p:cNvSpPr>
            <a:spLocks noGrp="1"/>
          </p:cNvSpPr>
          <p:nvPr>
            <p:ph type="sldNum" sz="quarter" idx="4"/>
          </p:nvPr>
        </p:nvSpPr>
        <p:spPr>
          <a:xfrm>
            <a:off x="11636830" y="6466371"/>
            <a:ext cx="436355" cy="3319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900" b="1" i="0" u="none" strike="noStrike" kern="1200" cap="none" spc="0" normalizeH="0" baseline="0" noProof="0" dirty="0">
              <a:ln>
                <a:noFill/>
              </a:ln>
              <a:solidFill>
                <a:srgbClr val="E7E6E6">
                  <a:lumMod val="90000"/>
                  <a:alpha val="60000"/>
                </a:srgbClr>
              </a:solidFill>
              <a:effectLst/>
              <a:uLnTx/>
              <a:uFillTx/>
              <a:latin typeface="Montserrat"/>
              <a:ea typeface="+mn-ea"/>
              <a:cs typeface="+mn-cs"/>
            </a:endParaRPr>
          </a:p>
        </p:txBody>
      </p:sp>
      <p:sp>
        <p:nvSpPr>
          <p:cNvPr id="9" name="Text Placeholder 8">
            <a:extLst>
              <a:ext uri="{FF2B5EF4-FFF2-40B4-BE49-F238E27FC236}">
                <a16:creationId xmlns:a16="http://schemas.microsoft.com/office/drawing/2014/main" id="{E156C0FB-1474-4913-8D28-3986E10BCECA}"/>
              </a:ext>
            </a:extLst>
          </p:cNvPr>
          <p:cNvSpPr>
            <a:spLocks noGrp="1"/>
          </p:cNvSpPr>
          <p:nvPr>
            <p:ph type="body" sz="quarter" idx="19"/>
          </p:nvPr>
        </p:nvSpPr>
        <p:spPr>
          <a:xfrm>
            <a:off x="647700" y="914401"/>
            <a:ext cx="5508881" cy="647700"/>
          </a:xfrm>
        </p:spPr>
        <p:txBody>
          <a:bodyPr>
            <a:normAutofit/>
          </a:bodyPr>
          <a:lstStyle/>
          <a:p>
            <a:r>
              <a:rPr lang="en-US" dirty="0"/>
              <a:t>Senior Data Engineer / GM Training Practice</a:t>
            </a:r>
          </a:p>
        </p:txBody>
      </p:sp>
      <p:grpSp>
        <p:nvGrpSpPr>
          <p:cNvPr id="10" name="Group 9">
            <a:extLst>
              <a:ext uri="{FF2B5EF4-FFF2-40B4-BE49-F238E27FC236}">
                <a16:creationId xmlns:a16="http://schemas.microsoft.com/office/drawing/2014/main" id="{FCC51556-2C41-4742-BBB8-FADF4D82853C}"/>
              </a:ext>
            </a:extLst>
          </p:cNvPr>
          <p:cNvGrpSpPr/>
          <p:nvPr/>
        </p:nvGrpSpPr>
        <p:grpSpPr>
          <a:xfrm>
            <a:off x="1138365" y="5606169"/>
            <a:ext cx="4889481" cy="539838"/>
            <a:chOff x="1138365" y="5606169"/>
            <a:chExt cx="4889481" cy="539838"/>
          </a:xfrm>
        </p:grpSpPr>
        <p:sp>
          <p:nvSpPr>
            <p:cNvPr id="23" name="Text Placeholder 5">
              <a:extLst>
                <a:ext uri="{FF2B5EF4-FFF2-40B4-BE49-F238E27FC236}">
                  <a16:creationId xmlns:a16="http://schemas.microsoft.com/office/drawing/2014/main" id="{AB85B6D6-D9D6-449E-84F5-74E462704552}"/>
                </a:ext>
              </a:extLst>
            </p:cNvPr>
            <p:cNvSpPr txBox="1">
              <a:spLocks/>
            </p:cNvSpPr>
            <p:nvPr/>
          </p:nvSpPr>
          <p:spPr>
            <a:xfrm>
              <a:off x="1709354"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joel@solliance.net</a:t>
              </a:r>
            </a:p>
          </p:txBody>
        </p:sp>
        <p:grpSp>
          <p:nvGrpSpPr>
            <p:cNvPr id="24" name="Group 23">
              <a:extLst>
                <a:ext uri="{FF2B5EF4-FFF2-40B4-BE49-F238E27FC236}">
                  <a16:creationId xmlns:a16="http://schemas.microsoft.com/office/drawing/2014/main" id="{8C53ED21-F2D2-415E-9FDA-C95137DD3269}"/>
                </a:ext>
              </a:extLst>
            </p:cNvPr>
            <p:cNvGrpSpPr/>
            <p:nvPr/>
          </p:nvGrpSpPr>
          <p:grpSpPr>
            <a:xfrm>
              <a:off x="1138365" y="5769023"/>
              <a:ext cx="347150" cy="214130"/>
              <a:chOff x="4637506" y="5428174"/>
              <a:chExt cx="754494" cy="465389"/>
            </a:xfrm>
            <a:solidFill>
              <a:schemeClr val="tx1"/>
            </a:solidFill>
          </p:grpSpPr>
          <p:sp>
            <p:nvSpPr>
              <p:cNvPr id="25" name="Freeform: Shape 24">
                <a:extLst>
                  <a:ext uri="{FF2B5EF4-FFF2-40B4-BE49-F238E27FC236}">
                    <a16:creationId xmlns:a16="http://schemas.microsoft.com/office/drawing/2014/main" id="{004FE62E-D73E-4F01-86AF-FE2070333290}"/>
                  </a:ext>
                </a:extLst>
              </p:cNvPr>
              <p:cNvSpPr/>
              <p:nvPr/>
            </p:nvSpPr>
            <p:spPr>
              <a:xfrm>
                <a:off x="4637506" y="5428174"/>
                <a:ext cx="754494" cy="465389"/>
              </a:xfrm>
              <a:custGeom>
                <a:avLst/>
                <a:gdLst>
                  <a:gd name="connsiteX0" fmla="*/ 707207 w 754493"/>
                  <a:gd name="connsiteY0" fmla="*/ 1984 h 465388"/>
                  <a:gd name="connsiteX1" fmla="*/ 757117 w 754493"/>
                  <a:gd name="connsiteY1" fmla="*/ 52366 h 465388"/>
                  <a:gd name="connsiteX2" fmla="*/ 757124 w 754493"/>
                  <a:gd name="connsiteY2" fmla="*/ 415510 h 465388"/>
                  <a:gd name="connsiteX3" fmla="*/ 707327 w 754493"/>
                  <a:gd name="connsiteY3" fmla="*/ 466470 h 465388"/>
                  <a:gd name="connsiteX4" fmla="*/ 51630 w 754493"/>
                  <a:gd name="connsiteY4" fmla="*/ 466484 h 465388"/>
                  <a:gd name="connsiteX5" fmla="*/ 684 w 754493"/>
                  <a:gd name="connsiteY5" fmla="*/ 416695 h 465388"/>
                  <a:gd name="connsiteX6" fmla="*/ 670 w 754493"/>
                  <a:gd name="connsiteY6" fmla="*/ 52937 h 465388"/>
                  <a:gd name="connsiteX7" fmla="*/ 50459 w 754493"/>
                  <a:gd name="connsiteY7" fmla="*/ 1984 h 465388"/>
                  <a:gd name="connsiteX8" fmla="*/ 707207 w 754493"/>
                  <a:gd name="connsiteY8" fmla="*/ 1984 h 465388"/>
                  <a:gd name="connsiteX9" fmla="*/ 51898 w 754493"/>
                  <a:gd name="connsiteY9" fmla="*/ 44278 h 465388"/>
                  <a:gd name="connsiteX10" fmla="*/ 42985 w 754493"/>
                  <a:gd name="connsiteY10" fmla="*/ 52839 h 465388"/>
                  <a:gd name="connsiteX11" fmla="*/ 42992 w 754493"/>
                  <a:gd name="connsiteY11" fmla="*/ 415856 h 465388"/>
                  <a:gd name="connsiteX12" fmla="*/ 51298 w 754493"/>
                  <a:gd name="connsiteY12" fmla="*/ 424162 h 465388"/>
                  <a:gd name="connsiteX13" fmla="*/ 706495 w 754493"/>
                  <a:gd name="connsiteY13" fmla="*/ 424162 h 465388"/>
                  <a:gd name="connsiteX14" fmla="*/ 714801 w 754493"/>
                  <a:gd name="connsiteY14" fmla="*/ 415856 h 465388"/>
                  <a:gd name="connsiteX15" fmla="*/ 714816 w 754493"/>
                  <a:gd name="connsiteY15" fmla="*/ 53142 h 465388"/>
                  <a:gd name="connsiteX16" fmla="*/ 706241 w 754493"/>
                  <a:gd name="connsiteY16" fmla="*/ 44285 h 465388"/>
                  <a:gd name="connsiteX17" fmla="*/ 51898 w 754493"/>
                  <a:gd name="connsiteY17" fmla="*/ 44278 h 46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4493" h="465388">
                    <a:moveTo>
                      <a:pt x="707207" y="1984"/>
                    </a:moveTo>
                    <a:cubicBezTo>
                      <a:pt x="733516" y="2887"/>
                      <a:pt x="756581" y="25409"/>
                      <a:pt x="757117" y="52366"/>
                    </a:cubicBezTo>
                    <a:cubicBezTo>
                      <a:pt x="757920" y="173416"/>
                      <a:pt x="757124" y="294467"/>
                      <a:pt x="757124" y="415510"/>
                    </a:cubicBezTo>
                    <a:cubicBezTo>
                      <a:pt x="756799" y="441946"/>
                      <a:pt x="734390" y="465441"/>
                      <a:pt x="707327" y="466470"/>
                    </a:cubicBezTo>
                    <a:cubicBezTo>
                      <a:pt x="488778" y="469234"/>
                      <a:pt x="270200" y="466484"/>
                      <a:pt x="51630" y="466484"/>
                    </a:cubicBezTo>
                    <a:cubicBezTo>
                      <a:pt x="25244" y="466153"/>
                      <a:pt x="1713" y="443751"/>
                      <a:pt x="684" y="416695"/>
                    </a:cubicBezTo>
                    <a:cubicBezTo>
                      <a:pt x="-846" y="295454"/>
                      <a:pt x="670" y="174192"/>
                      <a:pt x="670" y="52937"/>
                    </a:cubicBezTo>
                    <a:cubicBezTo>
                      <a:pt x="1001" y="26530"/>
                      <a:pt x="23389" y="3007"/>
                      <a:pt x="50459" y="1984"/>
                    </a:cubicBezTo>
                    <a:cubicBezTo>
                      <a:pt x="269361" y="-780"/>
                      <a:pt x="488305" y="-540"/>
                      <a:pt x="707207" y="1984"/>
                    </a:cubicBezTo>
                    <a:close/>
                    <a:moveTo>
                      <a:pt x="51898" y="44278"/>
                    </a:moveTo>
                    <a:cubicBezTo>
                      <a:pt x="47173" y="44335"/>
                      <a:pt x="43161" y="48213"/>
                      <a:pt x="42985" y="52839"/>
                    </a:cubicBezTo>
                    <a:cubicBezTo>
                      <a:pt x="41455" y="173833"/>
                      <a:pt x="38380" y="294932"/>
                      <a:pt x="42992" y="415856"/>
                    </a:cubicBezTo>
                    <a:cubicBezTo>
                      <a:pt x="43267" y="420192"/>
                      <a:pt x="46926" y="423887"/>
                      <a:pt x="51298" y="424162"/>
                    </a:cubicBezTo>
                    <a:cubicBezTo>
                      <a:pt x="269537" y="432448"/>
                      <a:pt x="488249" y="432441"/>
                      <a:pt x="706495" y="424162"/>
                    </a:cubicBezTo>
                    <a:cubicBezTo>
                      <a:pt x="710832" y="423887"/>
                      <a:pt x="714526" y="420206"/>
                      <a:pt x="714801" y="415856"/>
                    </a:cubicBezTo>
                    <a:cubicBezTo>
                      <a:pt x="719364" y="295038"/>
                      <a:pt x="714816" y="174044"/>
                      <a:pt x="714816" y="53142"/>
                    </a:cubicBezTo>
                    <a:cubicBezTo>
                      <a:pt x="714816" y="48340"/>
                      <a:pt x="710832" y="44440"/>
                      <a:pt x="706241" y="44285"/>
                    </a:cubicBezTo>
                    <a:cubicBezTo>
                      <a:pt x="488143" y="41768"/>
                      <a:pt x="270010" y="44278"/>
                      <a:pt x="51898" y="44278"/>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E34044EB-0932-4A49-870B-1AEE8FFE8A77}"/>
                  </a:ext>
                </a:extLst>
              </p:cNvPr>
              <p:cNvSpPr/>
              <p:nvPr/>
            </p:nvSpPr>
            <p:spPr>
              <a:xfrm>
                <a:off x="4659124" y="5451138"/>
                <a:ext cx="712186" cy="260900"/>
              </a:xfrm>
              <a:custGeom>
                <a:avLst/>
                <a:gdLst>
                  <a:gd name="connsiteX0" fmla="*/ 705847 w 712185"/>
                  <a:gd name="connsiteY0" fmla="*/ 69 h 260899"/>
                  <a:gd name="connsiteX1" fmla="*/ 710113 w 712185"/>
                  <a:gd name="connsiteY1" fmla="*/ 19143 h 260899"/>
                  <a:gd name="connsiteX2" fmla="*/ 363357 w 712185"/>
                  <a:gd name="connsiteY2" fmla="*/ 262978 h 260899"/>
                  <a:gd name="connsiteX3" fmla="*/ 351214 w 712185"/>
                  <a:gd name="connsiteY3" fmla="*/ 262999 h 260899"/>
                  <a:gd name="connsiteX4" fmla="*/ 3428 w 712185"/>
                  <a:gd name="connsiteY4" fmla="*/ 20144 h 260899"/>
                  <a:gd name="connsiteX5" fmla="*/ 15542 w 712185"/>
                  <a:gd name="connsiteY5" fmla="*/ 2798 h 260899"/>
                  <a:gd name="connsiteX6" fmla="*/ 357250 w 712185"/>
                  <a:gd name="connsiteY6" fmla="*/ 241408 h 260899"/>
                  <a:gd name="connsiteX7" fmla="*/ 697943 w 712185"/>
                  <a:gd name="connsiteY7" fmla="*/ 1839 h 260899"/>
                  <a:gd name="connsiteX8" fmla="*/ 705847 w 712185"/>
                  <a:gd name="connsiteY8" fmla="*/ 69 h 26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2185" h="260899">
                    <a:moveTo>
                      <a:pt x="705847" y="69"/>
                    </a:moveTo>
                    <a:cubicBezTo>
                      <a:pt x="714154" y="2205"/>
                      <a:pt x="717588" y="12952"/>
                      <a:pt x="710113" y="19143"/>
                    </a:cubicBezTo>
                    <a:lnTo>
                      <a:pt x="363357" y="262978"/>
                    </a:lnTo>
                    <a:cubicBezTo>
                      <a:pt x="357440" y="266497"/>
                      <a:pt x="356545" y="266144"/>
                      <a:pt x="351214" y="262999"/>
                    </a:cubicBezTo>
                    <a:lnTo>
                      <a:pt x="3428" y="20144"/>
                    </a:lnTo>
                    <a:cubicBezTo>
                      <a:pt x="-4879" y="13311"/>
                      <a:pt x="2984" y="-4571"/>
                      <a:pt x="15542" y="2798"/>
                    </a:cubicBezTo>
                    <a:lnTo>
                      <a:pt x="357250" y="241408"/>
                    </a:lnTo>
                    <a:lnTo>
                      <a:pt x="697943" y="1839"/>
                    </a:lnTo>
                    <a:cubicBezTo>
                      <a:pt x="697943" y="1839"/>
                      <a:pt x="700700" y="-418"/>
                      <a:pt x="705847" y="69"/>
                    </a:cubicBezTo>
                    <a:close/>
                  </a:path>
                </a:pathLst>
              </a:custGeom>
              <a:grpFill/>
              <a:ln w="7048" cap="flat">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847"/>
                  </a:solidFill>
                  <a:effectLst/>
                  <a:uLnTx/>
                  <a:uFillTx/>
                  <a:latin typeface="Arial"/>
                  <a:ea typeface="+mn-ea"/>
                  <a:cs typeface="+mn-cs"/>
                </a:endParaRPr>
              </a:p>
            </p:txBody>
          </p:sp>
        </p:grpSp>
      </p:grpSp>
      <p:pic>
        <p:nvPicPr>
          <p:cNvPr id="40" name="Picture Placeholder 13">
            <a:extLst>
              <a:ext uri="{FF2B5EF4-FFF2-40B4-BE49-F238E27FC236}">
                <a16:creationId xmlns:a16="http://schemas.microsoft.com/office/drawing/2014/main" id="{FFAB35D2-52FE-42D7-A60C-8864D8E4F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34847" y="435964"/>
            <a:ext cx="3236968" cy="3240014"/>
          </a:xfrm>
          <a:prstGeom prst="rect">
            <a:avLst/>
          </a:prstGeom>
          <a:solidFill>
            <a:schemeClr val="bg2"/>
          </a:solidFill>
        </p:spPr>
      </p:pic>
      <p:pic>
        <p:nvPicPr>
          <p:cNvPr id="42" name="Picture 41">
            <a:extLst>
              <a:ext uri="{FF2B5EF4-FFF2-40B4-BE49-F238E27FC236}">
                <a16:creationId xmlns:a16="http://schemas.microsoft.com/office/drawing/2014/main" id="{8AD78898-C0D9-421C-97C5-FC7154DEC8BB}"/>
              </a:ext>
            </a:extLst>
          </p:cNvPr>
          <p:cNvPicPr>
            <a:picLocks noChangeAspect="1"/>
          </p:cNvPicPr>
          <p:nvPr/>
        </p:nvPicPr>
        <p:blipFill>
          <a:blip r:embed="rId4"/>
          <a:stretch>
            <a:fillRect/>
          </a:stretch>
        </p:blipFill>
        <p:spPr>
          <a:xfrm>
            <a:off x="8853331" y="2668550"/>
            <a:ext cx="2796486" cy="2777437"/>
          </a:xfrm>
          <a:prstGeom prst="rect">
            <a:avLst/>
          </a:prstGeom>
        </p:spPr>
      </p:pic>
      <p:sp>
        <p:nvSpPr>
          <p:cNvPr id="48" name="TextBox 47">
            <a:extLst>
              <a:ext uri="{FF2B5EF4-FFF2-40B4-BE49-F238E27FC236}">
                <a16:creationId xmlns:a16="http://schemas.microsoft.com/office/drawing/2014/main" id="{827BEB90-2AED-42F6-B9B6-6040C9D7E597}"/>
              </a:ext>
            </a:extLst>
          </p:cNvPr>
          <p:cNvSpPr txBox="1"/>
          <p:nvPr/>
        </p:nvSpPr>
        <p:spPr>
          <a:xfrm>
            <a:off x="647700" y="1503860"/>
            <a:ext cx="6095028" cy="646331"/>
          </a:xfrm>
          <a:prstGeom prst="rect">
            <a:avLst/>
          </a:prstGeom>
          <a:noFill/>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27+ years in the industry</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3F3F3F"/>
                    </a:gs>
                    <a:gs pos="100000">
                      <a:srgbClr val="3F3F3F"/>
                    </a:gs>
                  </a:gsLst>
                  <a:lin ang="5400000" scaled="0"/>
                </a:gradFill>
                <a:effectLst/>
                <a:uLnTx/>
                <a:uFillTx/>
                <a:latin typeface="Segoe UI Semibold" panose="020B0702040204020203" pitchFamily="34" charset="0"/>
                <a:ea typeface="+mn-ea"/>
                <a:cs typeface="Segoe UI Semibold" panose="020B0702040204020203" pitchFamily="34" charset="0"/>
              </a:rPr>
              <a:t>Author/co-author of several books on Azure</a:t>
            </a:r>
          </a:p>
        </p:txBody>
      </p:sp>
      <p:grpSp>
        <p:nvGrpSpPr>
          <p:cNvPr id="49" name="Group 48">
            <a:extLst>
              <a:ext uri="{FF2B5EF4-FFF2-40B4-BE49-F238E27FC236}">
                <a16:creationId xmlns:a16="http://schemas.microsoft.com/office/drawing/2014/main" id="{0FAD1F20-A5FF-4666-AF1B-0E93E26973FC}"/>
              </a:ext>
            </a:extLst>
          </p:cNvPr>
          <p:cNvGrpSpPr/>
          <p:nvPr/>
        </p:nvGrpSpPr>
        <p:grpSpPr>
          <a:xfrm>
            <a:off x="742656" y="2347118"/>
            <a:ext cx="3960902" cy="1633496"/>
            <a:chOff x="5998047" y="3812620"/>
            <a:chExt cx="3300605" cy="1361186"/>
          </a:xfrm>
        </p:grpSpPr>
        <p:pic>
          <p:nvPicPr>
            <p:cNvPr id="50" name="Picture 49">
              <a:extLst>
                <a:ext uri="{FF2B5EF4-FFF2-40B4-BE49-F238E27FC236}">
                  <a16:creationId xmlns:a16="http://schemas.microsoft.com/office/drawing/2014/main" id="{21FF85FB-09E2-48EE-BFC0-B9FB44865A2B}"/>
                </a:ext>
              </a:extLst>
            </p:cNvPr>
            <p:cNvPicPr>
              <a:picLocks noChangeAspect="1"/>
            </p:cNvPicPr>
            <p:nvPr/>
          </p:nvPicPr>
          <p:blipFill>
            <a:blip r:embed="rId5"/>
            <a:stretch>
              <a:fillRect/>
            </a:stretch>
          </p:blipFill>
          <p:spPr>
            <a:xfrm>
              <a:off x="8185733" y="3812620"/>
              <a:ext cx="1112919" cy="1361186"/>
            </a:xfrm>
            <a:prstGeom prst="rect">
              <a:avLst/>
            </a:prstGeom>
            <a:effectLst>
              <a:outerShdw blurRad="50800" dist="38100" dir="2700000" algn="tl" rotWithShape="0">
                <a:prstClr val="black">
                  <a:alpha val="40000"/>
                </a:prstClr>
              </a:outerShdw>
            </a:effectLst>
          </p:spPr>
        </p:pic>
        <p:pic>
          <p:nvPicPr>
            <p:cNvPr id="51" name="Picture 50">
              <a:extLst>
                <a:ext uri="{FF2B5EF4-FFF2-40B4-BE49-F238E27FC236}">
                  <a16:creationId xmlns:a16="http://schemas.microsoft.com/office/drawing/2014/main" id="{84E3F87E-9DBE-4E8C-BE56-68F5E281448C}"/>
                </a:ext>
              </a:extLst>
            </p:cNvPr>
            <p:cNvPicPr>
              <a:picLocks noChangeAspect="1"/>
            </p:cNvPicPr>
            <p:nvPr/>
          </p:nvPicPr>
          <p:blipFill rotWithShape="1">
            <a:blip r:embed="rId6"/>
            <a:srcRect l="2030" t="2179" r="4180" b="1950"/>
            <a:stretch/>
          </p:blipFill>
          <p:spPr>
            <a:xfrm>
              <a:off x="7084362" y="3825701"/>
              <a:ext cx="977760" cy="1335024"/>
            </a:xfrm>
            <a:prstGeom prst="rect">
              <a:avLst/>
            </a:prstGeom>
            <a:ln>
              <a:solidFill>
                <a:schemeClr val="bg2"/>
              </a:solidFill>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ED307446-F245-41F1-908B-DE5D6D3F4E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8047" y="3838279"/>
              <a:ext cx="961752" cy="1319831"/>
            </a:xfrm>
            <a:prstGeom prst="rect">
              <a:avLst/>
            </a:prstGeom>
            <a:ln>
              <a:solidFill>
                <a:schemeClr val="bg2"/>
              </a:solidFill>
            </a:ln>
            <a:effectLst>
              <a:outerShdw blurRad="50800" dist="38100" dir="2700000" algn="tl" rotWithShape="0">
                <a:prstClr val="black">
                  <a:alpha val="40000"/>
                </a:prstClr>
              </a:outerShdw>
            </a:effectLst>
          </p:spPr>
        </p:pic>
      </p:grpSp>
      <p:grpSp>
        <p:nvGrpSpPr>
          <p:cNvPr id="53" name="Group 52">
            <a:extLst>
              <a:ext uri="{FF2B5EF4-FFF2-40B4-BE49-F238E27FC236}">
                <a16:creationId xmlns:a16="http://schemas.microsoft.com/office/drawing/2014/main" id="{DA1E9EA8-CD13-4FF9-ACB3-31420FDD94A8}"/>
              </a:ext>
            </a:extLst>
          </p:cNvPr>
          <p:cNvGrpSpPr/>
          <p:nvPr/>
        </p:nvGrpSpPr>
        <p:grpSpPr>
          <a:xfrm>
            <a:off x="2844827" y="3757902"/>
            <a:ext cx="4113885" cy="1691988"/>
            <a:chOff x="7851020" y="4612765"/>
            <a:chExt cx="3753430" cy="1543738"/>
          </a:xfrm>
        </p:grpSpPr>
        <p:pic>
          <p:nvPicPr>
            <p:cNvPr id="54" name="Picture 53">
              <a:extLst>
                <a:ext uri="{FF2B5EF4-FFF2-40B4-BE49-F238E27FC236}">
                  <a16:creationId xmlns:a16="http://schemas.microsoft.com/office/drawing/2014/main" id="{57582982-3DAE-454B-96D0-21C7E6E2FA62}"/>
                </a:ext>
              </a:extLst>
            </p:cNvPr>
            <p:cNvPicPr>
              <a:picLocks noChangeAspect="1"/>
            </p:cNvPicPr>
            <p:nvPr/>
          </p:nvPicPr>
          <p:blipFill>
            <a:blip r:embed="rId8"/>
            <a:stretch>
              <a:fillRect/>
            </a:stretch>
          </p:blipFill>
          <p:spPr>
            <a:xfrm>
              <a:off x="7851020" y="4612766"/>
              <a:ext cx="1156148" cy="1490371"/>
            </a:xfrm>
            <a:prstGeom prst="rect">
              <a:avLst/>
            </a:prstGeom>
            <a:ln>
              <a:solidFill>
                <a:schemeClr val="bg2"/>
              </a:solidFill>
            </a:ln>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50938E67-84C8-4019-B9DB-84DCFABE09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157565" y="4612766"/>
              <a:ext cx="1172414" cy="1543737"/>
            </a:xfrm>
            <a:prstGeom prst="rect">
              <a:avLst/>
            </a:prstGeom>
            <a:ln>
              <a:solidFill>
                <a:schemeClr val="bg2"/>
              </a:solidFill>
            </a:ln>
            <a:effectLst/>
          </p:spPr>
        </p:pic>
        <p:pic>
          <p:nvPicPr>
            <p:cNvPr id="56" name="Picture 55">
              <a:extLst>
                <a:ext uri="{FF2B5EF4-FFF2-40B4-BE49-F238E27FC236}">
                  <a16:creationId xmlns:a16="http://schemas.microsoft.com/office/drawing/2014/main" id="{DD401D28-2B7B-4C19-8990-8789DDA1761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428597" y="4612765"/>
              <a:ext cx="1175853" cy="1543737"/>
            </a:xfrm>
            <a:prstGeom prst="rect">
              <a:avLst/>
            </a:prstGeom>
            <a:ln>
              <a:solidFill>
                <a:schemeClr val="bg2"/>
              </a:solidFill>
            </a:ln>
            <a:effectLst/>
          </p:spPr>
        </p:pic>
      </p:grpSp>
      <p:pic>
        <p:nvPicPr>
          <p:cNvPr id="57" name="Picture 56">
            <a:extLst>
              <a:ext uri="{FF2B5EF4-FFF2-40B4-BE49-F238E27FC236}">
                <a16:creationId xmlns:a16="http://schemas.microsoft.com/office/drawing/2014/main" id="{5123DEC2-C2CC-420D-AF86-3F2B2B3D0B3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388604" y="3757903"/>
            <a:ext cx="1304675" cy="1633496"/>
          </a:xfrm>
          <a:prstGeom prst="rect">
            <a:avLst/>
          </a:prstGeom>
          <a:effectLst>
            <a:outerShdw blurRad="508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CC1D1525-5C3E-4716-8791-0F734C1DE9FB}"/>
              </a:ext>
            </a:extLst>
          </p:cNvPr>
          <p:cNvGrpSpPr/>
          <p:nvPr/>
        </p:nvGrpSpPr>
        <p:grpSpPr>
          <a:xfrm>
            <a:off x="4112004" y="5606169"/>
            <a:ext cx="4892247" cy="539838"/>
            <a:chOff x="4336611" y="5606169"/>
            <a:chExt cx="4892247" cy="539838"/>
          </a:xfrm>
        </p:grpSpPr>
        <p:sp>
          <p:nvSpPr>
            <p:cNvPr id="41" name="Text Placeholder 5">
              <a:extLst>
                <a:ext uri="{FF2B5EF4-FFF2-40B4-BE49-F238E27FC236}">
                  <a16:creationId xmlns:a16="http://schemas.microsoft.com/office/drawing/2014/main" id="{85CA6CA4-387F-47D9-A939-EC1B0F28DD0A}"/>
                </a:ext>
              </a:extLst>
            </p:cNvPr>
            <p:cNvSpPr txBox="1">
              <a:spLocks/>
            </p:cNvSpPr>
            <p:nvPr/>
          </p:nvSpPr>
          <p:spPr>
            <a:xfrm>
              <a:off x="4910366" y="5606169"/>
              <a:ext cx="4318492" cy="539838"/>
            </a:xfrm>
            <a:prstGeom prst="rect">
              <a:avLst/>
            </a:prstGeom>
          </p:spPr>
          <p:txBody>
            <a:bodyPr/>
            <a:lstStyle>
              <a:lvl1pPr marL="2286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1pPr>
              <a:lvl2pPr marL="6858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2pPr>
              <a:lvl3pPr marL="11430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3pPr>
              <a:lvl4pPr marL="16002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4pPr>
              <a:lvl5pPr marL="2057400" indent="-228600" algn="l" defTabSz="914400" rtl="0" eaLnBrk="1" latinLnBrk="0" hangingPunct="1">
                <a:lnSpc>
                  <a:spcPct val="123000"/>
                </a:lnSpc>
                <a:spcBef>
                  <a:spcPts val="600"/>
                </a:spcBef>
                <a:spcAft>
                  <a:spcPts val="600"/>
                </a:spcAft>
                <a:buClr>
                  <a:schemeClr val="accent1"/>
                </a:buClr>
                <a:buFont typeface="Arial" panose="020B0604020202020204" pitchFamily="34" charset="0"/>
                <a:buChar char="•"/>
                <a:defRPr sz="16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600"/>
                </a:spcBef>
                <a:spcAft>
                  <a:spcPts val="600"/>
                </a:spcAft>
                <a:buClr>
                  <a:srgbClr val="008CE2"/>
                </a:buClr>
                <a:buSzTx/>
                <a:buFont typeface="Arial" panose="020B0604020202020204" pitchFamily="34" charset="0"/>
                <a:buNone/>
                <a:tabLst/>
                <a:defRPr/>
              </a:pPr>
              <a:r>
                <a:rPr kumimoji="0" lang="en-US" sz="1600" b="0" i="0" u="none" strike="noStrike" kern="1200" cap="none" spc="0" normalizeH="0" baseline="0" noProof="0" dirty="0">
                  <a:ln>
                    <a:noFill/>
                  </a:ln>
                  <a:solidFill>
                    <a:srgbClr val="1A1F20"/>
                  </a:solidFill>
                  <a:effectLst/>
                  <a:uLnTx/>
                  <a:uFillTx/>
                  <a:latin typeface="Montserrat"/>
                  <a:ea typeface="+mn-ea"/>
                  <a:cs typeface="+mn-cs"/>
                </a:rPr>
                <a:t>https://github.com/joelhulen</a:t>
              </a:r>
            </a:p>
          </p:txBody>
        </p:sp>
        <p:pic>
          <p:nvPicPr>
            <p:cNvPr id="3" name="Graphic 2" descr="Programmer male outline">
              <a:extLst>
                <a:ext uri="{FF2B5EF4-FFF2-40B4-BE49-F238E27FC236}">
                  <a16:creationId xmlns:a16="http://schemas.microsoft.com/office/drawing/2014/main" id="{FF5BD715-C43F-4081-92B8-086C09EE8F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36611" y="5606169"/>
              <a:ext cx="461836" cy="461836"/>
            </a:xfrm>
            <a:prstGeom prst="rect">
              <a:avLst/>
            </a:prstGeom>
          </p:spPr>
        </p:pic>
      </p:grpSp>
      <p:grpSp>
        <p:nvGrpSpPr>
          <p:cNvPr id="11" name="Group 10">
            <a:extLst>
              <a:ext uri="{FF2B5EF4-FFF2-40B4-BE49-F238E27FC236}">
                <a16:creationId xmlns:a16="http://schemas.microsoft.com/office/drawing/2014/main" id="{8DBA0F1C-C206-43EF-A5A2-A89EF45BF6A6}"/>
              </a:ext>
            </a:extLst>
          </p:cNvPr>
          <p:cNvGrpSpPr/>
          <p:nvPr/>
        </p:nvGrpSpPr>
        <p:grpSpPr>
          <a:xfrm>
            <a:off x="8228601" y="5702513"/>
            <a:ext cx="3255554" cy="347150"/>
            <a:chOff x="8228601" y="5702513"/>
            <a:chExt cx="3255554" cy="347150"/>
          </a:xfrm>
        </p:grpSpPr>
        <p:pic>
          <p:nvPicPr>
            <p:cNvPr id="5" name="Graphic 4">
              <a:extLst>
                <a:ext uri="{FF2B5EF4-FFF2-40B4-BE49-F238E27FC236}">
                  <a16:creationId xmlns:a16="http://schemas.microsoft.com/office/drawing/2014/main" id="{D73D67AD-1DCD-4D0F-941A-6AC24CD797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228601" y="5702513"/>
              <a:ext cx="347150" cy="347150"/>
            </a:xfrm>
            <a:prstGeom prst="rect">
              <a:avLst/>
            </a:prstGeom>
          </p:spPr>
        </p:pic>
        <p:sp>
          <p:nvSpPr>
            <p:cNvPr id="32" name="TextBox 31">
              <a:extLst>
                <a:ext uri="{FF2B5EF4-FFF2-40B4-BE49-F238E27FC236}">
                  <a16:creationId xmlns:a16="http://schemas.microsoft.com/office/drawing/2014/main" id="{4D0FA04E-25D3-420C-8F60-B9A00C1076F1}"/>
                </a:ext>
              </a:extLst>
            </p:cNvPr>
            <p:cNvSpPr txBox="1"/>
            <p:nvPr/>
          </p:nvSpPr>
          <p:spPr>
            <a:xfrm>
              <a:off x="8687669" y="5706700"/>
              <a:ext cx="2796486" cy="338554"/>
            </a:xfrm>
            <a:prstGeom prst="rect">
              <a:avLst/>
            </a:prstGeom>
            <a:noFill/>
          </p:spPr>
          <p:txBody>
            <a:bodyPr wrap="square">
              <a:spAutoFit/>
            </a:bodyPr>
            <a:lstStyle/>
            <a:p>
              <a:r>
                <a:rPr lang="en-US" sz="1600" dirty="0"/>
                <a:t>https://bit.ly/joelhulen</a:t>
              </a:r>
            </a:p>
          </p:txBody>
        </p:sp>
      </p:grpSp>
    </p:spTree>
    <p:extLst>
      <p:ext uri="{BB962C8B-B14F-4D97-AF65-F5344CB8AC3E}">
        <p14:creationId xmlns:p14="http://schemas.microsoft.com/office/powerpoint/2010/main" val="3237075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F72B4EB-E499-43F2-9C96-C2BE2FFAB460}"/>
              </a:ext>
            </a:extLst>
          </p:cNvPr>
          <p:cNvSpPr>
            <a:spLocks noGrp="1"/>
          </p:cNvSpPr>
          <p:nvPr>
            <p:ph type="title" idx="4294967295"/>
          </p:nvPr>
        </p:nvSpPr>
        <p:spPr>
          <a:xfrm>
            <a:off x="0" y="493713"/>
            <a:ext cx="10980738" cy="1325562"/>
          </a:xfrm>
        </p:spPr>
        <p:txBody>
          <a:bodyPr>
            <a:normAutofit/>
          </a:bodyPr>
          <a:lstStyle/>
          <a:p>
            <a:r>
              <a:rPr lang="en-US" dirty="0"/>
              <a:t>Loading data into the data lake: ingest and prepare</a:t>
            </a:r>
          </a:p>
        </p:txBody>
      </p:sp>
      <p:sp>
        <p:nvSpPr>
          <p:cNvPr id="13" name="Arc 12">
            <a:extLst>
              <a:ext uri="{FF2B5EF4-FFF2-40B4-BE49-F238E27FC236}">
                <a16:creationId xmlns:a16="http://schemas.microsoft.com/office/drawing/2014/main" id="{A07E725B-1B85-4922-9CA2-44D918F3F981}"/>
              </a:ext>
            </a:extLst>
          </p:cNvPr>
          <p:cNvSpPr/>
          <p:nvPr/>
        </p:nvSpPr>
        <p:spPr>
          <a:xfrm>
            <a:off x="741404"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B21104D8-CA85-475C-B2A2-20C18534722B}"/>
              </a:ext>
            </a:extLst>
          </p:cNvPr>
          <p:cNvSpPr/>
          <p:nvPr/>
        </p:nvSpPr>
        <p:spPr>
          <a:xfrm rot="10800000" flipH="1">
            <a:off x="3372907" y="1900819"/>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28DA714A-07BF-4C1A-BB01-05AE449C95BB}"/>
              </a:ext>
            </a:extLst>
          </p:cNvPr>
          <p:cNvSpPr/>
          <p:nvPr/>
        </p:nvSpPr>
        <p:spPr>
          <a:xfrm>
            <a:off x="6007957"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D736E52-C1A1-4AEF-ABD3-E07F1DEDEB91}"/>
              </a:ext>
            </a:extLst>
          </p:cNvPr>
          <p:cNvSpPr/>
          <p:nvPr/>
        </p:nvSpPr>
        <p:spPr>
          <a:xfrm rot="10800000" flipH="1">
            <a:off x="8625262" y="1900820"/>
            <a:ext cx="2612571" cy="2656943"/>
          </a:xfrm>
          <a:prstGeom prst="arc">
            <a:avLst>
              <a:gd name="adj1" fmla="val 21446531"/>
              <a:gd name="adj2" fmla="val 10527130"/>
            </a:avLst>
          </a:prstGeom>
          <a:ln w="127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Text Placeholder 19">
            <a:extLst>
              <a:ext uri="{FF2B5EF4-FFF2-40B4-BE49-F238E27FC236}">
                <a16:creationId xmlns:a16="http://schemas.microsoft.com/office/drawing/2014/main" id="{A4BE0148-D923-4F81-BF08-687EF79D9186}"/>
              </a:ext>
            </a:extLst>
          </p:cNvPr>
          <p:cNvSpPr txBox="1">
            <a:spLocks/>
          </p:cNvSpPr>
          <p:nvPr/>
        </p:nvSpPr>
        <p:spPr>
          <a:xfrm>
            <a:off x="806727"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59" name="Text Placeholder 20">
            <a:extLst>
              <a:ext uri="{FF2B5EF4-FFF2-40B4-BE49-F238E27FC236}">
                <a16:creationId xmlns:a16="http://schemas.microsoft.com/office/drawing/2014/main" id="{D17CFCF0-1040-4292-9F51-D1022937A518}"/>
              </a:ext>
            </a:extLst>
          </p:cNvPr>
          <p:cNvSpPr txBox="1">
            <a:spLocks/>
          </p:cNvSpPr>
          <p:nvPr/>
        </p:nvSpPr>
        <p:spPr>
          <a:xfrm>
            <a:off x="718804"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Gather</a:t>
            </a:r>
            <a:r>
              <a:rPr lang="es-419" b="1" dirty="0"/>
              <a:t> data</a:t>
            </a:r>
            <a:endParaRPr lang="en-US" b="1" dirty="0"/>
          </a:p>
        </p:txBody>
      </p:sp>
      <p:sp>
        <p:nvSpPr>
          <p:cNvPr id="60" name="Text Placeholder 19">
            <a:extLst>
              <a:ext uri="{FF2B5EF4-FFF2-40B4-BE49-F238E27FC236}">
                <a16:creationId xmlns:a16="http://schemas.microsoft.com/office/drawing/2014/main" id="{1B049135-4AC2-4AA7-A511-4283689A707A}"/>
              </a:ext>
            </a:extLst>
          </p:cNvPr>
          <p:cNvSpPr txBox="1">
            <a:spLocks/>
          </p:cNvSpPr>
          <p:nvPr/>
        </p:nvSpPr>
        <p:spPr>
          <a:xfrm>
            <a:off x="343823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1" name="Text Placeholder 20">
            <a:extLst>
              <a:ext uri="{FF2B5EF4-FFF2-40B4-BE49-F238E27FC236}">
                <a16:creationId xmlns:a16="http://schemas.microsoft.com/office/drawing/2014/main" id="{E1E89744-CC11-4BF8-AD8D-61805EE763BB}"/>
              </a:ext>
            </a:extLst>
          </p:cNvPr>
          <p:cNvSpPr txBox="1">
            <a:spLocks/>
          </p:cNvSpPr>
          <p:nvPr/>
        </p:nvSpPr>
        <p:spPr>
          <a:xfrm>
            <a:off x="335030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Examine data</a:t>
            </a:r>
          </a:p>
        </p:txBody>
      </p:sp>
      <p:sp>
        <p:nvSpPr>
          <p:cNvPr id="62" name="Text Placeholder 19">
            <a:extLst>
              <a:ext uri="{FF2B5EF4-FFF2-40B4-BE49-F238E27FC236}">
                <a16:creationId xmlns:a16="http://schemas.microsoft.com/office/drawing/2014/main" id="{1624613A-CFD6-4CA5-A3B0-940BEE12B7D7}"/>
              </a:ext>
            </a:extLst>
          </p:cNvPr>
          <p:cNvSpPr txBox="1">
            <a:spLocks/>
          </p:cNvSpPr>
          <p:nvPr/>
        </p:nvSpPr>
        <p:spPr>
          <a:xfrm>
            <a:off x="6073280"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3" name="Text Placeholder 20">
            <a:extLst>
              <a:ext uri="{FF2B5EF4-FFF2-40B4-BE49-F238E27FC236}">
                <a16:creationId xmlns:a16="http://schemas.microsoft.com/office/drawing/2014/main" id="{46AB21FC-F81D-4BC9-BB64-C6BC3B40D97B}"/>
              </a:ext>
            </a:extLst>
          </p:cNvPr>
          <p:cNvSpPr txBox="1">
            <a:spLocks/>
          </p:cNvSpPr>
          <p:nvPr/>
        </p:nvSpPr>
        <p:spPr>
          <a:xfrm>
            <a:off x="5985357"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a:t>Store in </a:t>
            </a:r>
            <a:r>
              <a:rPr lang="es-419" b="1" dirty="0" err="1"/>
              <a:t>native</a:t>
            </a:r>
            <a:r>
              <a:rPr lang="es-419" b="1" dirty="0"/>
              <a:t> </a:t>
            </a:r>
            <a:r>
              <a:rPr lang="es-419" b="1" dirty="0" err="1"/>
              <a:t>format</a:t>
            </a:r>
            <a:endParaRPr lang="en-US" b="1" dirty="0"/>
          </a:p>
        </p:txBody>
      </p:sp>
      <p:sp>
        <p:nvSpPr>
          <p:cNvPr id="64" name="Text Placeholder 19">
            <a:extLst>
              <a:ext uri="{FF2B5EF4-FFF2-40B4-BE49-F238E27FC236}">
                <a16:creationId xmlns:a16="http://schemas.microsoft.com/office/drawing/2014/main" id="{E23E1D98-B2E8-416B-8F9E-9E831F4CA018}"/>
              </a:ext>
            </a:extLst>
          </p:cNvPr>
          <p:cNvSpPr txBox="1">
            <a:spLocks/>
          </p:cNvSpPr>
          <p:nvPr/>
        </p:nvSpPr>
        <p:spPr>
          <a:xfrm>
            <a:off x="8690585" y="4744393"/>
            <a:ext cx="2657770" cy="937118"/>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p>
        </p:txBody>
      </p:sp>
      <p:sp>
        <p:nvSpPr>
          <p:cNvPr id="65" name="Text Placeholder 20">
            <a:extLst>
              <a:ext uri="{FF2B5EF4-FFF2-40B4-BE49-F238E27FC236}">
                <a16:creationId xmlns:a16="http://schemas.microsoft.com/office/drawing/2014/main" id="{F791477B-4D86-475E-9DB7-14BCEE690C5E}"/>
              </a:ext>
            </a:extLst>
          </p:cNvPr>
          <p:cNvSpPr txBox="1">
            <a:spLocks/>
          </p:cNvSpPr>
          <p:nvPr/>
        </p:nvSpPr>
        <p:spPr>
          <a:xfrm>
            <a:off x="8602662" y="4734892"/>
            <a:ext cx="2657770" cy="374847"/>
          </a:xfrm>
          <a:prstGeom prst="rect">
            <a:avLst/>
          </a:prstGeom>
        </p:spPr>
        <p:txBody>
          <a:bodyPr>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419" b="1" dirty="0" err="1"/>
              <a:t>Standardize</a:t>
            </a:r>
            <a:r>
              <a:rPr lang="es-419" b="1" dirty="0"/>
              <a:t> data</a:t>
            </a:r>
            <a:endParaRPr lang="en-US" b="1" dirty="0"/>
          </a:p>
        </p:txBody>
      </p:sp>
      <p:grpSp>
        <p:nvGrpSpPr>
          <p:cNvPr id="6" name="Group 5">
            <a:extLst>
              <a:ext uri="{FF2B5EF4-FFF2-40B4-BE49-F238E27FC236}">
                <a16:creationId xmlns:a16="http://schemas.microsoft.com/office/drawing/2014/main" id="{D1AC97C7-BE48-4C79-BAE9-E501444603EE}"/>
              </a:ext>
            </a:extLst>
          </p:cNvPr>
          <p:cNvGrpSpPr/>
          <p:nvPr/>
        </p:nvGrpSpPr>
        <p:grpSpPr>
          <a:xfrm>
            <a:off x="6280573" y="2195622"/>
            <a:ext cx="2067339" cy="2067339"/>
            <a:chOff x="6280573" y="2195622"/>
            <a:chExt cx="2067339" cy="2067339"/>
          </a:xfrm>
        </p:grpSpPr>
        <p:sp>
          <p:nvSpPr>
            <p:cNvPr id="11" name="Oval 10">
              <a:extLst>
                <a:ext uri="{FF2B5EF4-FFF2-40B4-BE49-F238E27FC236}">
                  <a16:creationId xmlns:a16="http://schemas.microsoft.com/office/drawing/2014/main" id="{895FDB0D-C662-4B57-922F-7D300C5F5E5F}"/>
                </a:ext>
              </a:extLst>
            </p:cNvPr>
            <p:cNvSpPr/>
            <p:nvPr/>
          </p:nvSpPr>
          <p:spPr>
            <a:xfrm>
              <a:off x="6280573" y="2195622"/>
              <a:ext cx="2067339" cy="20673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F7605831-5DEF-4826-9351-50EE3AD4A6B8}"/>
                </a:ext>
              </a:extLst>
            </p:cNvPr>
            <p:cNvGrpSpPr/>
            <p:nvPr/>
          </p:nvGrpSpPr>
          <p:grpSpPr>
            <a:xfrm>
              <a:off x="6851722" y="2864701"/>
              <a:ext cx="925039" cy="722350"/>
              <a:chOff x="6428865" y="2042935"/>
              <a:chExt cx="594413" cy="464169"/>
            </a:xfrm>
            <a:solidFill>
              <a:schemeClr val="bg1"/>
            </a:solidFill>
          </p:grpSpPr>
          <p:sp>
            <p:nvSpPr>
              <p:cNvPr id="78" name="Freeform: Shape 77">
                <a:extLst>
                  <a:ext uri="{FF2B5EF4-FFF2-40B4-BE49-F238E27FC236}">
                    <a16:creationId xmlns:a16="http://schemas.microsoft.com/office/drawing/2014/main" id="{92FE3D2B-5EDD-407C-B68E-581D0F0044A7}"/>
                  </a:ext>
                </a:extLst>
              </p:cNvPr>
              <p:cNvSpPr/>
              <p:nvPr/>
            </p:nvSpPr>
            <p:spPr>
              <a:xfrm>
                <a:off x="6428865" y="2042935"/>
                <a:ext cx="511135" cy="419517"/>
              </a:xfrm>
              <a:custGeom>
                <a:avLst/>
                <a:gdLst>
                  <a:gd name="connsiteX0" fmla="*/ 37805 w 511135"/>
                  <a:gd name="connsiteY0" fmla="*/ 419758 h 419516"/>
                  <a:gd name="connsiteX1" fmla="*/ 0 w 511135"/>
                  <a:gd name="connsiteY1" fmla="*/ 362810 h 419516"/>
                  <a:gd name="connsiteX2" fmla="*/ 0 w 511135"/>
                  <a:gd name="connsiteY2" fmla="*/ 25075 h 419516"/>
                  <a:gd name="connsiteX3" fmla="*/ 25074 w 511135"/>
                  <a:gd name="connsiteY3" fmla="*/ 0 h 419516"/>
                  <a:gd name="connsiteX4" fmla="*/ 146155 w 511135"/>
                  <a:gd name="connsiteY4" fmla="*/ 0 h 419516"/>
                  <a:gd name="connsiteX5" fmla="*/ 156234 w 511135"/>
                  <a:gd name="connsiteY5" fmla="*/ 4051 h 419516"/>
                  <a:gd name="connsiteX6" fmla="*/ 184973 w 511135"/>
                  <a:gd name="connsiteY6" fmla="*/ 31825 h 419516"/>
                  <a:gd name="connsiteX7" fmla="*/ 488182 w 511135"/>
                  <a:gd name="connsiteY7" fmla="*/ 31825 h 419516"/>
                  <a:gd name="connsiteX8" fmla="*/ 513257 w 511135"/>
                  <a:gd name="connsiteY8" fmla="*/ 56900 h 419516"/>
                  <a:gd name="connsiteX9" fmla="*/ 513257 w 511135"/>
                  <a:gd name="connsiteY9" fmla="*/ 89834 h 419516"/>
                  <a:gd name="connsiteX10" fmla="*/ 498791 w 511135"/>
                  <a:gd name="connsiteY10" fmla="*/ 104301 h 419516"/>
                  <a:gd name="connsiteX11" fmla="*/ 484325 w 511135"/>
                  <a:gd name="connsiteY11" fmla="*/ 89834 h 419516"/>
                  <a:gd name="connsiteX12" fmla="*/ 484325 w 511135"/>
                  <a:gd name="connsiteY12" fmla="*/ 60758 h 419516"/>
                  <a:gd name="connsiteX13" fmla="*/ 179139 w 511135"/>
                  <a:gd name="connsiteY13" fmla="*/ 60758 h 419516"/>
                  <a:gd name="connsiteX14" fmla="*/ 169060 w 511135"/>
                  <a:gd name="connsiteY14" fmla="*/ 56707 h 419516"/>
                  <a:gd name="connsiteX15" fmla="*/ 140273 w 511135"/>
                  <a:gd name="connsiteY15" fmla="*/ 28932 h 419516"/>
                  <a:gd name="connsiteX16" fmla="*/ 28884 w 511135"/>
                  <a:gd name="connsiteY16" fmla="*/ 28932 h 419516"/>
                  <a:gd name="connsiteX17" fmla="*/ 28884 w 511135"/>
                  <a:gd name="connsiteY17" fmla="*/ 362810 h 419516"/>
                  <a:gd name="connsiteX18" fmla="*/ 39444 w 511135"/>
                  <a:gd name="connsiteY18" fmla="*/ 390922 h 419516"/>
                  <a:gd name="connsiteX19" fmla="*/ 52222 w 511135"/>
                  <a:gd name="connsiteY19" fmla="*/ 405292 h 419516"/>
                  <a:gd name="connsiteX20" fmla="*/ 37805 w 511135"/>
                  <a:gd name="connsiteY20" fmla="*/ 419758 h 419516"/>
                  <a:gd name="connsiteX21" fmla="*/ 37805 w 511135"/>
                  <a:gd name="connsiteY21" fmla="*/ 390826 h 419516"/>
                  <a:gd name="connsiteX22" fmla="*/ 37805 w 511135"/>
                  <a:gd name="connsiteY22" fmla="*/ 390826 h 419516"/>
                  <a:gd name="connsiteX23" fmla="*/ 37805 w 511135"/>
                  <a:gd name="connsiteY23" fmla="*/ 390826 h 419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135" h="419516">
                    <a:moveTo>
                      <a:pt x="37805" y="419758"/>
                    </a:moveTo>
                    <a:cubicBezTo>
                      <a:pt x="22567" y="419758"/>
                      <a:pt x="0" y="401675"/>
                      <a:pt x="0" y="362810"/>
                    </a:cubicBezTo>
                    <a:lnTo>
                      <a:pt x="0" y="25075"/>
                    </a:lnTo>
                    <a:cubicBezTo>
                      <a:pt x="0" y="11235"/>
                      <a:pt x="11235" y="0"/>
                      <a:pt x="25074" y="0"/>
                    </a:cubicBezTo>
                    <a:lnTo>
                      <a:pt x="146155" y="0"/>
                    </a:lnTo>
                    <a:cubicBezTo>
                      <a:pt x="149917" y="0"/>
                      <a:pt x="153533" y="1447"/>
                      <a:pt x="156234" y="4051"/>
                    </a:cubicBezTo>
                    <a:lnTo>
                      <a:pt x="184973" y="31825"/>
                    </a:lnTo>
                    <a:lnTo>
                      <a:pt x="488182" y="31825"/>
                    </a:lnTo>
                    <a:cubicBezTo>
                      <a:pt x="502022" y="31825"/>
                      <a:pt x="513257" y="43061"/>
                      <a:pt x="513257" y="56900"/>
                    </a:cubicBezTo>
                    <a:lnTo>
                      <a:pt x="513257" y="89834"/>
                    </a:lnTo>
                    <a:cubicBezTo>
                      <a:pt x="513257" y="97839"/>
                      <a:pt x="506795" y="104301"/>
                      <a:pt x="498791" y="104301"/>
                    </a:cubicBezTo>
                    <a:cubicBezTo>
                      <a:pt x="490786" y="104301"/>
                      <a:pt x="484325" y="97839"/>
                      <a:pt x="484325" y="89834"/>
                    </a:cubicBezTo>
                    <a:lnTo>
                      <a:pt x="484325" y="60758"/>
                    </a:lnTo>
                    <a:lnTo>
                      <a:pt x="179139" y="60758"/>
                    </a:lnTo>
                    <a:cubicBezTo>
                      <a:pt x="175377" y="60758"/>
                      <a:pt x="171761" y="59311"/>
                      <a:pt x="169060" y="56707"/>
                    </a:cubicBezTo>
                    <a:lnTo>
                      <a:pt x="140273" y="28932"/>
                    </a:lnTo>
                    <a:lnTo>
                      <a:pt x="28884" y="28932"/>
                    </a:lnTo>
                    <a:lnTo>
                      <a:pt x="28884" y="362810"/>
                    </a:lnTo>
                    <a:cubicBezTo>
                      <a:pt x="28884" y="383737"/>
                      <a:pt x="37708" y="389910"/>
                      <a:pt x="39444" y="390922"/>
                    </a:cubicBezTo>
                    <a:cubicBezTo>
                      <a:pt x="46629" y="391742"/>
                      <a:pt x="52222" y="397866"/>
                      <a:pt x="52222" y="405292"/>
                    </a:cubicBezTo>
                    <a:cubicBezTo>
                      <a:pt x="52271" y="413296"/>
                      <a:pt x="45809" y="419758"/>
                      <a:pt x="37805" y="419758"/>
                    </a:cubicBezTo>
                    <a:close/>
                    <a:moveTo>
                      <a:pt x="37805" y="390826"/>
                    </a:moveTo>
                    <a:cubicBezTo>
                      <a:pt x="37805" y="390826"/>
                      <a:pt x="37805" y="390826"/>
                      <a:pt x="37805" y="390826"/>
                    </a:cubicBezTo>
                    <a:cubicBezTo>
                      <a:pt x="37805" y="390826"/>
                      <a:pt x="37805" y="390826"/>
                      <a:pt x="37805" y="390826"/>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79" name="Freeform: Shape 78">
                <a:extLst>
                  <a:ext uri="{FF2B5EF4-FFF2-40B4-BE49-F238E27FC236}">
                    <a16:creationId xmlns:a16="http://schemas.microsoft.com/office/drawing/2014/main" id="{9C2CFD98-A138-4628-9ABC-E1F58537A1AC}"/>
                  </a:ext>
                </a:extLst>
              </p:cNvPr>
              <p:cNvSpPr/>
              <p:nvPr/>
            </p:nvSpPr>
            <p:spPr>
              <a:xfrm>
                <a:off x="6468599" y="2120473"/>
                <a:ext cx="511135" cy="342364"/>
              </a:xfrm>
              <a:custGeom>
                <a:avLst/>
                <a:gdLst>
                  <a:gd name="connsiteX0" fmla="*/ 313094 w 511135"/>
                  <a:gd name="connsiteY0" fmla="*/ 343280 h 342364"/>
                  <a:gd name="connsiteX1" fmla="*/ 25074 w 511135"/>
                  <a:gd name="connsiteY1" fmla="*/ 343280 h 342364"/>
                  <a:gd name="connsiteX2" fmla="*/ 0 w 511135"/>
                  <a:gd name="connsiteY2" fmla="*/ 318206 h 342364"/>
                  <a:gd name="connsiteX3" fmla="*/ 0 w 511135"/>
                  <a:gd name="connsiteY3" fmla="*/ 25075 h 342364"/>
                  <a:gd name="connsiteX4" fmla="*/ 25074 w 511135"/>
                  <a:gd name="connsiteY4" fmla="*/ 0 h 342364"/>
                  <a:gd name="connsiteX5" fmla="*/ 488086 w 511135"/>
                  <a:gd name="connsiteY5" fmla="*/ 0 h 342364"/>
                  <a:gd name="connsiteX6" fmla="*/ 513160 w 511135"/>
                  <a:gd name="connsiteY6" fmla="*/ 25075 h 342364"/>
                  <a:gd name="connsiteX7" fmla="*/ 513160 w 511135"/>
                  <a:gd name="connsiteY7" fmla="*/ 147168 h 342364"/>
                  <a:gd name="connsiteX8" fmla="*/ 498694 w 511135"/>
                  <a:gd name="connsiteY8" fmla="*/ 161635 h 342364"/>
                  <a:gd name="connsiteX9" fmla="*/ 484228 w 511135"/>
                  <a:gd name="connsiteY9" fmla="*/ 147168 h 342364"/>
                  <a:gd name="connsiteX10" fmla="*/ 484228 w 511135"/>
                  <a:gd name="connsiteY10" fmla="*/ 28932 h 342364"/>
                  <a:gd name="connsiteX11" fmla="*/ 28884 w 511135"/>
                  <a:gd name="connsiteY11" fmla="*/ 28932 h 342364"/>
                  <a:gd name="connsiteX12" fmla="*/ 28884 w 511135"/>
                  <a:gd name="connsiteY12" fmla="*/ 314348 h 342364"/>
                  <a:gd name="connsiteX13" fmla="*/ 313046 w 511135"/>
                  <a:gd name="connsiteY13" fmla="*/ 314348 h 342364"/>
                  <a:gd name="connsiteX14" fmla="*/ 327512 w 511135"/>
                  <a:gd name="connsiteY14" fmla="*/ 328814 h 342364"/>
                  <a:gd name="connsiteX15" fmla="*/ 313094 w 511135"/>
                  <a:gd name="connsiteY15" fmla="*/ 343280 h 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135" h="342364">
                    <a:moveTo>
                      <a:pt x="313094" y="343280"/>
                    </a:moveTo>
                    <a:lnTo>
                      <a:pt x="25074" y="343280"/>
                    </a:lnTo>
                    <a:cubicBezTo>
                      <a:pt x="11235" y="343280"/>
                      <a:pt x="0" y="332045"/>
                      <a:pt x="0" y="318206"/>
                    </a:cubicBezTo>
                    <a:lnTo>
                      <a:pt x="0" y="25075"/>
                    </a:lnTo>
                    <a:cubicBezTo>
                      <a:pt x="0" y="11235"/>
                      <a:pt x="11235" y="0"/>
                      <a:pt x="25074" y="0"/>
                    </a:cubicBezTo>
                    <a:lnTo>
                      <a:pt x="488086" y="0"/>
                    </a:lnTo>
                    <a:cubicBezTo>
                      <a:pt x="501925" y="0"/>
                      <a:pt x="513160" y="11235"/>
                      <a:pt x="513160" y="25075"/>
                    </a:cubicBezTo>
                    <a:lnTo>
                      <a:pt x="513160" y="147168"/>
                    </a:lnTo>
                    <a:cubicBezTo>
                      <a:pt x="513160" y="155173"/>
                      <a:pt x="506699" y="161635"/>
                      <a:pt x="498694" y="161635"/>
                    </a:cubicBezTo>
                    <a:cubicBezTo>
                      <a:pt x="490690" y="161635"/>
                      <a:pt x="484228" y="155173"/>
                      <a:pt x="484228" y="147168"/>
                    </a:cubicBezTo>
                    <a:lnTo>
                      <a:pt x="484228" y="28932"/>
                    </a:lnTo>
                    <a:lnTo>
                      <a:pt x="28884" y="28932"/>
                    </a:lnTo>
                    <a:lnTo>
                      <a:pt x="28884" y="314348"/>
                    </a:lnTo>
                    <a:lnTo>
                      <a:pt x="313046" y="314348"/>
                    </a:lnTo>
                    <a:cubicBezTo>
                      <a:pt x="321051" y="314348"/>
                      <a:pt x="327512" y="320810"/>
                      <a:pt x="327512" y="328814"/>
                    </a:cubicBezTo>
                    <a:cubicBezTo>
                      <a:pt x="327512" y="336819"/>
                      <a:pt x="321099" y="343280"/>
                      <a:pt x="313094" y="343280"/>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0" name="Freeform: Shape 79">
                <a:extLst>
                  <a:ext uri="{FF2B5EF4-FFF2-40B4-BE49-F238E27FC236}">
                    <a16:creationId xmlns:a16="http://schemas.microsoft.com/office/drawing/2014/main" id="{3A7B7962-8C78-4CBD-9727-1FBAB88F87E1}"/>
                  </a:ext>
                </a:extLst>
              </p:cNvPr>
              <p:cNvSpPr/>
              <p:nvPr/>
            </p:nvSpPr>
            <p:spPr>
              <a:xfrm>
                <a:off x="6786998" y="2270824"/>
                <a:ext cx="236280" cy="236280"/>
              </a:xfrm>
              <a:custGeom>
                <a:avLst/>
                <a:gdLst>
                  <a:gd name="connsiteX0" fmla="*/ 119779 w 236279"/>
                  <a:gd name="connsiteY0" fmla="*/ 239559 h 236279"/>
                  <a:gd name="connsiteX1" fmla="*/ 119779 w 236279"/>
                  <a:gd name="connsiteY1" fmla="*/ 239559 h 236279"/>
                  <a:gd name="connsiteX2" fmla="*/ 0 w 236279"/>
                  <a:gd name="connsiteY2" fmla="*/ 119779 h 236279"/>
                  <a:gd name="connsiteX3" fmla="*/ 119779 w 236279"/>
                  <a:gd name="connsiteY3" fmla="*/ 0 h 236279"/>
                  <a:gd name="connsiteX4" fmla="*/ 239558 w 236279"/>
                  <a:gd name="connsiteY4" fmla="*/ 119779 h 236279"/>
                  <a:gd name="connsiteX5" fmla="*/ 204454 w 236279"/>
                  <a:gd name="connsiteY5" fmla="*/ 204454 h 236279"/>
                  <a:gd name="connsiteX6" fmla="*/ 119779 w 236279"/>
                  <a:gd name="connsiteY6" fmla="*/ 239559 h 236279"/>
                  <a:gd name="connsiteX7" fmla="*/ 119779 w 236279"/>
                  <a:gd name="connsiteY7" fmla="*/ 28932 h 236279"/>
                  <a:gd name="connsiteX8" fmla="*/ 28932 w 236279"/>
                  <a:gd name="connsiteY8" fmla="*/ 119779 h 236279"/>
                  <a:gd name="connsiteX9" fmla="*/ 119779 w 236279"/>
                  <a:gd name="connsiteY9" fmla="*/ 210626 h 236279"/>
                  <a:gd name="connsiteX10" fmla="*/ 119779 w 236279"/>
                  <a:gd name="connsiteY10" fmla="*/ 210626 h 236279"/>
                  <a:gd name="connsiteX11" fmla="*/ 119779 w 236279"/>
                  <a:gd name="connsiteY11" fmla="*/ 210626 h 236279"/>
                  <a:gd name="connsiteX12" fmla="*/ 184008 w 236279"/>
                  <a:gd name="connsiteY12" fmla="*/ 184009 h 236279"/>
                  <a:gd name="connsiteX13" fmla="*/ 210626 w 236279"/>
                  <a:gd name="connsiteY13" fmla="*/ 119779 h 236279"/>
                  <a:gd name="connsiteX14" fmla="*/ 119779 w 236279"/>
                  <a:gd name="connsiteY14" fmla="*/ 28932 h 23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279" h="236279">
                    <a:moveTo>
                      <a:pt x="119779" y="239559"/>
                    </a:moveTo>
                    <a:cubicBezTo>
                      <a:pt x="119779" y="239559"/>
                      <a:pt x="119779" y="239559"/>
                      <a:pt x="119779" y="239559"/>
                    </a:cubicBezTo>
                    <a:cubicBezTo>
                      <a:pt x="53717" y="239559"/>
                      <a:pt x="0" y="185841"/>
                      <a:pt x="0" y="119779"/>
                    </a:cubicBezTo>
                    <a:cubicBezTo>
                      <a:pt x="0" y="53717"/>
                      <a:pt x="53717" y="0"/>
                      <a:pt x="119779" y="0"/>
                    </a:cubicBezTo>
                    <a:cubicBezTo>
                      <a:pt x="185841" y="0"/>
                      <a:pt x="239558" y="53717"/>
                      <a:pt x="239558" y="119779"/>
                    </a:cubicBezTo>
                    <a:cubicBezTo>
                      <a:pt x="239558" y="151798"/>
                      <a:pt x="227118" y="181839"/>
                      <a:pt x="204454" y="204454"/>
                    </a:cubicBezTo>
                    <a:cubicBezTo>
                      <a:pt x="181790" y="227069"/>
                      <a:pt x="151797" y="239559"/>
                      <a:pt x="119779" y="239559"/>
                    </a:cubicBezTo>
                    <a:close/>
                    <a:moveTo>
                      <a:pt x="119779" y="28932"/>
                    </a:moveTo>
                    <a:cubicBezTo>
                      <a:pt x="69678" y="28932"/>
                      <a:pt x="28932" y="69678"/>
                      <a:pt x="28932" y="119779"/>
                    </a:cubicBezTo>
                    <a:cubicBezTo>
                      <a:pt x="28932" y="169880"/>
                      <a:pt x="69678" y="210626"/>
                      <a:pt x="119779" y="210626"/>
                    </a:cubicBezTo>
                    <a:lnTo>
                      <a:pt x="119779" y="210626"/>
                    </a:lnTo>
                    <a:cubicBezTo>
                      <a:pt x="119779" y="210626"/>
                      <a:pt x="119779" y="210626"/>
                      <a:pt x="119779" y="210626"/>
                    </a:cubicBezTo>
                    <a:cubicBezTo>
                      <a:pt x="144034" y="210626"/>
                      <a:pt x="166842" y="201175"/>
                      <a:pt x="184008" y="184009"/>
                    </a:cubicBezTo>
                    <a:cubicBezTo>
                      <a:pt x="201175" y="166842"/>
                      <a:pt x="210626" y="144034"/>
                      <a:pt x="210626" y="119779"/>
                    </a:cubicBezTo>
                    <a:cubicBezTo>
                      <a:pt x="210626" y="69678"/>
                      <a:pt x="169880" y="28932"/>
                      <a:pt x="119779" y="28932"/>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1" name="Freeform: Shape 80">
                <a:extLst>
                  <a:ext uri="{FF2B5EF4-FFF2-40B4-BE49-F238E27FC236}">
                    <a16:creationId xmlns:a16="http://schemas.microsoft.com/office/drawing/2014/main" id="{FB313BB8-28CD-4A1D-AD5C-040070D64F77}"/>
                  </a:ext>
                </a:extLst>
              </p:cNvPr>
              <p:cNvSpPr/>
              <p:nvPr/>
            </p:nvSpPr>
            <p:spPr>
              <a:xfrm>
                <a:off x="6892986" y="2335391"/>
                <a:ext cx="28932" cy="120551"/>
              </a:xfrm>
              <a:custGeom>
                <a:avLst/>
                <a:gdLst>
                  <a:gd name="connsiteX0" fmla="*/ 14466 w 28932"/>
                  <a:gd name="connsiteY0" fmla="*/ 124119 h 120550"/>
                  <a:gd name="connsiteX1" fmla="*/ 14466 w 28932"/>
                  <a:gd name="connsiteY1" fmla="*/ 124119 h 120550"/>
                  <a:gd name="connsiteX2" fmla="*/ 0 w 28932"/>
                  <a:gd name="connsiteY2" fmla="*/ 109653 h 120550"/>
                  <a:gd name="connsiteX3" fmla="*/ 0 w 28932"/>
                  <a:gd name="connsiteY3" fmla="*/ 14466 h 120550"/>
                  <a:gd name="connsiteX4" fmla="*/ 14466 w 28932"/>
                  <a:gd name="connsiteY4" fmla="*/ 0 h 120550"/>
                  <a:gd name="connsiteX5" fmla="*/ 14466 w 28932"/>
                  <a:gd name="connsiteY5" fmla="*/ 0 h 120550"/>
                  <a:gd name="connsiteX6" fmla="*/ 28932 w 28932"/>
                  <a:gd name="connsiteY6" fmla="*/ 14466 h 120550"/>
                  <a:gd name="connsiteX7" fmla="*/ 28932 w 28932"/>
                  <a:gd name="connsiteY7" fmla="*/ 109653 h 120550"/>
                  <a:gd name="connsiteX8" fmla="*/ 14466 w 28932"/>
                  <a:gd name="connsiteY8" fmla="*/ 124119 h 12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2" h="120550">
                    <a:moveTo>
                      <a:pt x="14466" y="124119"/>
                    </a:moveTo>
                    <a:lnTo>
                      <a:pt x="14466" y="124119"/>
                    </a:lnTo>
                    <a:cubicBezTo>
                      <a:pt x="6461" y="124119"/>
                      <a:pt x="0" y="117658"/>
                      <a:pt x="0" y="109653"/>
                    </a:cubicBezTo>
                    <a:lnTo>
                      <a:pt x="0" y="14466"/>
                    </a:lnTo>
                    <a:cubicBezTo>
                      <a:pt x="0" y="6462"/>
                      <a:pt x="6461" y="0"/>
                      <a:pt x="14466" y="0"/>
                    </a:cubicBezTo>
                    <a:lnTo>
                      <a:pt x="14466" y="0"/>
                    </a:lnTo>
                    <a:cubicBezTo>
                      <a:pt x="22470" y="0"/>
                      <a:pt x="28932" y="6462"/>
                      <a:pt x="28932" y="14466"/>
                    </a:cubicBezTo>
                    <a:lnTo>
                      <a:pt x="28932" y="109653"/>
                    </a:lnTo>
                    <a:cubicBezTo>
                      <a:pt x="28932" y="117658"/>
                      <a:pt x="22470" y="124119"/>
                      <a:pt x="14466" y="124119"/>
                    </a:cubicBez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82" name="Freeform: Shape 81">
                <a:extLst>
                  <a:ext uri="{FF2B5EF4-FFF2-40B4-BE49-F238E27FC236}">
                    <a16:creationId xmlns:a16="http://schemas.microsoft.com/office/drawing/2014/main" id="{743568BC-70CD-46C3-BAC6-E36934F97900}"/>
                  </a:ext>
                </a:extLst>
              </p:cNvPr>
              <p:cNvSpPr/>
              <p:nvPr/>
            </p:nvSpPr>
            <p:spPr>
              <a:xfrm>
                <a:off x="6824658" y="2327869"/>
                <a:ext cx="163949" cy="101263"/>
              </a:xfrm>
              <a:custGeom>
                <a:avLst/>
                <a:gdLst>
                  <a:gd name="connsiteX0" fmla="*/ 165637 w 163949"/>
                  <a:gd name="connsiteY0" fmla="*/ 89111 h 101262"/>
                  <a:gd name="connsiteX1" fmla="*/ 150785 w 163949"/>
                  <a:gd name="connsiteY1" fmla="*/ 102902 h 101262"/>
                  <a:gd name="connsiteX2" fmla="*/ 82794 w 163949"/>
                  <a:gd name="connsiteY2" fmla="*/ 29752 h 101262"/>
                  <a:gd name="connsiteX3" fmla="*/ 14804 w 163949"/>
                  <a:gd name="connsiteY3" fmla="*/ 102902 h 101262"/>
                  <a:gd name="connsiteX4" fmla="*/ 0 w 163949"/>
                  <a:gd name="connsiteY4" fmla="*/ 89063 h 101262"/>
                  <a:gd name="connsiteX5" fmla="*/ 82794 w 163949"/>
                  <a:gd name="connsiteY5" fmla="*/ 0 h 101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949" h="101262">
                    <a:moveTo>
                      <a:pt x="165637" y="89111"/>
                    </a:moveTo>
                    <a:lnTo>
                      <a:pt x="150785" y="102902"/>
                    </a:lnTo>
                    <a:lnTo>
                      <a:pt x="82794" y="29752"/>
                    </a:lnTo>
                    <a:lnTo>
                      <a:pt x="14804" y="102902"/>
                    </a:lnTo>
                    <a:lnTo>
                      <a:pt x="0" y="89063"/>
                    </a:lnTo>
                    <a:lnTo>
                      <a:pt x="82794" y="0"/>
                    </a:lnTo>
                    <a:close/>
                  </a:path>
                </a:pathLst>
              </a:custGeom>
              <a:solidFill>
                <a:schemeClr val="tx1"/>
              </a:solidFill>
              <a:ln w="48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2" name="Group 1">
            <a:extLst>
              <a:ext uri="{FF2B5EF4-FFF2-40B4-BE49-F238E27FC236}">
                <a16:creationId xmlns:a16="http://schemas.microsoft.com/office/drawing/2014/main" id="{1AC68AB9-44F5-4BB2-9992-2C0D8702E536}"/>
              </a:ext>
            </a:extLst>
          </p:cNvPr>
          <p:cNvGrpSpPr/>
          <p:nvPr/>
        </p:nvGrpSpPr>
        <p:grpSpPr>
          <a:xfrm>
            <a:off x="1014020" y="2195622"/>
            <a:ext cx="2067339" cy="2067339"/>
            <a:chOff x="1014020" y="2195622"/>
            <a:chExt cx="2067339" cy="2067339"/>
          </a:xfrm>
        </p:grpSpPr>
        <p:sp>
          <p:nvSpPr>
            <p:cNvPr id="9" name="Oval 8">
              <a:extLst>
                <a:ext uri="{FF2B5EF4-FFF2-40B4-BE49-F238E27FC236}">
                  <a16:creationId xmlns:a16="http://schemas.microsoft.com/office/drawing/2014/main" id="{5DF8A994-F3A5-4C45-A9A6-087A8F8B7A9E}"/>
                </a:ext>
              </a:extLst>
            </p:cNvPr>
            <p:cNvSpPr/>
            <p:nvPr/>
          </p:nvSpPr>
          <p:spPr>
            <a:xfrm>
              <a:off x="1014020" y="2195622"/>
              <a:ext cx="2067339" cy="20673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EB90E2C8-8A0B-438B-A58D-09DF2B384BAB}"/>
                </a:ext>
              </a:extLst>
            </p:cNvPr>
            <p:cNvGrpSpPr/>
            <p:nvPr/>
          </p:nvGrpSpPr>
          <p:grpSpPr>
            <a:xfrm>
              <a:off x="1790443" y="2744354"/>
              <a:ext cx="514491" cy="967650"/>
              <a:chOff x="8710613" y="4287838"/>
              <a:chExt cx="239713" cy="450850"/>
            </a:xfrm>
            <a:solidFill>
              <a:schemeClr val="bg1"/>
            </a:solidFill>
          </p:grpSpPr>
          <p:sp>
            <p:nvSpPr>
              <p:cNvPr id="84" name="Freeform 52">
                <a:extLst>
                  <a:ext uri="{FF2B5EF4-FFF2-40B4-BE49-F238E27FC236}">
                    <a16:creationId xmlns:a16="http://schemas.microsoft.com/office/drawing/2014/main" id="{BEFBEBDD-F95C-4E95-921E-52A5F9D773E7}"/>
                  </a:ext>
                </a:extLst>
              </p:cNvPr>
              <p:cNvSpPr>
                <a:spLocks/>
              </p:cNvSpPr>
              <p:nvPr/>
            </p:nvSpPr>
            <p:spPr bwMode="auto">
              <a:xfrm>
                <a:off x="8710613" y="4608513"/>
                <a:ext cx="239713" cy="130175"/>
              </a:xfrm>
              <a:custGeom>
                <a:avLst/>
                <a:gdLst>
                  <a:gd name="T0" fmla="*/ 98 w 197"/>
                  <a:gd name="T1" fmla="*/ 107 h 107"/>
                  <a:gd name="T2" fmla="*/ 93 w 197"/>
                  <a:gd name="T3" fmla="*/ 104 h 107"/>
                  <a:gd name="T4" fmla="*/ 3 w 197"/>
                  <a:gd name="T5" fmla="*/ 15 h 107"/>
                  <a:gd name="T6" fmla="*/ 3 w 197"/>
                  <a:gd name="T7" fmla="*/ 3 h 107"/>
                  <a:gd name="T8" fmla="*/ 14 w 197"/>
                  <a:gd name="T9" fmla="*/ 3 h 107"/>
                  <a:gd name="T10" fmla="*/ 98 w 197"/>
                  <a:gd name="T11" fmla="*/ 87 h 107"/>
                  <a:gd name="T12" fmla="*/ 182 w 197"/>
                  <a:gd name="T13" fmla="*/ 3 h 107"/>
                  <a:gd name="T14" fmla="*/ 194 w 197"/>
                  <a:gd name="T15" fmla="*/ 3 h 107"/>
                  <a:gd name="T16" fmla="*/ 194 w 197"/>
                  <a:gd name="T17" fmla="*/ 15 h 107"/>
                  <a:gd name="T18" fmla="*/ 104 w 197"/>
                  <a:gd name="T19" fmla="*/ 104 h 107"/>
                  <a:gd name="T20" fmla="*/ 98 w 197"/>
                  <a:gd name="T2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107">
                    <a:moveTo>
                      <a:pt x="98" y="107"/>
                    </a:moveTo>
                    <a:cubicBezTo>
                      <a:pt x="96" y="107"/>
                      <a:pt x="94" y="106"/>
                      <a:pt x="93" y="104"/>
                    </a:cubicBezTo>
                    <a:cubicBezTo>
                      <a:pt x="3" y="15"/>
                      <a:pt x="3" y="15"/>
                      <a:pt x="3" y="15"/>
                    </a:cubicBezTo>
                    <a:cubicBezTo>
                      <a:pt x="0" y="12"/>
                      <a:pt x="0" y="7"/>
                      <a:pt x="3" y="3"/>
                    </a:cubicBezTo>
                    <a:cubicBezTo>
                      <a:pt x="6" y="0"/>
                      <a:pt x="11" y="0"/>
                      <a:pt x="14" y="3"/>
                    </a:cubicBezTo>
                    <a:cubicBezTo>
                      <a:pt x="98" y="87"/>
                      <a:pt x="98" y="87"/>
                      <a:pt x="98" y="87"/>
                    </a:cubicBezTo>
                    <a:cubicBezTo>
                      <a:pt x="182" y="3"/>
                      <a:pt x="182" y="3"/>
                      <a:pt x="182" y="3"/>
                    </a:cubicBezTo>
                    <a:cubicBezTo>
                      <a:pt x="186" y="0"/>
                      <a:pt x="191" y="0"/>
                      <a:pt x="194" y="3"/>
                    </a:cubicBezTo>
                    <a:cubicBezTo>
                      <a:pt x="197" y="7"/>
                      <a:pt x="197" y="12"/>
                      <a:pt x="194" y="15"/>
                    </a:cubicBezTo>
                    <a:cubicBezTo>
                      <a:pt x="104" y="104"/>
                      <a:pt x="104" y="104"/>
                      <a:pt x="104" y="104"/>
                    </a:cubicBezTo>
                    <a:cubicBezTo>
                      <a:pt x="103" y="106"/>
                      <a:pt x="100" y="107"/>
                      <a:pt x="98" y="10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5" name="Freeform 53">
                <a:extLst>
                  <a:ext uri="{FF2B5EF4-FFF2-40B4-BE49-F238E27FC236}">
                    <a16:creationId xmlns:a16="http://schemas.microsoft.com/office/drawing/2014/main" id="{37CBEB6D-4A02-45C1-8E4C-76A67CD8E88C}"/>
                  </a:ext>
                </a:extLst>
              </p:cNvPr>
              <p:cNvSpPr>
                <a:spLocks/>
              </p:cNvSpPr>
              <p:nvPr/>
            </p:nvSpPr>
            <p:spPr bwMode="auto">
              <a:xfrm>
                <a:off x="8766175" y="4554538"/>
                <a:ext cx="19050"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4" y="61"/>
                      <a:pt x="0" y="57"/>
                      <a:pt x="0" y="53"/>
                    </a:cubicBezTo>
                    <a:cubicBezTo>
                      <a:pt x="0" y="8"/>
                      <a:pt x="0" y="8"/>
                      <a:pt x="0" y="8"/>
                    </a:cubicBezTo>
                    <a:cubicBezTo>
                      <a:pt x="0" y="4"/>
                      <a:pt x="4" y="0"/>
                      <a:pt x="8" y="0"/>
                    </a:cubicBezTo>
                    <a:cubicBezTo>
                      <a:pt x="13" y="0"/>
                      <a:pt x="16" y="4"/>
                      <a:pt x="16" y="8"/>
                    </a:cubicBezTo>
                    <a:cubicBezTo>
                      <a:pt x="16" y="53"/>
                      <a:pt x="16" y="53"/>
                      <a:pt x="16" y="53"/>
                    </a:cubicBezTo>
                    <a:cubicBezTo>
                      <a:pt x="16" y="57"/>
                      <a:pt x="13"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6" name="Freeform 54">
                <a:extLst>
                  <a:ext uri="{FF2B5EF4-FFF2-40B4-BE49-F238E27FC236}">
                    <a16:creationId xmlns:a16="http://schemas.microsoft.com/office/drawing/2014/main" id="{B489623B-A00D-4EE5-864D-66B6B541DC89}"/>
                  </a:ext>
                </a:extLst>
              </p:cNvPr>
              <p:cNvSpPr>
                <a:spLocks/>
              </p:cNvSpPr>
              <p:nvPr/>
            </p:nvSpPr>
            <p:spPr bwMode="auto">
              <a:xfrm>
                <a:off x="8875713" y="4554538"/>
                <a:ext cx="20638" cy="74613"/>
              </a:xfrm>
              <a:custGeom>
                <a:avLst/>
                <a:gdLst>
                  <a:gd name="T0" fmla="*/ 8 w 16"/>
                  <a:gd name="T1" fmla="*/ 61 h 61"/>
                  <a:gd name="T2" fmla="*/ 0 w 16"/>
                  <a:gd name="T3" fmla="*/ 53 h 61"/>
                  <a:gd name="T4" fmla="*/ 0 w 16"/>
                  <a:gd name="T5" fmla="*/ 8 h 61"/>
                  <a:gd name="T6" fmla="*/ 8 w 16"/>
                  <a:gd name="T7" fmla="*/ 0 h 61"/>
                  <a:gd name="T8" fmla="*/ 16 w 16"/>
                  <a:gd name="T9" fmla="*/ 8 h 61"/>
                  <a:gd name="T10" fmla="*/ 16 w 16"/>
                  <a:gd name="T11" fmla="*/ 53 h 61"/>
                  <a:gd name="T12" fmla="*/ 8 w 1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16" h="61">
                    <a:moveTo>
                      <a:pt x="8" y="61"/>
                    </a:moveTo>
                    <a:cubicBezTo>
                      <a:pt x="3" y="61"/>
                      <a:pt x="0" y="57"/>
                      <a:pt x="0" y="53"/>
                    </a:cubicBezTo>
                    <a:cubicBezTo>
                      <a:pt x="0" y="8"/>
                      <a:pt x="0" y="8"/>
                      <a:pt x="0" y="8"/>
                    </a:cubicBezTo>
                    <a:cubicBezTo>
                      <a:pt x="0" y="4"/>
                      <a:pt x="3" y="0"/>
                      <a:pt x="8" y="0"/>
                    </a:cubicBezTo>
                    <a:cubicBezTo>
                      <a:pt x="12" y="0"/>
                      <a:pt x="16" y="4"/>
                      <a:pt x="16" y="8"/>
                    </a:cubicBezTo>
                    <a:cubicBezTo>
                      <a:pt x="16" y="53"/>
                      <a:pt x="16" y="53"/>
                      <a:pt x="16" y="53"/>
                    </a:cubicBezTo>
                    <a:cubicBezTo>
                      <a:pt x="16" y="57"/>
                      <a:pt x="12" y="61"/>
                      <a:pt x="8" y="6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7" name="Freeform 55">
                <a:extLst>
                  <a:ext uri="{FF2B5EF4-FFF2-40B4-BE49-F238E27FC236}">
                    <a16:creationId xmlns:a16="http://schemas.microsoft.com/office/drawing/2014/main" id="{31C8797B-1930-4FE6-9601-9D70BD6072BC}"/>
                  </a:ext>
                </a:extLst>
              </p:cNvPr>
              <p:cNvSpPr>
                <a:spLocks/>
              </p:cNvSpPr>
              <p:nvPr/>
            </p:nvSpPr>
            <p:spPr bwMode="auto">
              <a:xfrm>
                <a:off x="8766175" y="4479926"/>
                <a:ext cx="19050"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4" y="52"/>
                      <a:pt x="0" y="49"/>
                      <a:pt x="0" y="44"/>
                    </a:cubicBezTo>
                    <a:cubicBezTo>
                      <a:pt x="0" y="8"/>
                      <a:pt x="0" y="8"/>
                      <a:pt x="0" y="8"/>
                    </a:cubicBezTo>
                    <a:cubicBezTo>
                      <a:pt x="0" y="4"/>
                      <a:pt x="4" y="0"/>
                      <a:pt x="8" y="0"/>
                    </a:cubicBezTo>
                    <a:cubicBezTo>
                      <a:pt x="13" y="0"/>
                      <a:pt x="16" y="4"/>
                      <a:pt x="16" y="8"/>
                    </a:cubicBezTo>
                    <a:cubicBezTo>
                      <a:pt x="16" y="44"/>
                      <a:pt x="16" y="44"/>
                      <a:pt x="16" y="44"/>
                    </a:cubicBezTo>
                    <a:cubicBezTo>
                      <a:pt x="16" y="49"/>
                      <a:pt x="13"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8" name="Freeform 56">
                <a:extLst>
                  <a:ext uri="{FF2B5EF4-FFF2-40B4-BE49-F238E27FC236}">
                    <a16:creationId xmlns:a16="http://schemas.microsoft.com/office/drawing/2014/main" id="{EBFDB58B-AC4E-4783-ADC6-8724E8A64788}"/>
                  </a:ext>
                </a:extLst>
              </p:cNvPr>
              <p:cNvSpPr>
                <a:spLocks/>
              </p:cNvSpPr>
              <p:nvPr/>
            </p:nvSpPr>
            <p:spPr bwMode="auto">
              <a:xfrm>
                <a:off x="8875713" y="4479926"/>
                <a:ext cx="20638" cy="63500"/>
              </a:xfrm>
              <a:custGeom>
                <a:avLst/>
                <a:gdLst>
                  <a:gd name="T0" fmla="*/ 8 w 16"/>
                  <a:gd name="T1" fmla="*/ 52 h 52"/>
                  <a:gd name="T2" fmla="*/ 0 w 16"/>
                  <a:gd name="T3" fmla="*/ 44 h 52"/>
                  <a:gd name="T4" fmla="*/ 0 w 16"/>
                  <a:gd name="T5" fmla="*/ 8 h 52"/>
                  <a:gd name="T6" fmla="*/ 8 w 16"/>
                  <a:gd name="T7" fmla="*/ 0 h 52"/>
                  <a:gd name="T8" fmla="*/ 16 w 16"/>
                  <a:gd name="T9" fmla="*/ 8 h 52"/>
                  <a:gd name="T10" fmla="*/ 16 w 16"/>
                  <a:gd name="T11" fmla="*/ 44 h 52"/>
                  <a:gd name="T12" fmla="*/ 8 w 1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6" h="52">
                    <a:moveTo>
                      <a:pt x="8" y="52"/>
                    </a:moveTo>
                    <a:cubicBezTo>
                      <a:pt x="3" y="52"/>
                      <a:pt x="0" y="49"/>
                      <a:pt x="0" y="44"/>
                    </a:cubicBezTo>
                    <a:cubicBezTo>
                      <a:pt x="0" y="8"/>
                      <a:pt x="0" y="8"/>
                      <a:pt x="0" y="8"/>
                    </a:cubicBezTo>
                    <a:cubicBezTo>
                      <a:pt x="0" y="4"/>
                      <a:pt x="3" y="0"/>
                      <a:pt x="8" y="0"/>
                    </a:cubicBezTo>
                    <a:cubicBezTo>
                      <a:pt x="12" y="0"/>
                      <a:pt x="16" y="4"/>
                      <a:pt x="16" y="8"/>
                    </a:cubicBezTo>
                    <a:cubicBezTo>
                      <a:pt x="16" y="44"/>
                      <a:pt x="16" y="44"/>
                      <a:pt x="16" y="44"/>
                    </a:cubicBezTo>
                    <a:cubicBezTo>
                      <a:pt x="16" y="49"/>
                      <a:pt x="12" y="52"/>
                      <a:pt x="8"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89" name="Freeform 57">
                <a:extLst>
                  <a:ext uri="{FF2B5EF4-FFF2-40B4-BE49-F238E27FC236}">
                    <a16:creationId xmlns:a16="http://schemas.microsoft.com/office/drawing/2014/main" id="{7BDCF591-1FC1-4E0E-84E3-5BA97AF54136}"/>
                  </a:ext>
                </a:extLst>
              </p:cNvPr>
              <p:cNvSpPr>
                <a:spLocks/>
              </p:cNvSpPr>
              <p:nvPr/>
            </p:nvSpPr>
            <p:spPr bwMode="auto">
              <a:xfrm>
                <a:off x="8766175" y="4410076"/>
                <a:ext cx="19050"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4" y="44"/>
                      <a:pt x="0" y="41"/>
                      <a:pt x="0" y="36"/>
                    </a:cubicBezTo>
                    <a:cubicBezTo>
                      <a:pt x="0" y="8"/>
                      <a:pt x="0" y="8"/>
                      <a:pt x="0" y="8"/>
                    </a:cubicBezTo>
                    <a:cubicBezTo>
                      <a:pt x="0" y="4"/>
                      <a:pt x="4" y="0"/>
                      <a:pt x="8" y="0"/>
                    </a:cubicBezTo>
                    <a:cubicBezTo>
                      <a:pt x="13" y="0"/>
                      <a:pt x="16" y="4"/>
                      <a:pt x="16" y="8"/>
                    </a:cubicBezTo>
                    <a:cubicBezTo>
                      <a:pt x="16" y="36"/>
                      <a:pt x="16" y="36"/>
                      <a:pt x="16" y="36"/>
                    </a:cubicBezTo>
                    <a:cubicBezTo>
                      <a:pt x="16" y="41"/>
                      <a:pt x="13"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0" name="Freeform 58">
                <a:extLst>
                  <a:ext uri="{FF2B5EF4-FFF2-40B4-BE49-F238E27FC236}">
                    <a16:creationId xmlns:a16="http://schemas.microsoft.com/office/drawing/2014/main" id="{BD1BC318-C5E4-4579-8816-FED829BE0229}"/>
                  </a:ext>
                </a:extLst>
              </p:cNvPr>
              <p:cNvSpPr>
                <a:spLocks/>
              </p:cNvSpPr>
              <p:nvPr/>
            </p:nvSpPr>
            <p:spPr bwMode="auto">
              <a:xfrm>
                <a:off x="8875713" y="4410076"/>
                <a:ext cx="20638" cy="52388"/>
              </a:xfrm>
              <a:custGeom>
                <a:avLst/>
                <a:gdLst>
                  <a:gd name="T0" fmla="*/ 8 w 16"/>
                  <a:gd name="T1" fmla="*/ 44 h 44"/>
                  <a:gd name="T2" fmla="*/ 0 w 16"/>
                  <a:gd name="T3" fmla="*/ 36 h 44"/>
                  <a:gd name="T4" fmla="*/ 0 w 16"/>
                  <a:gd name="T5" fmla="*/ 8 h 44"/>
                  <a:gd name="T6" fmla="*/ 8 w 16"/>
                  <a:gd name="T7" fmla="*/ 0 h 44"/>
                  <a:gd name="T8" fmla="*/ 16 w 16"/>
                  <a:gd name="T9" fmla="*/ 8 h 44"/>
                  <a:gd name="T10" fmla="*/ 16 w 16"/>
                  <a:gd name="T11" fmla="*/ 36 h 44"/>
                  <a:gd name="T12" fmla="*/ 8 w 16"/>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8" y="44"/>
                    </a:moveTo>
                    <a:cubicBezTo>
                      <a:pt x="3" y="44"/>
                      <a:pt x="0" y="41"/>
                      <a:pt x="0" y="36"/>
                    </a:cubicBezTo>
                    <a:cubicBezTo>
                      <a:pt x="0" y="8"/>
                      <a:pt x="0" y="8"/>
                      <a:pt x="0" y="8"/>
                    </a:cubicBezTo>
                    <a:cubicBezTo>
                      <a:pt x="0" y="4"/>
                      <a:pt x="3" y="0"/>
                      <a:pt x="8" y="0"/>
                    </a:cubicBezTo>
                    <a:cubicBezTo>
                      <a:pt x="12" y="0"/>
                      <a:pt x="16" y="4"/>
                      <a:pt x="16" y="8"/>
                    </a:cubicBezTo>
                    <a:cubicBezTo>
                      <a:pt x="16" y="36"/>
                      <a:pt x="16" y="36"/>
                      <a:pt x="16" y="36"/>
                    </a:cubicBezTo>
                    <a:cubicBezTo>
                      <a:pt x="16" y="41"/>
                      <a:pt x="12" y="44"/>
                      <a:pt x="8"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1" name="Freeform 59">
                <a:extLst>
                  <a:ext uri="{FF2B5EF4-FFF2-40B4-BE49-F238E27FC236}">
                    <a16:creationId xmlns:a16="http://schemas.microsoft.com/office/drawing/2014/main" id="{BA176662-CCBC-4799-8896-08503F5AF50A}"/>
                  </a:ext>
                </a:extLst>
              </p:cNvPr>
              <p:cNvSpPr>
                <a:spLocks/>
              </p:cNvSpPr>
              <p:nvPr/>
            </p:nvSpPr>
            <p:spPr bwMode="auto">
              <a:xfrm>
                <a:off x="8766175" y="4346576"/>
                <a:ext cx="19050"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4" y="32"/>
                      <a:pt x="0" y="29"/>
                      <a:pt x="0" y="24"/>
                    </a:cubicBezTo>
                    <a:cubicBezTo>
                      <a:pt x="0" y="8"/>
                      <a:pt x="0" y="8"/>
                      <a:pt x="0" y="8"/>
                    </a:cubicBezTo>
                    <a:cubicBezTo>
                      <a:pt x="0" y="4"/>
                      <a:pt x="4" y="0"/>
                      <a:pt x="8" y="0"/>
                    </a:cubicBezTo>
                    <a:cubicBezTo>
                      <a:pt x="13" y="0"/>
                      <a:pt x="16" y="4"/>
                      <a:pt x="16" y="8"/>
                    </a:cubicBezTo>
                    <a:cubicBezTo>
                      <a:pt x="16" y="24"/>
                      <a:pt x="16" y="24"/>
                      <a:pt x="16" y="24"/>
                    </a:cubicBezTo>
                    <a:cubicBezTo>
                      <a:pt x="16" y="29"/>
                      <a:pt x="13"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2" name="Freeform 60">
                <a:extLst>
                  <a:ext uri="{FF2B5EF4-FFF2-40B4-BE49-F238E27FC236}">
                    <a16:creationId xmlns:a16="http://schemas.microsoft.com/office/drawing/2014/main" id="{CAB6CDF0-1E20-421A-A438-F20FC7D3DEB0}"/>
                  </a:ext>
                </a:extLst>
              </p:cNvPr>
              <p:cNvSpPr>
                <a:spLocks/>
              </p:cNvSpPr>
              <p:nvPr/>
            </p:nvSpPr>
            <p:spPr bwMode="auto">
              <a:xfrm>
                <a:off x="8875713" y="4346576"/>
                <a:ext cx="20638" cy="39688"/>
              </a:xfrm>
              <a:custGeom>
                <a:avLst/>
                <a:gdLst>
                  <a:gd name="T0" fmla="*/ 8 w 16"/>
                  <a:gd name="T1" fmla="*/ 32 h 32"/>
                  <a:gd name="T2" fmla="*/ 0 w 16"/>
                  <a:gd name="T3" fmla="*/ 24 h 32"/>
                  <a:gd name="T4" fmla="*/ 0 w 16"/>
                  <a:gd name="T5" fmla="*/ 8 h 32"/>
                  <a:gd name="T6" fmla="*/ 8 w 16"/>
                  <a:gd name="T7" fmla="*/ 0 h 32"/>
                  <a:gd name="T8" fmla="*/ 16 w 16"/>
                  <a:gd name="T9" fmla="*/ 8 h 32"/>
                  <a:gd name="T10" fmla="*/ 16 w 16"/>
                  <a:gd name="T11" fmla="*/ 24 h 32"/>
                  <a:gd name="T12" fmla="*/ 8 w 16"/>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6" h="32">
                    <a:moveTo>
                      <a:pt x="8" y="32"/>
                    </a:moveTo>
                    <a:cubicBezTo>
                      <a:pt x="3" y="32"/>
                      <a:pt x="0" y="29"/>
                      <a:pt x="0" y="24"/>
                    </a:cubicBezTo>
                    <a:cubicBezTo>
                      <a:pt x="0" y="8"/>
                      <a:pt x="0" y="8"/>
                      <a:pt x="0" y="8"/>
                    </a:cubicBezTo>
                    <a:cubicBezTo>
                      <a:pt x="0" y="4"/>
                      <a:pt x="3" y="0"/>
                      <a:pt x="8" y="0"/>
                    </a:cubicBezTo>
                    <a:cubicBezTo>
                      <a:pt x="12" y="0"/>
                      <a:pt x="16" y="4"/>
                      <a:pt x="16" y="8"/>
                    </a:cubicBezTo>
                    <a:cubicBezTo>
                      <a:pt x="16" y="24"/>
                      <a:pt x="16" y="24"/>
                      <a:pt x="16" y="24"/>
                    </a:cubicBezTo>
                    <a:cubicBezTo>
                      <a:pt x="16" y="29"/>
                      <a:pt x="12" y="32"/>
                      <a:pt x="8" y="3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3" name="Freeform 61">
                <a:extLst>
                  <a:ext uri="{FF2B5EF4-FFF2-40B4-BE49-F238E27FC236}">
                    <a16:creationId xmlns:a16="http://schemas.microsoft.com/office/drawing/2014/main" id="{2666BBB8-7031-4583-A1DF-C20749B2CC19}"/>
                  </a:ext>
                </a:extLst>
              </p:cNvPr>
              <p:cNvSpPr>
                <a:spLocks/>
              </p:cNvSpPr>
              <p:nvPr/>
            </p:nvSpPr>
            <p:spPr bwMode="auto">
              <a:xfrm>
                <a:off x="8766175" y="4287838"/>
                <a:ext cx="19050"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4" y="25"/>
                      <a:pt x="0" y="21"/>
                      <a:pt x="0" y="17"/>
                    </a:cubicBezTo>
                    <a:cubicBezTo>
                      <a:pt x="0" y="8"/>
                      <a:pt x="0" y="8"/>
                      <a:pt x="0" y="8"/>
                    </a:cubicBezTo>
                    <a:cubicBezTo>
                      <a:pt x="0" y="3"/>
                      <a:pt x="4" y="0"/>
                      <a:pt x="8" y="0"/>
                    </a:cubicBezTo>
                    <a:cubicBezTo>
                      <a:pt x="13" y="0"/>
                      <a:pt x="16" y="3"/>
                      <a:pt x="16" y="8"/>
                    </a:cubicBezTo>
                    <a:cubicBezTo>
                      <a:pt x="16" y="17"/>
                      <a:pt x="16" y="17"/>
                      <a:pt x="16" y="17"/>
                    </a:cubicBezTo>
                    <a:cubicBezTo>
                      <a:pt x="16" y="21"/>
                      <a:pt x="13"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4" name="Freeform 62">
                <a:extLst>
                  <a:ext uri="{FF2B5EF4-FFF2-40B4-BE49-F238E27FC236}">
                    <a16:creationId xmlns:a16="http://schemas.microsoft.com/office/drawing/2014/main" id="{5596B0C4-93A5-4619-9C8A-B92492646E06}"/>
                  </a:ext>
                </a:extLst>
              </p:cNvPr>
              <p:cNvSpPr>
                <a:spLocks/>
              </p:cNvSpPr>
              <p:nvPr/>
            </p:nvSpPr>
            <p:spPr bwMode="auto">
              <a:xfrm>
                <a:off x="8875713" y="4287838"/>
                <a:ext cx="20638" cy="30163"/>
              </a:xfrm>
              <a:custGeom>
                <a:avLst/>
                <a:gdLst>
                  <a:gd name="T0" fmla="*/ 8 w 16"/>
                  <a:gd name="T1" fmla="*/ 25 h 25"/>
                  <a:gd name="T2" fmla="*/ 0 w 16"/>
                  <a:gd name="T3" fmla="*/ 17 h 25"/>
                  <a:gd name="T4" fmla="*/ 0 w 16"/>
                  <a:gd name="T5" fmla="*/ 8 h 25"/>
                  <a:gd name="T6" fmla="*/ 8 w 16"/>
                  <a:gd name="T7" fmla="*/ 0 h 25"/>
                  <a:gd name="T8" fmla="*/ 16 w 16"/>
                  <a:gd name="T9" fmla="*/ 8 h 25"/>
                  <a:gd name="T10" fmla="*/ 16 w 16"/>
                  <a:gd name="T11" fmla="*/ 17 h 25"/>
                  <a:gd name="T12" fmla="*/ 8 w 16"/>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6" h="25">
                    <a:moveTo>
                      <a:pt x="8" y="25"/>
                    </a:moveTo>
                    <a:cubicBezTo>
                      <a:pt x="3" y="25"/>
                      <a:pt x="0" y="21"/>
                      <a:pt x="0" y="17"/>
                    </a:cubicBezTo>
                    <a:cubicBezTo>
                      <a:pt x="0" y="8"/>
                      <a:pt x="0" y="8"/>
                      <a:pt x="0" y="8"/>
                    </a:cubicBezTo>
                    <a:cubicBezTo>
                      <a:pt x="0" y="3"/>
                      <a:pt x="3" y="0"/>
                      <a:pt x="8" y="0"/>
                    </a:cubicBezTo>
                    <a:cubicBezTo>
                      <a:pt x="12" y="0"/>
                      <a:pt x="16" y="3"/>
                      <a:pt x="16" y="8"/>
                    </a:cubicBezTo>
                    <a:cubicBezTo>
                      <a:pt x="16" y="17"/>
                      <a:pt x="16" y="17"/>
                      <a:pt x="16" y="17"/>
                    </a:cubicBezTo>
                    <a:cubicBezTo>
                      <a:pt x="16" y="21"/>
                      <a:pt x="12" y="25"/>
                      <a:pt x="8" y="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5" name="Freeform 63">
                <a:extLst>
                  <a:ext uri="{FF2B5EF4-FFF2-40B4-BE49-F238E27FC236}">
                    <a16:creationId xmlns:a16="http://schemas.microsoft.com/office/drawing/2014/main" id="{39AC960B-722C-44A3-AEF6-CB2987FBB678}"/>
                  </a:ext>
                </a:extLst>
              </p:cNvPr>
              <p:cNvSpPr>
                <a:spLocks/>
              </p:cNvSpPr>
              <p:nvPr/>
            </p:nvSpPr>
            <p:spPr bwMode="auto">
              <a:xfrm>
                <a:off x="8875713"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6" y="0"/>
                      <a:pt x="60" y="4"/>
                      <a:pt x="60" y="8"/>
                    </a:cubicBezTo>
                    <a:cubicBezTo>
                      <a:pt x="60" y="13"/>
                      <a:pt x="56"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sp>
            <p:nvSpPr>
              <p:cNvPr id="96" name="Freeform 64">
                <a:extLst>
                  <a:ext uri="{FF2B5EF4-FFF2-40B4-BE49-F238E27FC236}">
                    <a16:creationId xmlns:a16="http://schemas.microsoft.com/office/drawing/2014/main" id="{D900775A-C082-4AB4-95A9-5C32DB444359}"/>
                  </a:ext>
                </a:extLst>
              </p:cNvPr>
              <p:cNvSpPr>
                <a:spLocks/>
              </p:cNvSpPr>
              <p:nvPr/>
            </p:nvSpPr>
            <p:spPr bwMode="auto">
              <a:xfrm>
                <a:off x="8712200" y="4610101"/>
                <a:ext cx="73025" cy="19050"/>
              </a:xfrm>
              <a:custGeom>
                <a:avLst/>
                <a:gdLst>
                  <a:gd name="T0" fmla="*/ 52 w 60"/>
                  <a:gd name="T1" fmla="*/ 16 h 16"/>
                  <a:gd name="T2" fmla="*/ 8 w 60"/>
                  <a:gd name="T3" fmla="*/ 16 h 16"/>
                  <a:gd name="T4" fmla="*/ 0 w 60"/>
                  <a:gd name="T5" fmla="*/ 8 h 16"/>
                  <a:gd name="T6" fmla="*/ 8 w 60"/>
                  <a:gd name="T7" fmla="*/ 0 h 16"/>
                  <a:gd name="T8" fmla="*/ 52 w 60"/>
                  <a:gd name="T9" fmla="*/ 0 h 16"/>
                  <a:gd name="T10" fmla="*/ 60 w 60"/>
                  <a:gd name="T11" fmla="*/ 8 h 16"/>
                  <a:gd name="T12" fmla="*/ 52 w 6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0" h="16">
                    <a:moveTo>
                      <a:pt x="52" y="16"/>
                    </a:moveTo>
                    <a:cubicBezTo>
                      <a:pt x="8" y="16"/>
                      <a:pt x="8" y="16"/>
                      <a:pt x="8" y="16"/>
                    </a:cubicBezTo>
                    <a:cubicBezTo>
                      <a:pt x="3" y="16"/>
                      <a:pt x="0" y="13"/>
                      <a:pt x="0" y="8"/>
                    </a:cubicBezTo>
                    <a:cubicBezTo>
                      <a:pt x="0" y="4"/>
                      <a:pt x="3" y="0"/>
                      <a:pt x="8" y="0"/>
                    </a:cubicBezTo>
                    <a:cubicBezTo>
                      <a:pt x="52" y="0"/>
                      <a:pt x="52" y="0"/>
                      <a:pt x="52" y="0"/>
                    </a:cubicBezTo>
                    <a:cubicBezTo>
                      <a:pt x="57" y="0"/>
                      <a:pt x="60" y="4"/>
                      <a:pt x="60" y="8"/>
                    </a:cubicBezTo>
                    <a:cubicBezTo>
                      <a:pt x="60" y="13"/>
                      <a:pt x="57" y="16"/>
                      <a:pt x="52" y="1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5" name="Group 4">
            <a:extLst>
              <a:ext uri="{FF2B5EF4-FFF2-40B4-BE49-F238E27FC236}">
                <a16:creationId xmlns:a16="http://schemas.microsoft.com/office/drawing/2014/main" id="{1678C793-6DE5-41FF-B939-E6EE869E812B}"/>
              </a:ext>
            </a:extLst>
          </p:cNvPr>
          <p:cNvGrpSpPr/>
          <p:nvPr/>
        </p:nvGrpSpPr>
        <p:grpSpPr>
          <a:xfrm>
            <a:off x="3645523" y="2195622"/>
            <a:ext cx="2067339" cy="2067339"/>
            <a:chOff x="3645523" y="2195622"/>
            <a:chExt cx="2067339" cy="2067339"/>
          </a:xfrm>
        </p:grpSpPr>
        <p:sp>
          <p:nvSpPr>
            <p:cNvPr id="10" name="Oval 9">
              <a:extLst>
                <a:ext uri="{FF2B5EF4-FFF2-40B4-BE49-F238E27FC236}">
                  <a16:creationId xmlns:a16="http://schemas.microsoft.com/office/drawing/2014/main" id="{702EA453-78AD-4835-B2B6-A98BF6F4A598}"/>
                </a:ext>
              </a:extLst>
            </p:cNvPr>
            <p:cNvSpPr/>
            <p:nvPr/>
          </p:nvSpPr>
          <p:spPr>
            <a:xfrm>
              <a:off x="3645523" y="2195622"/>
              <a:ext cx="2067339" cy="20673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7" name="Group 96">
              <a:extLst>
                <a:ext uri="{FF2B5EF4-FFF2-40B4-BE49-F238E27FC236}">
                  <a16:creationId xmlns:a16="http://schemas.microsoft.com/office/drawing/2014/main" id="{DF70E8BA-1B3E-43A2-96C2-CFC06869E28E}"/>
                </a:ext>
              </a:extLst>
            </p:cNvPr>
            <p:cNvGrpSpPr/>
            <p:nvPr/>
          </p:nvGrpSpPr>
          <p:grpSpPr>
            <a:xfrm>
              <a:off x="4184305" y="2965982"/>
              <a:ext cx="979124" cy="494053"/>
              <a:chOff x="2164230" y="3216687"/>
              <a:chExt cx="527988" cy="266416"/>
            </a:xfrm>
            <a:noFill/>
          </p:grpSpPr>
          <p:sp>
            <p:nvSpPr>
              <p:cNvPr id="98" name="Freeform: Shape 97">
                <a:extLst>
                  <a:ext uri="{FF2B5EF4-FFF2-40B4-BE49-F238E27FC236}">
                    <a16:creationId xmlns:a16="http://schemas.microsoft.com/office/drawing/2014/main" id="{D4C33171-9293-45C6-BC50-6A6CC7B3A0C5}"/>
                  </a:ext>
                </a:extLst>
              </p:cNvPr>
              <p:cNvSpPr/>
              <p:nvPr/>
            </p:nvSpPr>
            <p:spPr>
              <a:xfrm>
                <a:off x="2164230" y="3216687"/>
                <a:ext cx="527988" cy="266416"/>
              </a:xfrm>
              <a:custGeom>
                <a:avLst/>
                <a:gdLst>
                  <a:gd name="connsiteX0" fmla="*/ 528134 w 527988"/>
                  <a:gd name="connsiteY0" fmla="*/ 134128 h 266416"/>
                  <a:gd name="connsiteX1" fmla="*/ 264091 w 527988"/>
                  <a:gd name="connsiteY1" fmla="*/ 268257 h 266416"/>
                  <a:gd name="connsiteX2" fmla="*/ 0 w 527988"/>
                  <a:gd name="connsiteY2" fmla="*/ 134128 h 266416"/>
                  <a:gd name="connsiteX3" fmla="*/ 264091 w 527988"/>
                  <a:gd name="connsiteY3" fmla="*/ 0 h 266416"/>
                  <a:gd name="connsiteX4" fmla="*/ 528134 w 527988"/>
                  <a:gd name="connsiteY4" fmla="*/ 134128 h 266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988" h="266416">
                    <a:moveTo>
                      <a:pt x="528134" y="134128"/>
                    </a:moveTo>
                    <a:cubicBezTo>
                      <a:pt x="528134" y="134128"/>
                      <a:pt x="409942" y="268257"/>
                      <a:pt x="264091" y="268257"/>
                    </a:cubicBezTo>
                    <a:cubicBezTo>
                      <a:pt x="118240" y="268257"/>
                      <a:pt x="0" y="134128"/>
                      <a:pt x="0" y="134128"/>
                    </a:cubicBezTo>
                    <a:cubicBezTo>
                      <a:pt x="0" y="134128"/>
                      <a:pt x="118192" y="0"/>
                      <a:pt x="264091" y="0"/>
                    </a:cubicBezTo>
                    <a:cubicBezTo>
                      <a:pt x="409942" y="0"/>
                      <a:pt x="528134" y="134128"/>
                      <a:pt x="528134" y="134128"/>
                    </a:cubicBezTo>
                    <a:close/>
                  </a:path>
                </a:pathLst>
              </a:custGeom>
              <a:grpFill/>
              <a:ln w="29059"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99" name="Freeform: Shape 98">
                <a:extLst>
                  <a:ext uri="{FF2B5EF4-FFF2-40B4-BE49-F238E27FC236}">
                    <a16:creationId xmlns:a16="http://schemas.microsoft.com/office/drawing/2014/main" id="{82731683-ED76-42AC-8E65-74653F592B8A}"/>
                  </a:ext>
                </a:extLst>
              </p:cNvPr>
              <p:cNvSpPr/>
              <p:nvPr/>
            </p:nvSpPr>
            <p:spPr>
              <a:xfrm>
                <a:off x="2331152" y="3253113"/>
                <a:ext cx="188913" cy="188913"/>
              </a:xfrm>
              <a:custGeom>
                <a:avLst/>
                <a:gdLst>
                  <a:gd name="connsiteX0" fmla="*/ 192110 w 188913"/>
                  <a:gd name="connsiteY0" fmla="*/ 96055 h 188913"/>
                  <a:gd name="connsiteX1" fmla="*/ 96007 w 188913"/>
                  <a:gd name="connsiteY1" fmla="*/ 192062 h 188913"/>
                  <a:gd name="connsiteX2" fmla="*/ 0 w 188913"/>
                  <a:gd name="connsiteY2" fmla="*/ 96055 h 188913"/>
                  <a:gd name="connsiteX3" fmla="*/ 96007 w 188913"/>
                  <a:gd name="connsiteY3" fmla="*/ 0 h 188913"/>
                  <a:gd name="connsiteX4" fmla="*/ 192110 w 188913"/>
                  <a:gd name="connsiteY4" fmla="*/ 96055 h 18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3" h="188913">
                    <a:moveTo>
                      <a:pt x="192110" y="96055"/>
                    </a:moveTo>
                    <a:cubicBezTo>
                      <a:pt x="192110" y="149096"/>
                      <a:pt x="149096" y="192062"/>
                      <a:pt x="96007" y="192062"/>
                    </a:cubicBezTo>
                    <a:cubicBezTo>
                      <a:pt x="43014" y="192062"/>
                      <a:pt x="0" y="149096"/>
                      <a:pt x="0" y="96055"/>
                    </a:cubicBezTo>
                    <a:cubicBezTo>
                      <a:pt x="0" y="43014"/>
                      <a:pt x="42966" y="0"/>
                      <a:pt x="96007" y="0"/>
                    </a:cubicBezTo>
                    <a:cubicBezTo>
                      <a:pt x="149096" y="0"/>
                      <a:pt x="192110" y="43014"/>
                      <a:pt x="192110" y="96055"/>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0" name="Freeform: Shape 99">
                <a:extLst>
                  <a:ext uri="{FF2B5EF4-FFF2-40B4-BE49-F238E27FC236}">
                    <a16:creationId xmlns:a16="http://schemas.microsoft.com/office/drawing/2014/main" id="{AB285B65-45A6-406F-A40A-C10300648873}"/>
                  </a:ext>
                </a:extLst>
              </p:cNvPr>
              <p:cNvSpPr/>
              <p:nvPr/>
            </p:nvSpPr>
            <p:spPr>
              <a:xfrm>
                <a:off x="2420571" y="3286052"/>
                <a:ext cx="77503" cy="77503"/>
              </a:xfrm>
              <a:custGeom>
                <a:avLst/>
                <a:gdLst>
                  <a:gd name="connsiteX0" fmla="*/ 77503 w 77502"/>
                  <a:gd name="connsiteY0" fmla="*/ 38751 h 77502"/>
                  <a:gd name="connsiteX1" fmla="*/ 38751 w 77502"/>
                  <a:gd name="connsiteY1" fmla="*/ 77503 h 77502"/>
                  <a:gd name="connsiteX2" fmla="*/ 0 w 77502"/>
                  <a:gd name="connsiteY2" fmla="*/ 38751 h 77502"/>
                  <a:gd name="connsiteX3" fmla="*/ 38751 w 77502"/>
                  <a:gd name="connsiteY3" fmla="*/ 0 h 77502"/>
                  <a:gd name="connsiteX4" fmla="*/ 77503 w 77502"/>
                  <a:gd name="connsiteY4" fmla="*/ 38751 h 77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 h="77502">
                    <a:moveTo>
                      <a:pt x="77503" y="38751"/>
                    </a:moveTo>
                    <a:cubicBezTo>
                      <a:pt x="77503" y="60162"/>
                      <a:pt x="60210" y="77503"/>
                      <a:pt x="38751" y="77503"/>
                    </a:cubicBezTo>
                    <a:cubicBezTo>
                      <a:pt x="17341" y="77503"/>
                      <a:pt x="0" y="60162"/>
                      <a:pt x="0" y="38751"/>
                    </a:cubicBezTo>
                    <a:cubicBezTo>
                      <a:pt x="0" y="17341"/>
                      <a:pt x="17341" y="0"/>
                      <a:pt x="38751" y="0"/>
                    </a:cubicBezTo>
                    <a:cubicBezTo>
                      <a:pt x="60210" y="0"/>
                      <a:pt x="77503" y="17341"/>
                      <a:pt x="77503" y="38751"/>
                    </a:cubicBezTo>
                    <a:close/>
                  </a:path>
                </a:pathLst>
              </a:custGeom>
              <a:grpFill/>
              <a:ln w="19373"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grpSp>
        <p:nvGrpSpPr>
          <p:cNvPr id="7" name="Group 6">
            <a:extLst>
              <a:ext uri="{FF2B5EF4-FFF2-40B4-BE49-F238E27FC236}">
                <a16:creationId xmlns:a16="http://schemas.microsoft.com/office/drawing/2014/main" id="{8878A30B-EB3E-4A5E-90A7-CB01AC9F565D}"/>
              </a:ext>
            </a:extLst>
          </p:cNvPr>
          <p:cNvGrpSpPr/>
          <p:nvPr/>
        </p:nvGrpSpPr>
        <p:grpSpPr>
          <a:xfrm>
            <a:off x="8897878" y="2195622"/>
            <a:ext cx="2067339" cy="2067339"/>
            <a:chOff x="8897878" y="2195622"/>
            <a:chExt cx="2067339" cy="2067339"/>
          </a:xfrm>
        </p:grpSpPr>
        <p:sp>
          <p:nvSpPr>
            <p:cNvPr id="12" name="Oval 11">
              <a:extLst>
                <a:ext uri="{FF2B5EF4-FFF2-40B4-BE49-F238E27FC236}">
                  <a16:creationId xmlns:a16="http://schemas.microsoft.com/office/drawing/2014/main" id="{D0838777-B462-415D-9D11-9E779073DEDA}"/>
                </a:ext>
              </a:extLst>
            </p:cNvPr>
            <p:cNvSpPr/>
            <p:nvPr/>
          </p:nvSpPr>
          <p:spPr>
            <a:xfrm>
              <a:off x="8897878" y="2195622"/>
              <a:ext cx="2067339" cy="20673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AAF2167-3356-4B17-B7E3-7AF8804BE790}"/>
                </a:ext>
              </a:extLst>
            </p:cNvPr>
            <p:cNvGrpSpPr/>
            <p:nvPr/>
          </p:nvGrpSpPr>
          <p:grpSpPr>
            <a:xfrm>
              <a:off x="9632782" y="2854143"/>
              <a:ext cx="704495" cy="812978"/>
              <a:chOff x="4179194" y="3821106"/>
              <a:chExt cx="281845" cy="325245"/>
            </a:xfrm>
            <a:solidFill>
              <a:schemeClr val="bg1"/>
            </a:solidFill>
          </p:grpSpPr>
          <p:sp>
            <p:nvSpPr>
              <p:cNvPr id="102" name="Freeform: Shape 101">
                <a:extLst>
                  <a:ext uri="{FF2B5EF4-FFF2-40B4-BE49-F238E27FC236}">
                    <a16:creationId xmlns:a16="http://schemas.microsoft.com/office/drawing/2014/main" id="{3B450BF4-3E7B-4F4C-A9AA-EE3D5C8EBD10}"/>
                  </a:ext>
                </a:extLst>
              </p:cNvPr>
              <p:cNvSpPr/>
              <p:nvPr/>
            </p:nvSpPr>
            <p:spPr>
              <a:xfrm>
                <a:off x="4314842" y="4000154"/>
                <a:ext cx="146197" cy="146197"/>
              </a:xfrm>
              <a:custGeom>
                <a:avLst/>
                <a:gdLst>
                  <a:gd name="connsiteX0" fmla="*/ 73156 w 146196"/>
                  <a:gd name="connsiteY0" fmla="*/ 146254 h 146196"/>
                  <a:gd name="connsiteX1" fmla="*/ 73156 w 146196"/>
                  <a:gd name="connsiteY1" fmla="*/ 146254 h 146196"/>
                  <a:gd name="connsiteX2" fmla="*/ 0 w 146196"/>
                  <a:gd name="connsiteY2" fmla="*/ 73127 h 146196"/>
                  <a:gd name="connsiteX3" fmla="*/ 21414 w 146196"/>
                  <a:gd name="connsiteY3" fmla="*/ 21414 h 146196"/>
                  <a:gd name="connsiteX4" fmla="*/ 73127 w 146196"/>
                  <a:gd name="connsiteY4" fmla="*/ 0 h 146196"/>
                  <a:gd name="connsiteX5" fmla="*/ 73156 w 146196"/>
                  <a:gd name="connsiteY5" fmla="*/ 0 h 146196"/>
                  <a:gd name="connsiteX6" fmla="*/ 124869 w 146196"/>
                  <a:gd name="connsiteY6" fmla="*/ 21414 h 146196"/>
                  <a:gd name="connsiteX7" fmla="*/ 146283 w 146196"/>
                  <a:gd name="connsiteY7" fmla="*/ 73127 h 146196"/>
                  <a:gd name="connsiteX8" fmla="*/ 124869 w 146196"/>
                  <a:gd name="connsiteY8" fmla="*/ 124841 h 146196"/>
                  <a:gd name="connsiteX9" fmla="*/ 73156 w 146196"/>
                  <a:gd name="connsiteY9" fmla="*/ 146254 h 146196"/>
                  <a:gd name="connsiteX10" fmla="*/ 73156 w 146196"/>
                  <a:gd name="connsiteY10" fmla="*/ 17200 h 146196"/>
                  <a:gd name="connsiteX11" fmla="*/ 33625 w 146196"/>
                  <a:gd name="connsiteY11" fmla="*/ 33568 h 146196"/>
                  <a:gd name="connsiteX12" fmla="*/ 17228 w 146196"/>
                  <a:gd name="connsiteY12" fmla="*/ 73127 h 146196"/>
                  <a:gd name="connsiteX13" fmla="*/ 73156 w 146196"/>
                  <a:gd name="connsiteY13" fmla="*/ 129054 h 146196"/>
                  <a:gd name="connsiteX14" fmla="*/ 73156 w 146196"/>
                  <a:gd name="connsiteY14" fmla="*/ 129054 h 146196"/>
                  <a:gd name="connsiteX15" fmla="*/ 73156 w 146196"/>
                  <a:gd name="connsiteY15" fmla="*/ 129054 h 146196"/>
                  <a:gd name="connsiteX16" fmla="*/ 112715 w 146196"/>
                  <a:gd name="connsiteY16" fmla="*/ 112686 h 146196"/>
                  <a:gd name="connsiteX17" fmla="*/ 129083 w 146196"/>
                  <a:gd name="connsiteY17" fmla="*/ 73127 h 146196"/>
                  <a:gd name="connsiteX18" fmla="*/ 112686 w 146196"/>
                  <a:gd name="connsiteY18" fmla="*/ 33568 h 146196"/>
                  <a:gd name="connsiteX19" fmla="*/ 73156 w 146196"/>
                  <a:gd name="connsiteY19" fmla="*/ 17200 h 146196"/>
                  <a:gd name="connsiteX20" fmla="*/ 73156 w 146196"/>
                  <a:gd name="connsiteY20" fmla="*/ 17200 h 146196"/>
                  <a:gd name="connsiteX21" fmla="*/ 73156 w 146196"/>
                  <a:gd name="connsiteY21" fmla="*/ 17200 h 14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196" h="146196">
                    <a:moveTo>
                      <a:pt x="73156" y="146254"/>
                    </a:moveTo>
                    <a:cubicBezTo>
                      <a:pt x="73156" y="146254"/>
                      <a:pt x="73156" y="146254"/>
                      <a:pt x="73156" y="146254"/>
                    </a:cubicBezTo>
                    <a:cubicBezTo>
                      <a:pt x="32823" y="146254"/>
                      <a:pt x="0" y="113431"/>
                      <a:pt x="0" y="73127"/>
                    </a:cubicBezTo>
                    <a:cubicBezTo>
                      <a:pt x="0" y="53605"/>
                      <a:pt x="7597" y="35231"/>
                      <a:pt x="21414" y="21414"/>
                    </a:cubicBezTo>
                    <a:cubicBezTo>
                      <a:pt x="35231" y="7597"/>
                      <a:pt x="53577" y="0"/>
                      <a:pt x="73127" y="0"/>
                    </a:cubicBezTo>
                    <a:cubicBezTo>
                      <a:pt x="73127" y="0"/>
                      <a:pt x="73127" y="0"/>
                      <a:pt x="73156" y="0"/>
                    </a:cubicBezTo>
                    <a:cubicBezTo>
                      <a:pt x="92677" y="0"/>
                      <a:pt x="111052" y="7597"/>
                      <a:pt x="124869" y="21414"/>
                    </a:cubicBezTo>
                    <a:cubicBezTo>
                      <a:pt x="138686" y="35231"/>
                      <a:pt x="146283" y="53605"/>
                      <a:pt x="146283" y="73127"/>
                    </a:cubicBezTo>
                    <a:cubicBezTo>
                      <a:pt x="146283" y="92677"/>
                      <a:pt x="138686" y="111024"/>
                      <a:pt x="124869" y="124841"/>
                    </a:cubicBezTo>
                    <a:cubicBezTo>
                      <a:pt x="111052" y="138657"/>
                      <a:pt x="92677" y="146254"/>
                      <a:pt x="73156" y="146254"/>
                    </a:cubicBezTo>
                    <a:close/>
                    <a:moveTo>
                      <a:pt x="73156" y="17200"/>
                    </a:moveTo>
                    <a:cubicBezTo>
                      <a:pt x="58221" y="17200"/>
                      <a:pt x="44174" y="23019"/>
                      <a:pt x="33625" y="33568"/>
                    </a:cubicBezTo>
                    <a:cubicBezTo>
                      <a:pt x="23048" y="44146"/>
                      <a:pt x="17228" y="58163"/>
                      <a:pt x="17228" y="73127"/>
                    </a:cubicBezTo>
                    <a:cubicBezTo>
                      <a:pt x="17228" y="103972"/>
                      <a:pt x="42311" y="129054"/>
                      <a:pt x="73156" y="129054"/>
                    </a:cubicBezTo>
                    <a:lnTo>
                      <a:pt x="73156" y="129054"/>
                    </a:lnTo>
                    <a:cubicBezTo>
                      <a:pt x="73156" y="129054"/>
                      <a:pt x="73156" y="129054"/>
                      <a:pt x="73156" y="129054"/>
                    </a:cubicBezTo>
                    <a:cubicBezTo>
                      <a:pt x="88091" y="129054"/>
                      <a:pt x="102137" y="123235"/>
                      <a:pt x="112715" y="112686"/>
                    </a:cubicBezTo>
                    <a:cubicBezTo>
                      <a:pt x="123292" y="102137"/>
                      <a:pt x="129083" y="88062"/>
                      <a:pt x="129083" y="73127"/>
                    </a:cubicBezTo>
                    <a:cubicBezTo>
                      <a:pt x="129083" y="58192"/>
                      <a:pt x="123264" y="44146"/>
                      <a:pt x="112686" y="33568"/>
                    </a:cubicBezTo>
                    <a:cubicBezTo>
                      <a:pt x="102137" y="23019"/>
                      <a:pt x="88091" y="17200"/>
                      <a:pt x="73156" y="17200"/>
                    </a:cubicBezTo>
                    <a:cubicBezTo>
                      <a:pt x="73156" y="17200"/>
                      <a:pt x="73156" y="17200"/>
                      <a:pt x="73156" y="17200"/>
                    </a:cubicBezTo>
                    <a:cubicBezTo>
                      <a:pt x="73156" y="17200"/>
                      <a:pt x="73156" y="17200"/>
                      <a:pt x="73156" y="1720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3" name="Freeform: Shape 102">
                <a:extLst>
                  <a:ext uri="{FF2B5EF4-FFF2-40B4-BE49-F238E27FC236}">
                    <a16:creationId xmlns:a16="http://schemas.microsoft.com/office/drawing/2014/main" id="{6ABBCFA5-1015-49E6-BF59-419394DFA910}"/>
                  </a:ext>
                </a:extLst>
              </p:cNvPr>
              <p:cNvSpPr/>
              <p:nvPr/>
            </p:nvSpPr>
            <p:spPr>
              <a:xfrm>
                <a:off x="4345188" y="4071865"/>
                <a:ext cx="34399" cy="31533"/>
              </a:xfrm>
              <a:custGeom>
                <a:avLst/>
                <a:gdLst>
                  <a:gd name="connsiteX0" fmla="*/ 30225 w 34399"/>
                  <a:gd name="connsiteY0" fmla="*/ 33723 h 31532"/>
                  <a:gd name="connsiteX1" fmla="*/ 27244 w 34399"/>
                  <a:gd name="connsiteY1" fmla="*/ 32519 h 31532"/>
                  <a:gd name="connsiteX2" fmla="*/ 1301 w 34399"/>
                  <a:gd name="connsiteY2" fmla="*/ 7378 h 31532"/>
                  <a:gd name="connsiteX3" fmla="*/ 1215 w 34399"/>
                  <a:gd name="connsiteY3" fmla="*/ 1301 h 31532"/>
                  <a:gd name="connsiteX4" fmla="*/ 7292 w 34399"/>
                  <a:gd name="connsiteY4" fmla="*/ 1215 h 31532"/>
                  <a:gd name="connsiteX5" fmla="*/ 33235 w 34399"/>
                  <a:gd name="connsiteY5" fmla="*/ 26355 h 31532"/>
                  <a:gd name="connsiteX6" fmla="*/ 33321 w 34399"/>
                  <a:gd name="connsiteY6" fmla="*/ 32433 h 31532"/>
                  <a:gd name="connsiteX7" fmla="*/ 30225 w 34399"/>
                  <a:gd name="connsiteY7" fmla="*/ 33723 h 3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99" h="31532">
                    <a:moveTo>
                      <a:pt x="30225" y="33723"/>
                    </a:moveTo>
                    <a:cubicBezTo>
                      <a:pt x="29136" y="33723"/>
                      <a:pt x="28075" y="33321"/>
                      <a:pt x="27244" y="32519"/>
                    </a:cubicBezTo>
                    <a:lnTo>
                      <a:pt x="1301" y="7378"/>
                    </a:lnTo>
                    <a:cubicBezTo>
                      <a:pt x="-390" y="5716"/>
                      <a:pt x="-447" y="2993"/>
                      <a:pt x="1215" y="1301"/>
                    </a:cubicBezTo>
                    <a:cubicBezTo>
                      <a:pt x="2878" y="-390"/>
                      <a:pt x="5601" y="-447"/>
                      <a:pt x="7292" y="1215"/>
                    </a:cubicBezTo>
                    <a:lnTo>
                      <a:pt x="33235" y="26355"/>
                    </a:lnTo>
                    <a:cubicBezTo>
                      <a:pt x="34926" y="28018"/>
                      <a:pt x="34984" y="30741"/>
                      <a:pt x="33321" y="32433"/>
                    </a:cubicBezTo>
                    <a:cubicBezTo>
                      <a:pt x="32490" y="33292"/>
                      <a:pt x="31372" y="33723"/>
                      <a:pt x="30225" y="3372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4" name="Freeform: Shape 103">
                <a:extLst>
                  <a:ext uri="{FF2B5EF4-FFF2-40B4-BE49-F238E27FC236}">
                    <a16:creationId xmlns:a16="http://schemas.microsoft.com/office/drawing/2014/main" id="{C8310A92-7499-4B26-9CD1-836C6BCE9652}"/>
                  </a:ext>
                </a:extLst>
              </p:cNvPr>
              <p:cNvSpPr/>
              <p:nvPr/>
            </p:nvSpPr>
            <p:spPr>
              <a:xfrm>
                <a:off x="4371106" y="4045898"/>
                <a:ext cx="57332" cy="57332"/>
              </a:xfrm>
              <a:custGeom>
                <a:avLst/>
                <a:gdLst>
                  <a:gd name="connsiteX0" fmla="*/ 4307 w 57331"/>
                  <a:gd name="connsiteY0" fmla="*/ 59690 h 57332"/>
                  <a:gd name="connsiteX1" fmla="*/ 1268 w 57331"/>
                  <a:gd name="connsiteY1" fmla="*/ 58429 h 57332"/>
                  <a:gd name="connsiteX2" fmla="*/ 1268 w 57331"/>
                  <a:gd name="connsiteY2" fmla="*/ 52351 h 57332"/>
                  <a:gd name="connsiteX3" fmla="*/ 52351 w 57331"/>
                  <a:gd name="connsiteY3" fmla="*/ 1269 h 57332"/>
                  <a:gd name="connsiteX4" fmla="*/ 58428 w 57331"/>
                  <a:gd name="connsiteY4" fmla="*/ 1269 h 57332"/>
                  <a:gd name="connsiteX5" fmla="*/ 58428 w 57331"/>
                  <a:gd name="connsiteY5" fmla="*/ 7346 h 57332"/>
                  <a:gd name="connsiteX6" fmla="*/ 7346 w 57331"/>
                  <a:gd name="connsiteY6" fmla="*/ 58429 h 57332"/>
                  <a:gd name="connsiteX7" fmla="*/ 4307 w 57331"/>
                  <a:gd name="connsiteY7" fmla="*/ 59690 h 5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31" h="57332">
                    <a:moveTo>
                      <a:pt x="4307" y="59690"/>
                    </a:moveTo>
                    <a:cubicBezTo>
                      <a:pt x="3218" y="59690"/>
                      <a:pt x="2100" y="59260"/>
                      <a:pt x="1268" y="58429"/>
                    </a:cubicBezTo>
                    <a:cubicBezTo>
                      <a:pt x="-423" y="56737"/>
                      <a:pt x="-423" y="54014"/>
                      <a:pt x="1268" y="52351"/>
                    </a:cubicBezTo>
                    <a:lnTo>
                      <a:pt x="52351" y="1269"/>
                    </a:lnTo>
                    <a:cubicBezTo>
                      <a:pt x="54043" y="-423"/>
                      <a:pt x="56766" y="-423"/>
                      <a:pt x="58428" y="1269"/>
                    </a:cubicBezTo>
                    <a:cubicBezTo>
                      <a:pt x="60091" y="2960"/>
                      <a:pt x="60120" y="5683"/>
                      <a:pt x="58428" y="7346"/>
                    </a:cubicBezTo>
                    <a:lnTo>
                      <a:pt x="7346" y="58429"/>
                    </a:lnTo>
                    <a:cubicBezTo>
                      <a:pt x="6514" y="59288"/>
                      <a:pt x="5425" y="59690"/>
                      <a:pt x="4307" y="59690"/>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5" name="Freeform: Shape 104">
                <a:extLst>
                  <a:ext uri="{FF2B5EF4-FFF2-40B4-BE49-F238E27FC236}">
                    <a16:creationId xmlns:a16="http://schemas.microsoft.com/office/drawing/2014/main" id="{DDB12857-16B3-4F9B-B630-96AAF83ECF92}"/>
                  </a:ext>
                </a:extLst>
              </p:cNvPr>
              <p:cNvSpPr/>
              <p:nvPr/>
            </p:nvSpPr>
            <p:spPr>
              <a:xfrm>
                <a:off x="4241514" y="3821106"/>
                <a:ext cx="123264" cy="68798"/>
              </a:xfrm>
              <a:custGeom>
                <a:avLst/>
                <a:gdLst>
                  <a:gd name="connsiteX0" fmla="*/ 116241 w 123263"/>
                  <a:gd name="connsiteY0" fmla="*/ 71636 h 68798"/>
                  <a:gd name="connsiteX1" fmla="*/ 8600 w 123263"/>
                  <a:gd name="connsiteY1" fmla="*/ 71636 h 68798"/>
                  <a:gd name="connsiteX2" fmla="*/ 0 w 123263"/>
                  <a:gd name="connsiteY2" fmla="*/ 63037 h 68798"/>
                  <a:gd name="connsiteX3" fmla="*/ 0 w 123263"/>
                  <a:gd name="connsiteY3" fmla="*/ 8600 h 68798"/>
                  <a:gd name="connsiteX4" fmla="*/ 8600 w 123263"/>
                  <a:gd name="connsiteY4" fmla="*/ 0 h 68798"/>
                  <a:gd name="connsiteX5" fmla="*/ 116241 w 123263"/>
                  <a:gd name="connsiteY5" fmla="*/ 0 h 68798"/>
                  <a:gd name="connsiteX6" fmla="*/ 124840 w 123263"/>
                  <a:gd name="connsiteY6" fmla="*/ 8600 h 68798"/>
                  <a:gd name="connsiteX7" fmla="*/ 124840 w 123263"/>
                  <a:gd name="connsiteY7" fmla="*/ 63037 h 68798"/>
                  <a:gd name="connsiteX8" fmla="*/ 116241 w 123263"/>
                  <a:gd name="connsiteY8" fmla="*/ 71636 h 68798"/>
                  <a:gd name="connsiteX9" fmla="*/ 17200 w 123263"/>
                  <a:gd name="connsiteY9" fmla="*/ 54437 h 68798"/>
                  <a:gd name="connsiteX10" fmla="*/ 107641 w 123263"/>
                  <a:gd name="connsiteY10" fmla="*/ 54437 h 68798"/>
                  <a:gd name="connsiteX11" fmla="*/ 107641 w 123263"/>
                  <a:gd name="connsiteY11" fmla="*/ 17200 h 68798"/>
                  <a:gd name="connsiteX12" fmla="*/ 17200 w 123263"/>
                  <a:gd name="connsiteY12" fmla="*/ 17200 h 68798"/>
                  <a:gd name="connsiteX13" fmla="*/ 17200 w 123263"/>
                  <a:gd name="connsiteY13" fmla="*/ 54437 h 6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263" h="68798">
                    <a:moveTo>
                      <a:pt x="116241" y="71636"/>
                    </a:moveTo>
                    <a:lnTo>
                      <a:pt x="8600" y="71636"/>
                    </a:lnTo>
                    <a:cubicBezTo>
                      <a:pt x="3841" y="71636"/>
                      <a:pt x="0" y="67795"/>
                      <a:pt x="0" y="63037"/>
                    </a:cubicBezTo>
                    <a:lnTo>
                      <a:pt x="0" y="8600"/>
                    </a:lnTo>
                    <a:cubicBezTo>
                      <a:pt x="0" y="3841"/>
                      <a:pt x="3841" y="0"/>
                      <a:pt x="8600" y="0"/>
                    </a:cubicBezTo>
                    <a:lnTo>
                      <a:pt x="116241" y="0"/>
                    </a:lnTo>
                    <a:cubicBezTo>
                      <a:pt x="120999" y="0"/>
                      <a:pt x="124840" y="3841"/>
                      <a:pt x="124840" y="8600"/>
                    </a:cubicBezTo>
                    <a:lnTo>
                      <a:pt x="124840" y="63037"/>
                    </a:lnTo>
                    <a:cubicBezTo>
                      <a:pt x="124840" y="67795"/>
                      <a:pt x="120999" y="71636"/>
                      <a:pt x="116241" y="71636"/>
                    </a:cubicBezTo>
                    <a:close/>
                    <a:moveTo>
                      <a:pt x="17200" y="54437"/>
                    </a:moveTo>
                    <a:lnTo>
                      <a:pt x="107641" y="54437"/>
                    </a:lnTo>
                    <a:lnTo>
                      <a:pt x="107641" y="17200"/>
                    </a:lnTo>
                    <a:lnTo>
                      <a:pt x="17200" y="17200"/>
                    </a:lnTo>
                    <a:lnTo>
                      <a:pt x="17200" y="54437"/>
                    </a:ln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6" name="Freeform: Shape 105">
                <a:extLst>
                  <a:ext uri="{FF2B5EF4-FFF2-40B4-BE49-F238E27FC236}">
                    <a16:creationId xmlns:a16="http://schemas.microsoft.com/office/drawing/2014/main" id="{315A3A01-F82A-423B-874B-CB4B408A7F6E}"/>
                  </a:ext>
                </a:extLst>
              </p:cNvPr>
              <p:cNvSpPr/>
              <p:nvPr/>
            </p:nvSpPr>
            <p:spPr>
              <a:xfrm>
                <a:off x="4214654" y="3865968"/>
                <a:ext cx="174863" cy="217862"/>
              </a:xfrm>
              <a:custGeom>
                <a:avLst/>
                <a:gdLst>
                  <a:gd name="connsiteX0" fmla="*/ 87087 w 174862"/>
                  <a:gd name="connsiteY0" fmla="*/ 220442 h 217861"/>
                  <a:gd name="connsiteX1" fmla="*/ 4300 w 174862"/>
                  <a:gd name="connsiteY1" fmla="*/ 220442 h 217861"/>
                  <a:gd name="connsiteX2" fmla="*/ 0 w 174862"/>
                  <a:gd name="connsiteY2" fmla="*/ 216142 h 217861"/>
                  <a:gd name="connsiteX3" fmla="*/ 0 w 174862"/>
                  <a:gd name="connsiteY3" fmla="*/ 4300 h 217861"/>
                  <a:gd name="connsiteX4" fmla="*/ 4300 w 174862"/>
                  <a:gd name="connsiteY4" fmla="*/ 0 h 217861"/>
                  <a:gd name="connsiteX5" fmla="*/ 35460 w 174862"/>
                  <a:gd name="connsiteY5" fmla="*/ 0 h 217861"/>
                  <a:gd name="connsiteX6" fmla="*/ 39760 w 174862"/>
                  <a:gd name="connsiteY6" fmla="*/ 4300 h 217861"/>
                  <a:gd name="connsiteX7" fmla="*/ 39760 w 174862"/>
                  <a:gd name="connsiteY7" fmla="*/ 13874 h 217861"/>
                  <a:gd name="connsiteX8" fmla="*/ 138801 w 174862"/>
                  <a:gd name="connsiteY8" fmla="*/ 13874 h 217861"/>
                  <a:gd name="connsiteX9" fmla="*/ 138801 w 174862"/>
                  <a:gd name="connsiteY9" fmla="*/ 4300 h 217861"/>
                  <a:gd name="connsiteX10" fmla="*/ 143101 w 174862"/>
                  <a:gd name="connsiteY10" fmla="*/ 0 h 217861"/>
                  <a:gd name="connsiteX11" fmla="*/ 171423 w 174862"/>
                  <a:gd name="connsiteY11" fmla="*/ 0 h 217861"/>
                  <a:gd name="connsiteX12" fmla="*/ 175723 w 174862"/>
                  <a:gd name="connsiteY12" fmla="*/ 4300 h 217861"/>
                  <a:gd name="connsiteX13" fmla="*/ 175723 w 174862"/>
                  <a:gd name="connsiteY13" fmla="*/ 119365 h 217861"/>
                  <a:gd name="connsiteX14" fmla="*/ 171423 w 174862"/>
                  <a:gd name="connsiteY14" fmla="*/ 123665 h 217861"/>
                  <a:gd name="connsiteX15" fmla="*/ 167123 w 174862"/>
                  <a:gd name="connsiteY15" fmla="*/ 119365 h 217861"/>
                  <a:gd name="connsiteX16" fmla="*/ 167123 w 174862"/>
                  <a:gd name="connsiteY16" fmla="*/ 8600 h 217861"/>
                  <a:gd name="connsiteX17" fmla="*/ 147401 w 174862"/>
                  <a:gd name="connsiteY17" fmla="*/ 8600 h 217861"/>
                  <a:gd name="connsiteX18" fmla="*/ 147401 w 174862"/>
                  <a:gd name="connsiteY18" fmla="*/ 18174 h 217861"/>
                  <a:gd name="connsiteX19" fmla="*/ 143101 w 174862"/>
                  <a:gd name="connsiteY19" fmla="*/ 22474 h 217861"/>
                  <a:gd name="connsiteX20" fmla="*/ 35460 w 174862"/>
                  <a:gd name="connsiteY20" fmla="*/ 22474 h 217861"/>
                  <a:gd name="connsiteX21" fmla="*/ 31160 w 174862"/>
                  <a:gd name="connsiteY21" fmla="*/ 18174 h 217861"/>
                  <a:gd name="connsiteX22" fmla="*/ 31160 w 174862"/>
                  <a:gd name="connsiteY22" fmla="*/ 8600 h 217861"/>
                  <a:gd name="connsiteX23" fmla="*/ 8600 w 174862"/>
                  <a:gd name="connsiteY23" fmla="*/ 8600 h 217861"/>
                  <a:gd name="connsiteX24" fmla="*/ 8600 w 174862"/>
                  <a:gd name="connsiteY24" fmla="*/ 211842 h 217861"/>
                  <a:gd name="connsiteX25" fmla="*/ 87087 w 174862"/>
                  <a:gd name="connsiteY25" fmla="*/ 211842 h 217861"/>
                  <a:gd name="connsiteX26" fmla="*/ 91387 w 174862"/>
                  <a:gd name="connsiteY26" fmla="*/ 216142 h 217861"/>
                  <a:gd name="connsiteX27" fmla="*/ 87087 w 174862"/>
                  <a:gd name="connsiteY27" fmla="*/ 220442 h 21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4862" h="217861">
                    <a:moveTo>
                      <a:pt x="87087" y="220442"/>
                    </a:moveTo>
                    <a:lnTo>
                      <a:pt x="4300" y="220442"/>
                    </a:lnTo>
                    <a:cubicBezTo>
                      <a:pt x="1921" y="220442"/>
                      <a:pt x="0" y="218521"/>
                      <a:pt x="0" y="216142"/>
                    </a:cubicBezTo>
                    <a:lnTo>
                      <a:pt x="0" y="4300"/>
                    </a:lnTo>
                    <a:cubicBezTo>
                      <a:pt x="0" y="1921"/>
                      <a:pt x="1921" y="0"/>
                      <a:pt x="4300" y="0"/>
                    </a:cubicBezTo>
                    <a:lnTo>
                      <a:pt x="35460" y="0"/>
                    </a:lnTo>
                    <a:cubicBezTo>
                      <a:pt x="37839" y="0"/>
                      <a:pt x="39760" y="1921"/>
                      <a:pt x="39760" y="4300"/>
                    </a:cubicBezTo>
                    <a:lnTo>
                      <a:pt x="39760" y="13874"/>
                    </a:lnTo>
                    <a:lnTo>
                      <a:pt x="138801" y="13874"/>
                    </a:lnTo>
                    <a:lnTo>
                      <a:pt x="138801" y="4300"/>
                    </a:lnTo>
                    <a:cubicBezTo>
                      <a:pt x="138801" y="1921"/>
                      <a:pt x="140721" y="0"/>
                      <a:pt x="143101" y="0"/>
                    </a:cubicBezTo>
                    <a:lnTo>
                      <a:pt x="171423" y="0"/>
                    </a:lnTo>
                    <a:cubicBezTo>
                      <a:pt x="173802" y="0"/>
                      <a:pt x="175723" y="1921"/>
                      <a:pt x="175723" y="4300"/>
                    </a:cubicBezTo>
                    <a:lnTo>
                      <a:pt x="175723" y="119365"/>
                    </a:lnTo>
                    <a:cubicBezTo>
                      <a:pt x="175723" y="121745"/>
                      <a:pt x="173802" y="123665"/>
                      <a:pt x="171423" y="123665"/>
                    </a:cubicBezTo>
                    <a:cubicBezTo>
                      <a:pt x="169043" y="123665"/>
                      <a:pt x="167123" y="121745"/>
                      <a:pt x="167123" y="119365"/>
                    </a:cubicBezTo>
                    <a:lnTo>
                      <a:pt x="167123" y="8600"/>
                    </a:lnTo>
                    <a:lnTo>
                      <a:pt x="147401" y="8600"/>
                    </a:lnTo>
                    <a:lnTo>
                      <a:pt x="147401" y="18174"/>
                    </a:lnTo>
                    <a:cubicBezTo>
                      <a:pt x="147401" y="20554"/>
                      <a:pt x="145480" y="22474"/>
                      <a:pt x="143101" y="22474"/>
                    </a:cubicBezTo>
                    <a:lnTo>
                      <a:pt x="35460" y="22474"/>
                    </a:lnTo>
                    <a:cubicBezTo>
                      <a:pt x="33081" y="22474"/>
                      <a:pt x="31160" y="20554"/>
                      <a:pt x="31160" y="18174"/>
                    </a:cubicBezTo>
                    <a:lnTo>
                      <a:pt x="31160" y="8600"/>
                    </a:lnTo>
                    <a:lnTo>
                      <a:pt x="8600" y="8600"/>
                    </a:lnTo>
                    <a:lnTo>
                      <a:pt x="8600" y="211842"/>
                    </a:lnTo>
                    <a:lnTo>
                      <a:pt x="87087" y="211842"/>
                    </a:lnTo>
                    <a:cubicBezTo>
                      <a:pt x="89466" y="211842"/>
                      <a:pt x="91387" y="213762"/>
                      <a:pt x="91387" y="216142"/>
                    </a:cubicBezTo>
                    <a:cubicBezTo>
                      <a:pt x="91387" y="218521"/>
                      <a:pt x="89466" y="220442"/>
                      <a:pt x="87087" y="220442"/>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7" name="Freeform: Shape 106">
                <a:extLst>
                  <a:ext uri="{FF2B5EF4-FFF2-40B4-BE49-F238E27FC236}">
                    <a16:creationId xmlns:a16="http://schemas.microsoft.com/office/drawing/2014/main" id="{4DE0ACEA-2E94-4312-A02F-C084A6290AE9}"/>
                  </a:ext>
                </a:extLst>
              </p:cNvPr>
              <p:cNvSpPr/>
              <p:nvPr/>
            </p:nvSpPr>
            <p:spPr>
              <a:xfrm>
                <a:off x="4349184" y="3840197"/>
                <a:ext cx="77398" cy="163396"/>
              </a:xfrm>
              <a:custGeom>
                <a:avLst/>
                <a:gdLst>
                  <a:gd name="connsiteX0" fmla="*/ 69028 w 77398"/>
                  <a:gd name="connsiteY0" fmla="*/ 165059 h 163396"/>
                  <a:gd name="connsiteX1" fmla="*/ 60428 w 77398"/>
                  <a:gd name="connsiteY1" fmla="*/ 156459 h 163396"/>
                  <a:gd name="connsiteX2" fmla="*/ 60428 w 77398"/>
                  <a:gd name="connsiteY2" fmla="*/ 17200 h 163396"/>
                  <a:gd name="connsiteX3" fmla="*/ 8600 w 77398"/>
                  <a:gd name="connsiteY3" fmla="*/ 17200 h 163396"/>
                  <a:gd name="connsiteX4" fmla="*/ 0 w 77398"/>
                  <a:gd name="connsiteY4" fmla="*/ 8600 h 163396"/>
                  <a:gd name="connsiteX5" fmla="*/ 8600 w 77398"/>
                  <a:gd name="connsiteY5" fmla="*/ 0 h 163396"/>
                  <a:gd name="connsiteX6" fmla="*/ 69028 w 77398"/>
                  <a:gd name="connsiteY6" fmla="*/ 0 h 163396"/>
                  <a:gd name="connsiteX7" fmla="*/ 77627 w 77398"/>
                  <a:gd name="connsiteY7" fmla="*/ 8600 h 163396"/>
                  <a:gd name="connsiteX8" fmla="*/ 77627 w 77398"/>
                  <a:gd name="connsiteY8" fmla="*/ 156459 h 163396"/>
                  <a:gd name="connsiteX9" fmla="*/ 69028 w 77398"/>
                  <a:gd name="connsiteY9" fmla="*/ 165059 h 16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98" h="163396">
                    <a:moveTo>
                      <a:pt x="69028" y="165059"/>
                    </a:moveTo>
                    <a:cubicBezTo>
                      <a:pt x="64269" y="165059"/>
                      <a:pt x="60428" y="161218"/>
                      <a:pt x="60428" y="156459"/>
                    </a:cubicBezTo>
                    <a:lnTo>
                      <a:pt x="60428" y="17200"/>
                    </a:lnTo>
                    <a:lnTo>
                      <a:pt x="8600" y="17200"/>
                    </a:lnTo>
                    <a:cubicBezTo>
                      <a:pt x="3841" y="17200"/>
                      <a:pt x="0" y="13358"/>
                      <a:pt x="0" y="8600"/>
                    </a:cubicBezTo>
                    <a:cubicBezTo>
                      <a:pt x="0" y="3841"/>
                      <a:pt x="3841" y="0"/>
                      <a:pt x="8600" y="0"/>
                    </a:cubicBezTo>
                    <a:lnTo>
                      <a:pt x="69028" y="0"/>
                    </a:lnTo>
                    <a:cubicBezTo>
                      <a:pt x="73786" y="0"/>
                      <a:pt x="77627" y="3841"/>
                      <a:pt x="77627" y="8600"/>
                    </a:cubicBezTo>
                    <a:lnTo>
                      <a:pt x="77627" y="156459"/>
                    </a:lnTo>
                    <a:cubicBezTo>
                      <a:pt x="77627" y="161218"/>
                      <a:pt x="73786" y="165059"/>
                      <a:pt x="69028" y="165059"/>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8" name="Freeform: Shape 107">
                <a:extLst>
                  <a:ext uri="{FF2B5EF4-FFF2-40B4-BE49-F238E27FC236}">
                    <a16:creationId xmlns:a16="http://schemas.microsoft.com/office/drawing/2014/main" id="{28A29E06-C47D-4D3F-8768-294B3625FD7A}"/>
                  </a:ext>
                </a:extLst>
              </p:cNvPr>
              <p:cNvSpPr/>
              <p:nvPr/>
            </p:nvSpPr>
            <p:spPr>
              <a:xfrm>
                <a:off x="4179194" y="3840226"/>
                <a:ext cx="140463" cy="286660"/>
              </a:xfrm>
              <a:custGeom>
                <a:avLst/>
                <a:gdLst>
                  <a:gd name="connsiteX0" fmla="*/ 133870 w 140463"/>
                  <a:gd name="connsiteY0" fmla="*/ 287061 h 286660"/>
                  <a:gd name="connsiteX1" fmla="*/ 18748 w 140463"/>
                  <a:gd name="connsiteY1" fmla="*/ 287061 h 286660"/>
                  <a:gd name="connsiteX2" fmla="*/ 0 w 140463"/>
                  <a:gd name="connsiteY2" fmla="*/ 269030 h 286660"/>
                  <a:gd name="connsiteX3" fmla="*/ 0 w 140463"/>
                  <a:gd name="connsiteY3" fmla="*/ 8600 h 286660"/>
                  <a:gd name="connsiteX4" fmla="*/ 8600 w 140463"/>
                  <a:gd name="connsiteY4" fmla="*/ 0 h 286660"/>
                  <a:gd name="connsiteX5" fmla="*/ 70920 w 140463"/>
                  <a:gd name="connsiteY5" fmla="*/ 0 h 286660"/>
                  <a:gd name="connsiteX6" fmla="*/ 79519 w 140463"/>
                  <a:gd name="connsiteY6" fmla="*/ 8600 h 286660"/>
                  <a:gd name="connsiteX7" fmla="*/ 70920 w 140463"/>
                  <a:gd name="connsiteY7" fmla="*/ 17200 h 286660"/>
                  <a:gd name="connsiteX8" fmla="*/ 17200 w 140463"/>
                  <a:gd name="connsiteY8" fmla="*/ 17200 h 286660"/>
                  <a:gd name="connsiteX9" fmla="*/ 17200 w 140463"/>
                  <a:gd name="connsiteY9" fmla="*/ 269030 h 286660"/>
                  <a:gd name="connsiteX10" fmla="*/ 18748 w 140463"/>
                  <a:gd name="connsiteY10" fmla="*/ 269862 h 286660"/>
                  <a:gd name="connsiteX11" fmla="*/ 133870 w 140463"/>
                  <a:gd name="connsiteY11" fmla="*/ 269862 h 286660"/>
                  <a:gd name="connsiteX12" fmla="*/ 142470 w 140463"/>
                  <a:gd name="connsiteY12" fmla="*/ 278462 h 286660"/>
                  <a:gd name="connsiteX13" fmla="*/ 133870 w 140463"/>
                  <a:gd name="connsiteY13" fmla="*/ 287061 h 2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463" h="286660">
                    <a:moveTo>
                      <a:pt x="133870" y="287061"/>
                    </a:moveTo>
                    <a:lnTo>
                      <a:pt x="18748" y="287061"/>
                    </a:lnTo>
                    <a:cubicBezTo>
                      <a:pt x="9689" y="287061"/>
                      <a:pt x="0" y="279809"/>
                      <a:pt x="0" y="269030"/>
                    </a:cubicBezTo>
                    <a:lnTo>
                      <a:pt x="0" y="8600"/>
                    </a:lnTo>
                    <a:cubicBezTo>
                      <a:pt x="0" y="3841"/>
                      <a:pt x="3841" y="0"/>
                      <a:pt x="8600" y="0"/>
                    </a:cubicBezTo>
                    <a:lnTo>
                      <a:pt x="70920" y="0"/>
                    </a:lnTo>
                    <a:cubicBezTo>
                      <a:pt x="75678" y="0"/>
                      <a:pt x="79519" y="3841"/>
                      <a:pt x="79519" y="8600"/>
                    </a:cubicBezTo>
                    <a:cubicBezTo>
                      <a:pt x="79519" y="13358"/>
                      <a:pt x="75678" y="17200"/>
                      <a:pt x="70920" y="17200"/>
                    </a:cubicBezTo>
                    <a:lnTo>
                      <a:pt x="17200" y="17200"/>
                    </a:lnTo>
                    <a:lnTo>
                      <a:pt x="17200" y="269030"/>
                    </a:lnTo>
                    <a:cubicBezTo>
                      <a:pt x="17343" y="269375"/>
                      <a:pt x="18260" y="269862"/>
                      <a:pt x="18748" y="269862"/>
                    </a:cubicBezTo>
                    <a:lnTo>
                      <a:pt x="133870" y="269862"/>
                    </a:lnTo>
                    <a:cubicBezTo>
                      <a:pt x="138629" y="269862"/>
                      <a:pt x="142470" y="273703"/>
                      <a:pt x="142470" y="278462"/>
                    </a:cubicBezTo>
                    <a:cubicBezTo>
                      <a:pt x="142470" y="283220"/>
                      <a:pt x="138629" y="287061"/>
                      <a:pt x="133870" y="287061"/>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09" name="Freeform: Shape 108">
                <a:extLst>
                  <a:ext uri="{FF2B5EF4-FFF2-40B4-BE49-F238E27FC236}">
                    <a16:creationId xmlns:a16="http://schemas.microsoft.com/office/drawing/2014/main" id="{D21E64B1-445E-4A4D-AC98-A0B13B173E9A}"/>
                  </a:ext>
                </a:extLst>
              </p:cNvPr>
              <p:cNvSpPr/>
              <p:nvPr/>
            </p:nvSpPr>
            <p:spPr>
              <a:xfrm>
                <a:off x="4238418" y="3913439"/>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0" name="Freeform: Shape 109">
                <a:extLst>
                  <a:ext uri="{FF2B5EF4-FFF2-40B4-BE49-F238E27FC236}">
                    <a16:creationId xmlns:a16="http://schemas.microsoft.com/office/drawing/2014/main" id="{EEB8DCF8-26EF-46DC-80BD-8AE53B08D085}"/>
                  </a:ext>
                </a:extLst>
              </p:cNvPr>
              <p:cNvSpPr/>
              <p:nvPr/>
            </p:nvSpPr>
            <p:spPr>
              <a:xfrm>
                <a:off x="4238418" y="394720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1" name="Freeform: Shape 110">
                <a:extLst>
                  <a:ext uri="{FF2B5EF4-FFF2-40B4-BE49-F238E27FC236}">
                    <a16:creationId xmlns:a16="http://schemas.microsoft.com/office/drawing/2014/main" id="{8099069F-EB9C-4678-A5EF-C2B18A09AFC0}"/>
                  </a:ext>
                </a:extLst>
              </p:cNvPr>
              <p:cNvSpPr/>
              <p:nvPr/>
            </p:nvSpPr>
            <p:spPr>
              <a:xfrm>
                <a:off x="4238418" y="4011219"/>
                <a:ext cx="85998" cy="5733"/>
              </a:xfrm>
              <a:custGeom>
                <a:avLst/>
                <a:gdLst>
                  <a:gd name="connsiteX0" fmla="*/ 83131 w 85997"/>
                  <a:gd name="connsiteY0" fmla="*/ 5733 h 5733"/>
                  <a:gd name="connsiteX1" fmla="*/ 2867 w 85997"/>
                  <a:gd name="connsiteY1" fmla="*/ 5733 h 5733"/>
                  <a:gd name="connsiteX2" fmla="*/ 0 w 85997"/>
                  <a:gd name="connsiteY2" fmla="*/ 2867 h 5733"/>
                  <a:gd name="connsiteX3" fmla="*/ 2867 w 85997"/>
                  <a:gd name="connsiteY3" fmla="*/ 0 h 5733"/>
                  <a:gd name="connsiteX4" fmla="*/ 83131 w 85997"/>
                  <a:gd name="connsiteY4" fmla="*/ 0 h 5733"/>
                  <a:gd name="connsiteX5" fmla="*/ 85998 w 85997"/>
                  <a:gd name="connsiteY5" fmla="*/ 2867 h 5733"/>
                  <a:gd name="connsiteX6" fmla="*/ 83131 w 85997"/>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97" h="5733">
                    <a:moveTo>
                      <a:pt x="83131" y="5733"/>
                    </a:moveTo>
                    <a:lnTo>
                      <a:pt x="2867" y="5733"/>
                    </a:lnTo>
                    <a:cubicBezTo>
                      <a:pt x="1290" y="5733"/>
                      <a:pt x="0" y="4443"/>
                      <a:pt x="0" y="2867"/>
                    </a:cubicBezTo>
                    <a:cubicBezTo>
                      <a:pt x="0" y="1290"/>
                      <a:pt x="1290" y="0"/>
                      <a:pt x="2867" y="0"/>
                    </a:cubicBezTo>
                    <a:lnTo>
                      <a:pt x="83131" y="0"/>
                    </a:lnTo>
                    <a:cubicBezTo>
                      <a:pt x="84708" y="0"/>
                      <a:pt x="85998" y="1290"/>
                      <a:pt x="85998" y="2867"/>
                    </a:cubicBezTo>
                    <a:cubicBezTo>
                      <a:pt x="85998" y="4443"/>
                      <a:pt x="84737" y="5733"/>
                      <a:pt x="83131"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2" name="Freeform: Shape 111">
                <a:extLst>
                  <a:ext uri="{FF2B5EF4-FFF2-40B4-BE49-F238E27FC236}">
                    <a16:creationId xmlns:a16="http://schemas.microsoft.com/office/drawing/2014/main" id="{A0FDDFD4-0799-47F6-B634-0AEED81B0F79}"/>
                  </a:ext>
                </a:extLst>
              </p:cNvPr>
              <p:cNvSpPr/>
              <p:nvPr/>
            </p:nvSpPr>
            <p:spPr>
              <a:xfrm>
                <a:off x="4238418" y="3978998"/>
                <a:ext cx="126130" cy="5733"/>
              </a:xfrm>
              <a:custGeom>
                <a:avLst/>
                <a:gdLst>
                  <a:gd name="connsiteX0" fmla="*/ 125012 w 126130"/>
                  <a:gd name="connsiteY0" fmla="*/ 5733 h 5733"/>
                  <a:gd name="connsiteX1" fmla="*/ 2867 w 126130"/>
                  <a:gd name="connsiteY1" fmla="*/ 5733 h 5733"/>
                  <a:gd name="connsiteX2" fmla="*/ 0 w 126130"/>
                  <a:gd name="connsiteY2" fmla="*/ 2867 h 5733"/>
                  <a:gd name="connsiteX3" fmla="*/ 2867 w 126130"/>
                  <a:gd name="connsiteY3" fmla="*/ 0 h 5733"/>
                  <a:gd name="connsiteX4" fmla="*/ 125012 w 126130"/>
                  <a:gd name="connsiteY4" fmla="*/ 0 h 5733"/>
                  <a:gd name="connsiteX5" fmla="*/ 127879 w 126130"/>
                  <a:gd name="connsiteY5" fmla="*/ 2867 h 5733"/>
                  <a:gd name="connsiteX6" fmla="*/ 125012 w 126130"/>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30" h="5733">
                    <a:moveTo>
                      <a:pt x="125012" y="5733"/>
                    </a:moveTo>
                    <a:lnTo>
                      <a:pt x="2867" y="5733"/>
                    </a:lnTo>
                    <a:cubicBezTo>
                      <a:pt x="1290" y="5733"/>
                      <a:pt x="0" y="4443"/>
                      <a:pt x="0" y="2867"/>
                    </a:cubicBezTo>
                    <a:cubicBezTo>
                      <a:pt x="0" y="1290"/>
                      <a:pt x="1290" y="0"/>
                      <a:pt x="2867" y="0"/>
                    </a:cubicBezTo>
                    <a:lnTo>
                      <a:pt x="125012" y="0"/>
                    </a:lnTo>
                    <a:cubicBezTo>
                      <a:pt x="126589" y="0"/>
                      <a:pt x="127879" y="1290"/>
                      <a:pt x="127879" y="2867"/>
                    </a:cubicBezTo>
                    <a:cubicBezTo>
                      <a:pt x="127879" y="4443"/>
                      <a:pt x="126589" y="5733"/>
                      <a:pt x="12501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sp>
            <p:nvSpPr>
              <p:cNvPr id="113" name="Freeform: Shape 112">
                <a:extLst>
                  <a:ext uri="{FF2B5EF4-FFF2-40B4-BE49-F238E27FC236}">
                    <a16:creationId xmlns:a16="http://schemas.microsoft.com/office/drawing/2014/main" id="{5934D6AE-1043-4B1F-BF85-17E4CBEFF2EF}"/>
                  </a:ext>
                </a:extLst>
              </p:cNvPr>
              <p:cNvSpPr/>
              <p:nvPr/>
            </p:nvSpPr>
            <p:spPr>
              <a:xfrm>
                <a:off x="4238447" y="4044615"/>
                <a:ext cx="65932" cy="5733"/>
              </a:xfrm>
              <a:custGeom>
                <a:avLst/>
                <a:gdLst>
                  <a:gd name="connsiteX0" fmla="*/ 65502 w 65931"/>
                  <a:gd name="connsiteY0" fmla="*/ 5733 h 5733"/>
                  <a:gd name="connsiteX1" fmla="*/ 2867 w 65931"/>
                  <a:gd name="connsiteY1" fmla="*/ 5733 h 5733"/>
                  <a:gd name="connsiteX2" fmla="*/ 0 w 65931"/>
                  <a:gd name="connsiteY2" fmla="*/ 2867 h 5733"/>
                  <a:gd name="connsiteX3" fmla="*/ 2867 w 65931"/>
                  <a:gd name="connsiteY3" fmla="*/ 0 h 5733"/>
                  <a:gd name="connsiteX4" fmla="*/ 65502 w 65931"/>
                  <a:gd name="connsiteY4" fmla="*/ 0 h 5733"/>
                  <a:gd name="connsiteX5" fmla="*/ 68368 w 65931"/>
                  <a:gd name="connsiteY5" fmla="*/ 2867 h 5733"/>
                  <a:gd name="connsiteX6" fmla="*/ 65502 w 65931"/>
                  <a:gd name="connsiteY6" fmla="*/ 5733 h 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931" h="5733">
                    <a:moveTo>
                      <a:pt x="65502" y="5733"/>
                    </a:moveTo>
                    <a:lnTo>
                      <a:pt x="2867" y="5733"/>
                    </a:lnTo>
                    <a:cubicBezTo>
                      <a:pt x="1290" y="5733"/>
                      <a:pt x="0" y="4443"/>
                      <a:pt x="0" y="2867"/>
                    </a:cubicBezTo>
                    <a:cubicBezTo>
                      <a:pt x="0" y="1290"/>
                      <a:pt x="1290" y="0"/>
                      <a:pt x="2867" y="0"/>
                    </a:cubicBezTo>
                    <a:lnTo>
                      <a:pt x="65502" y="0"/>
                    </a:lnTo>
                    <a:cubicBezTo>
                      <a:pt x="67078" y="0"/>
                      <a:pt x="68368" y="1290"/>
                      <a:pt x="68368" y="2867"/>
                    </a:cubicBezTo>
                    <a:cubicBezTo>
                      <a:pt x="68368" y="4443"/>
                      <a:pt x="67078" y="5733"/>
                      <a:pt x="65502" y="5733"/>
                    </a:cubicBezTo>
                    <a:close/>
                  </a:path>
                </a:pathLst>
              </a:custGeom>
              <a:grpFill/>
              <a:ln w="28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444847"/>
                  </a:solidFill>
                  <a:effectLst/>
                  <a:uLnTx/>
                  <a:uFillTx/>
                  <a:latin typeface="Arial"/>
                  <a:ea typeface="+mn-ea"/>
                  <a:cs typeface="+mn-cs"/>
                </a:endParaRPr>
              </a:p>
            </p:txBody>
          </p:sp>
        </p:grpSp>
      </p:grpSp>
    </p:spTree>
    <p:extLst>
      <p:ext uri="{BB962C8B-B14F-4D97-AF65-F5344CB8AC3E}">
        <p14:creationId xmlns:p14="http://schemas.microsoft.com/office/powerpoint/2010/main" val="308219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0-#ppt_h/2"/>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1" grpId="0"/>
      <p:bldP spid="63" grpId="0"/>
      <p:bldP spid="6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5C1FF-5E8E-454D-AE1B-EDE2241D7D70}"/>
              </a:ext>
            </a:extLst>
          </p:cNvPr>
          <p:cNvSpPr>
            <a:spLocks noGrp="1"/>
          </p:cNvSpPr>
          <p:nvPr>
            <p:ph type="body" sz="quarter" idx="10"/>
          </p:nvPr>
        </p:nvSpPr>
        <p:spPr/>
        <p:txBody>
          <a:bodyPr/>
          <a:lstStyle/>
          <a:p>
            <a:r>
              <a:rPr lang="en-US" dirty="0"/>
              <a:t>7</a:t>
            </a:r>
          </a:p>
        </p:txBody>
      </p:sp>
      <p:sp>
        <p:nvSpPr>
          <p:cNvPr id="3" name="Title 2">
            <a:extLst>
              <a:ext uri="{FF2B5EF4-FFF2-40B4-BE49-F238E27FC236}">
                <a16:creationId xmlns:a16="http://schemas.microsoft.com/office/drawing/2014/main" id="{C7F86E9D-85A4-41A9-B421-DE41A12CF36A}"/>
              </a:ext>
            </a:extLst>
          </p:cNvPr>
          <p:cNvSpPr>
            <a:spLocks noGrp="1"/>
          </p:cNvSpPr>
          <p:nvPr>
            <p:ph type="ctrTitle"/>
          </p:nvPr>
        </p:nvSpPr>
        <p:spPr/>
        <p:txBody>
          <a:bodyPr/>
          <a:lstStyle/>
          <a:p>
            <a:r>
              <a:rPr lang="en-US" dirty="0"/>
              <a:t>A deeper dive into the tools and skills</a:t>
            </a:r>
          </a:p>
        </p:txBody>
      </p:sp>
      <p:sp>
        <p:nvSpPr>
          <p:cNvPr id="2" name="Subtitle 1">
            <a:extLst>
              <a:ext uri="{FF2B5EF4-FFF2-40B4-BE49-F238E27FC236}">
                <a16:creationId xmlns:a16="http://schemas.microsoft.com/office/drawing/2014/main" id="{2F8C8B2C-5E86-4878-A1D1-3946640D9B9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6653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a:bodyPr>
          <a:lstStyle/>
          <a:p>
            <a:r>
              <a:rPr lang="en-US" dirty="0"/>
              <a:t>ETL on Azure</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748127" y="1505376"/>
            <a:ext cx="8371701" cy="4114800"/>
          </a:xfrm>
        </p:spPr>
        <p:txBody>
          <a:bodyPr>
            <a:noAutofit/>
          </a:bodyPr>
          <a:lstStyle/>
          <a:p>
            <a:pPr marL="0" indent="0">
              <a:lnSpc>
                <a:spcPct val="150000"/>
              </a:lnSpc>
              <a:buNone/>
            </a:pPr>
            <a:r>
              <a:rPr lang="en-US" sz="2700" dirty="0"/>
              <a:t>        Azure Data Factory</a:t>
            </a:r>
          </a:p>
          <a:p>
            <a:pPr marL="0" indent="0">
              <a:lnSpc>
                <a:spcPct val="150000"/>
              </a:lnSpc>
              <a:buNone/>
            </a:pPr>
            <a:r>
              <a:rPr lang="en-US" sz="2700" dirty="0"/>
              <a:t>        SQL Server Integration Services (SSIS)</a:t>
            </a:r>
          </a:p>
          <a:p>
            <a:pPr marL="0" indent="0">
              <a:lnSpc>
                <a:spcPct val="150000"/>
              </a:lnSpc>
              <a:buNone/>
            </a:pPr>
            <a:r>
              <a:rPr lang="en-US" sz="2700" dirty="0"/>
              <a:t>        HDInsight with Hive</a:t>
            </a:r>
          </a:p>
          <a:p>
            <a:pPr marL="0" indent="0">
              <a:lnSpc>
                <a:spcPct val="150000"/>
              </a:lnSpc>
              <a:buNone/>
            </a:pPr>
            <a:r>
              <a:rPr lang="en-US" sz="2700" dirty="0"/>
              <a:t>        Oozie on HDInsight</a:t>
            </a:r>
          </a:p>
          <a:p>
            <a:pPr marL="0" indent="0">
              <a:lnSpc>
                <a:spcPct val="150000"/>
              </a:lnSpc>
              <a:buNone/>
            </a:pPr>
            <a:r>
              <a:rPr lang="en-US" sz="2700" dirty="0"/>
              <a:t>        Azure Databricks</a:t>
            </a:r>
          </a:p>
          <a:p>
            <a:pPr marL="0" indent="0">
              <a:lnSpc>
                <a:spcPct val="150000"/>
              </a:lnSpc>
              <a:buNone/>
            </a:pPr>
            <a:r>
              <a:rPr lang="en-US" sz="2700" dirty="0"/>
              <a:t>        SQL with PolyBase or COPY activity</a:t>
            </a:r>
          </a:p>
          <a:p>
            <a:pPr marL="0" indent="0">
              <a:lnSpc>
                <a:spcPct val="150000"/>
              </a:lnSpc>
              <a:buNone/>
            </a:pPr>
            <a:r>
              <a:rPr lang="en-US" sz="2700" b="1" dirty="0">
                <a:solidFill>
                  <a:schemeClr val="tx2"/>
                </a:solidFill>
              </a:rPr>
              <a:t>        Synapse Analytics pipelines</a:t>
            </a:r>
          </a:p>
        </p:txBody>
      </p:sp>
      <p:sp>
        <p:nvSpPr>
          <p:cNvPr id="2" name="Text Placeholder 1">
            <a:extLst>
              <a:ext uri="{FF2B5EF4-FFF2-40B4-BE49-F238E27FC236}">
                <a16:creationId xmlns:a16="http://schemas.microsoft.com/office/drawing/2014/main" id="{FC0FF1F7-DC75-412C-9F59-B72DDFBD103D}"/>
              </a:ext>
            </a:extLst>
          </p:cNvPr>
          <p:cNvSpPr>
            <a:spLocks noGrp="1"/>
          </p:cNvSpPr>
          <p:nvPr>
            <p:ph type="body" sz="quarter" idx="16"/>
          </p:nvPr>
        </p:nvSpPr>
        <p:spPr/>
        <p:txBody>
          <a:bodyPr/>
          <a:lstStyle/>
          <a:p>
            <a:r>
              <a:rPr lang="en-US" sz="1800" dirty="0"/>
              <a:t>You’ve got to move it move it!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916" y="1560917"/>
            <a:ext cx="556860" cy="556860"/>
          </a:xfrm>
          <a:prstGeom prst="rect">
            <a:avLst/>
          </a:prstGeom>
        </p:spPr>
      </p:pic>
      <p:pic>
        <p:nvPicPr>
          <p:cNvPr id="8" name="Graphic 7">
            <a:extLst>
              <a:ext uri="{FF2B5EF4-FFF2-40B4-BE49-F238E27FC236}">
                <a16:creationId xmlns:a16="http://schemas.microsoft.com/office/drawing/2014/main" id="{67D4D3B6-AC58-4354-8D60-FBC160D337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6688" y="3005916"/>
            <a:ext cx="619605"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4909" y="3646307"/>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4908" y="4339044"/>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8393" y="5724625"/>
            <a:ext cx="627246" cy="627246"/>
          </a:xfrm>
          <a:prstGeom prst="rect">
            <a:avLst/>
          </a:prstGeom>
        </p:spPr>
      </p:pic>
      <p:pic>
        <p:nvPicPr>
          <p:cNvPr id="15" name="Picture 14" descr="A picture containing text, clipart&#10;&#10;Description automatically generated">
            <a:extLst>
              <a:ext uri="{FF2B5EF4-FFF2-40B4-BE49-F238E27FC236}">
                <a16:creationId xmlns:a16="http://schemas.microsoft.com/office/drawing/2014/main" id="{ED9BF46A-0E09-4215-9D58-2F26698E2C3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393" y="2248223"/>
            <a:ext cx="627247" cy="627247"/>
          </a:xfrm>
          <a:prstGeom prst="rect">
            <a:avLst/>
          </a:prstGeom>
        </p:spPr>
      </p:pic>
      <p:pic>
        <p:nvPicPr>
          <p:cNvPr id="17" name="Graphic 16">
            <a:extLst>
              <a:ext uri="{FF2B5EF4-FFF2-40B4-BE49-F238E27FC236}">
                <a16:creationId xmlns:a16="http://schemas.microsoft.com/office/drawing/2014/main" id="{785B7351-998E-4CDC-95B4-79604084283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21915" y="5062437"/>
            <a:ext cx="556861" cy="556861"/>
          </a:xfrm>
          <a:prstGeom prst="rect">
            <a:avLst/>
          </a:prstGeom>
        </p:spPr>
      </p:pic>
      <p:pic>
        <p:nvPicPr>
          <p:cNvPr id="7" name="Graphic 6" descr="Database with solid fill">
            <a:extLst>
              <a:ext uri="{FF2B5EF4-FFF2-40B4-BE49-F238E27FC236}">
                <a16:creationId xmlns:a16="http://schemas.microsoft.com/office/drawing/2014/main" id="{5D85BCE6-56EC-4918-B151-63ED7EBB4B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46039" y="3429000"/>
            <a:ext cx="2659625" cy="2659625"/>
          </a:xfrm>
          <a:prstGeom prst="rect">
            <a:avLst/>
          </a:prstGeom>
        </p:spPr>
      </p:pic>
    </p:spTree>
    <p:extLst>
      <p:ext uri="{BB962C8B-B14F-4D97-AF65-F5344CB8AC3E}">
        <p14:creationId xmlns:p14="http://schemas.microsoft.com/office/powerpoint/2010/main" val="16177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fade">
                                      <p:cBhvr>
                                        <p:cTn id="47" dur="500"/>
                                        <p:tgtEl>
                                          <p:spTgt spid="4">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816A6C-141C-4C15-9E27-5E083E93C0A8}"/>
              </a:ext>
            </a:extLst>
          </p:cNvPr>
          <p:cNvSpPr>
            <a:spLocks noGrp="1"/>
          </p:cNvSpPr>
          <p:nvPr>
            <p:ph type="title"/>
          </p:nvPr>
        </p:nvSpPr>
        <p:spPr/>
        <p:txBody>
          <a:bodyPr>
            <a:normAutofit fontScale="90000"/>
          </a:bodyPr>
          <a:lstStyle/>
          <a:p>
            <a:r>
              <a:rPr lang="en-US" dirty="0"/>
              <a:t>Data exploration, management, and transformation</a:t>
            </a:r>
            <a:endParaRPr lang="en-US" sz="2400" dirty="0"/>
          </a:p>
        </p:txBody>
      </p:sp>
      <p:sp>
        <p:nvSpPr>
          <p:cNvPr id="4" name="Content Placeholder 3">
            <a:extLst>
              <a:ext uri="{FF2B5EF4-FFF2-40B4-BE49-F238E27FC236}">
                <a16:creationId xmlns:a16="http://schemas.microsoft.com/office/drawing/2014/main" id="{18B415AF-3B99-4B88-A9E6-D52761E3001C}"/>
              </a:ext>
            </a:extLst>
          </p:cNvPr>
          <p:cNvSpPr>
            <a:spLocks noGrp="1"/>
          </p:cNvSpPr>
          <p:nvPr>
            <p:ph type="body" sz="quarter" idx="10"/>
          </p:nvPr>
        </p:nvSpPr>
        <p:spPr>
          <a:xfrm>
            <a:off x="821460" y="1931098"/>
            <a:ext cx="7577136" cy="4114800"/>
          </a:xfrm>
        </p:spPr>
        <p:txBody>
          <a:bodyPr>
            <a:normAutofit fontScale="92500"/>
          </a:bodyPr>
          <a:lstStyle/>
          <a:p>
            <a:pPr marL="0" indent="0">
              <a:lnSpc>
                <a:spcPct val="200000"/>
              </a:lnSpc>
              <a:buNone/>
            </a:pPr>
            <a:r>
              <a:rPr lang="en-US" sz="2700" dirty="0"/>
              <a:t>        Azure Storage Explorer</a:t>
            </a:r>
          </a:p>
          <a:p>
            <a:pPr marL="0" indent="0">
              <a:lnSpc>
                <a:spcPct val="200000"/>
              </a:lnSpc>
              <a:buNone/>
            </a:pPr>
            <a:r>
              <a:rPr lang="en-US" sz="2700" dirty="0"/>
              <a:t>        Azure Data Studio / SSMS</a:t>
            </a:r>
          </a:p>
          <a:p>
            <a:pPr marL="0" indent="0">
              <a:lnSpc>
                <a:spcPct val="200000"/>
              </a:lnSpc>
              <a:buNone/>
            </a:pPr>
            <a:r>
              <a:rPr lang="en-US" sz="2700" dirty="0"/>
              <a:t>        HDInsight</a:t>
            </a:r>
          </a:p>
          <a:p>
            <a:pPr marL="0" indent="0">
              <a:lnSpc>
                <a:spcPct val="200000"/>
              </a:lnSpc>
              <a:buNone/>
            </a:pPr>
            <a:r>
              <a:rPr lang="en-US" sz="2700" dirty="0"/>
              <a:t>        Azure Databricks</a:t>
            </a:r>
          </a:p>
          <a:p>
            <a:pPr marL="0" indent="0">
              <a:lnSpc>
                <a:spcPct val="200000"/>
              </a:lnSpc>
              <a:buNone/>
            </a:pPr>
            <a:r>
              <a:rPr lang="en-US" sz="2700" b="1" dirty="0">
                <a:solidFill>
                  <a:schemeClr val="tx2"/>
                </a:solidFill>
              </a:rPr>
              <a:t>        Synapse Analytics</a:t>
            </a:r>
          </a:p>
        </p:txBody>
      </p:sp>
      <p:sp>
        <p:nvSpPr>
          <p:cNvPr id="2" name="Text Placeholder 1">
            <a:extLst>
              <a:ext uri="{FF2B5EF4-FFF2-40B4-BE49-F238E27FC236}">
                <a16:creationId xmlns:a16="http://schemas.microsoft.com/office/drawing/2014/main" id="{906F7A65-5F5B-4C8F-83D1-2A3EB0323890}"/>
              </a:ext>
            </a:extLst>
          </p:cNvPr>
          <p:cNvSpPr>
            <a:spLocks noGrp="1"/>
          </p:cNvSpPr>
          <p:nvPr>
            <p:ph type="body" sz="quarter" idx="16"/>
          </p:nvPr>
        </p:nvSpPr>
        <p:spPr>
          <a:xfrm>
            <a:off x="647699" y="1023696"/>
            <a:ext cx="7577137" cy="647700"/>
          </a:xfrm>
        </p:spPr>
        <p:txBody>
          <a:bodyPr/>
          <a:lstStyle/>
          <a:p>
            <a:r>
              <a:rPr lang="en-US" sz="1800" dirty="0"/>
              <a:t>This is a big (data) lake. Should have brought a bigger boat!</a:t>
            </a:r>
            <a:endParaRPr lang="en-US" dirty="0"/>
          </a:p>
        </p:txBody>
      </p:sp>
      <p:pic>
        <p:nvPicPr>
          <p:cNvPr id="6" name="Graphic 5">
            <a:extLst>
              <a:ext uri="{FF2B5EF4-FFF2-40B4-BE49-F238E27FC236}">
                <a16:creationId xmlns:a16="http://schemas.microsoft.com/office/drawing/2014/main" id="{E57A2A15-9C12-4CFE-A252-C3D79B029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1916" y="2141218"/>
            <a:ext cx="556860" cy="556860"/>
          </a:xfrm>
          <a:prstGeom prst="rect">
            <a:avLst/>
          </a:prstGeom>
        </p:spPr>
      </p:pic>
      <p:pic>
        <p:nvPicPr>
          <p:cNvPr id="9" name="Graphic 8">
            <a:extLst>
              <a:ext uri="{FF2B5EF4-FFF2-40B4-BE49-F238E27FC236}">
                <a16:creationId xmlns:a16="http://schemas.microsoft.com/office/drawing/2014/main" id="{D7F7B619-93B1-4EA4-9FE6-978F74857A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1324" y="3825419"/>
            <a:ext cx="621384" cy="621384"/>
          </a:xfrm>
          <a:prstGeom prst="rect">
            <a:avLst/>
          </a:prstGeom>
        </p:spPr>
      </p:pic>
      <p:pic>
        <p:nvPicPr>
          <p:cNvPr id="11" name="Picture 10" descr="Icon&#10;&#10;Description automatically generated">
            <a:extLst>
              <a:ext uri="{FF2B5EF4-FFF2-40B4-BE49-F238E27FC236}">
                <a16:creationId xmlns:a16="http://schemas.microsoft.com/office/drawing/2014/main" id="{F92FB738-1F27-4707-8D8B-62CD8BA773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23" y="4617113"/>
            <a:ext cx="621385" cy="621385"/>
          </a:xfrm>
          <a:prstGeom prst="rect">
            <a:avLst/>
          </a:prstGeom>
        </p:spPr>
      </p:pic>
      <p:pic>
        <p:nvPicPr>
          <p:cNvPr id="13" name="Graphic 12">
            <a:extLst>
              <a:ext uri="{FF2B5EF4-FFF2-40B4-BE49-F238E27FC236}">
                <a16:creationId xmlns:a16="http://schemas.microsoft.com/office/drawing/2014/main" id="{7885B3A2-F6DC-474C-BE8B-CCCFC3D258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723" y="5418652"/>
            <a:ext cx="627246" cy="627246"/>
          </a:xfrm>
          <a:prstGeom prst="rect">
            <a:avLst/>
          </a:prstGeom>
        </p:spPr>
      </p:pic>
      <p:pic>
        <p:nvPicPr>
          <p:cNvPr id="15" name="Picture 14">
            <a:extLst>
              <a:ext uri="{FF2B5EF4-FFF2-40B4-BE49-F238E27FC236}">
                <a16:creationId xmlns:a16="http://schemas.microsoft.com/office/drawing/2014/main" id="{ED9BF46A-0E09-4215-9D58-2F26698E2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98391" y="3012887"/>
            <a:ext cx="627247" cy="627247"/>
          </a:xfrm>
          <a:prstGeom prst="rect">
            <a:avLst/>
          </a:prstGeom>
        </p:spPr>
      </p:pic>
      <p:pic>
        <p:nvPicPr>
          <p:cNvPr id="7" name="Graphic 6" descr="3d Glasses outline">
            <a:extLst>
              <a:ext uri="{FF2B5EF4-FFF2-40B4-BE49-F238E27FC236}">
                <a16:creationId xmlns:a16="http://schemas.microsoft.com/office/drawing/2014/main" id="{179F8D76-EAB0-44D7-8977-7F63E94434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63548" y="3429000"/>
            <a:ext cx="2512142" cy="2512142"/>
          </a:xfrm>
          <a:prstGeom prst="rect">
            <a:avLst/>
          </a:prstGeom>
        </p:spPr>
      </p:pic>
    </p:spTree>
    <p:extLst>
      <p:ext uri="{BB962C8B-B14F-4D97-AF65-F5344CB8AC3E}">
        <p14:creationId xmlns:p14="http://schemas.microsoft.com/office/powerpoint/2010/main" val="18976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06CB075-D4C5-49D4-AC34-97D128DFAC38}"/>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EFBE50A0-6562-4BE8-9C72-A27B302FB74E}"/>
              </a:ext>
            </a:extLst>
          </p:cNvPr>
          <p:cNvSpPr>
            <a:spLocks noGrp="1"/>
          </p:cNvSpPr>
          <p:nvPr>
            <p:ph type="body" sz="quarter" idx="10"/>
          </p:nvPr>
        </p:nvSpPr>
        <p:spPr/>
        <p:txBody>
          <a:bodyPr/>
          <a:lstStyle/>
          <a:p>
            <a:r>
              <a:rPr lang="en-US" dirty="0"/>
              <a:t>8</a:t>
            </a:r>
          </a:p>
        </p:txBody>
      </p:sp>
      <p:sp>
        <p:nvSpPr>
          <p:cNvPr id="4" name="Title 3">
            <a:extLst>
              <a:ext uri="{FF2B5EF4-FFF2-40B4-BE49-F238E27FC236}">
                <a16:creationId xmlns:a16="http://schemas.microsoft.com/office/drawing/2014/main" id="{66BDBE84-313B-4CE4-BA68-257EED48E823}"/>
              </a:ext>
            </a:extLst>
          </p:cNvPr>
          <p:cNvSpPr>
            <a:spLocks noGrp="1"/>
          </p:cNvSpPr>
          <p:nvPr>
            <p:ph type="ctrTitle"/>
          </p:nvPr>
        </p:nvSpPr>
        <p:spPr/>
        <p:txBody>
          <a:bodyPr/>
          <a:lstStyle/>
          <a:p>
            <a:r>
              <a:rPr lang="en-US" dirty="0"/>
              <a:t>Let’s talk about loading data into the dedicated SQL pool</a:t>
            </a:r>
          </a:p>
        </p:txBody>
      </p:sp>
    </p:spTree>
    <p:extLst>
      <p:ext uri="{BB962C8B-B14F-4D97-AF65-F5344CB8AC3E}">
        <p14:creationId xmlns:p14="http://schemas.microsoft.com/office/powerpoint/2010/main" val="659814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216309" y="-135596"/>
            <a:ext cx="4391025" cy="1325562"/>
          </a:xfrm>
        </p:spPr>
        <p:txBody>
          <a:bodyPr/>
          <a:lstStyle/>
          <a:p>
            <a:r>
              <a:rPr lang="en-US" dirty="0"/>
              <a:t>Linked services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7493000" y="131763"/>
            <a:ext cx="4699000" cy="4510087"/>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765" dirty="0"/>
              <a:t>Linked services define the connection information needed to connect to external resources.</a:t>
            </a:r>
          </a:p>
          <a:p>
            <a:pPr>
              <a:lnSpc>
                <a:spcPct val="110000"/>
              </a:lnSpc>
              <a:spcBef>
                <a:spcPts val="600"/>
              </a:spcBef>
              <a:spcAft>
                <a:spcPts val="600"/>
              </a:spcAft>
            </a:pPr>
            <a:endParaRPr lang="en-US" sz="1765" dirty="0"/>
          </a:p>
          <a:p>
            <a:pPr marL="0" indent="0">
              <a:lnSpc>
                <a:spcPct val="110000"/>
              </a:lnSpc>
              <a:spcBef>
                <a:spcPts val="600"/>
              </a:spcBef>
              <a:spcAft>
                <a:spcPts val="600"/>
              </a:spcAft>
              <a:buNone/>
            </a:pPr>
            <a:r>
              <a:rPr lang="en-US" sz="2800" dirty="0">
                <a:solidFill>
                  <a:schemeClr val="tx2"/>
                </a:solidFill>
                <a:latin typeface="+mj-lt"/>
              </a:rPr>
              <a:t>Benefits</a:t>
            </a:r>
          </a:p>
          <a:p>
            <a:pPr marL="280121" indent="-280121">
              <a:lnSpc>
                <a:spcPct val="110000"/>
              </a:lnSpc>
              <a:spcBef>
                <a:spcPts val="600"/>
              </a:spcBef>
              <a:spcAft>
                <a:spcPts val="600"/>
              </a:spcAft>
              <a:buFont typeface="Arial" panose="020B0604020202020204" pitchFamily="34" charset="0"/>
              <a:buChar char="•"/>
            </a:pPr>
            <a:r>
              <a:rPr lang="en-US" sz="1765" dirty="0"/>
              <a:t>Offers pre-built 95+ connectors </a:t>
            </a:r>
          </a:p>
          <a:p>
            <a:pPr marL="280121" indent="-280121">
              <a:lnSpc>
                <a:spcPct val="110000"/>
              </a:lnSpc>
              <a:spcBef>
                <a:spcPts val="600"/>
              </a:spcBef>
              <a:spcAft>
                <a:spcPts val="600"/>
              </a:spcAft>
              <a:buFont typeface="Arial" panose="020B0604020202020204" pitchFamily="34" charset="0"/>
              <a:buChar char="•"/>
            </a:pPr>
            <a:r>
              <a:rPr lang="en-US" sz="1765" dirty="0"/>
              <a:t>Easy cross-platform data migration </a:t>
            </a:r>
          </a:p>
          <a:p>
            <a:pPr marL="280121" indent="-280121">
              <a:lnSpc>
                <a:spcPct val="110000"/>
              </a:lnSpc>
              <a:spcBef>
                <a:spcPts val="600"/>
              </a:spcBef>
              <a:spcAft>
                <a:spcPts val="600"/>
              </a:spcAft>
              <a:buFont typeface="Arial" panose="020B0604020202020204" pitchFamily="34" charset="0"/>
              <a:buChar char="•"/>
            </a:pPr>
            <a:r>
              <a:rPr lang="en-US" sz="1765" dirty="0"/>
              <a:t>Represents data store </a:t>
            </a:r>
            <a:r>
              <a:rPr lang="en-US" sz="1765" i="1" dirty="0"/>
              <a:t>or</a:t>
            </a:r>
            <a:r>
              <a:rPr lang="en-US" sz="1765" dirty="0"/>
              <a:t> compute resources</a:t>
            </a:r>
          </a:p>
          <a:p>
            <a:pPr>
              <a:lnSpc>
                <a:spcPct val="110000"/>
              </a:lnSpc>
              <a:spcBef>
                <a:spcPts val="600"/>
              </a:spcBef>
              <a:spcAft>
                <a:spcPts val="600"/>
              </a:spcAft>
            </a:pPr>
            <a:endParaRPr lang="en-US" sz="1765" dirty="0"/>
          </a:p>
          <a:p>
            <a:pPr>
              <a:lnSpc>
                <a:spcPct val="110000"/>
              </a:lnSpc>
              <a:spcBef>
                <a:spcPts val="600"/>
              </a:spcBef>
              <a:spcAft>
                <a:spcPts val="600"/>
              </a:spcAft>
            </a:pPr>
            <a:endParaRPr lang="en-US" sz="1961" dirty="0">
              <a:solidFill>
                <a:schemeClr val="tx2"/>
              </a:solidFill>
              <a:latin typeface="+mj-lt"/>
            </a:endParaRPr>
          </a:p>
        </p:txBody>
      </p:sp>
      <p:pic>
        <p:nvPicPr>
          <p:cNvPr id="6" name="Picture 5">
            <a:extLst>
              <a:ext uri="{FF2B5EF4-FFF2-40B4-BE49-F238E27FC236}">
                <a16:creationId xmlns:a16="http://schemas.microsoft.com/office/drawing/2014/main" id="{0542BDBE-585C-4EF3-AEA2-779E69881C05}"/>
              </a:ext>
            </a:extLst>
          </p:cNvPr>
          <p:cNvPicPr>
            <a:picLocks noChangeAspect="1"/>
          </p:cNvPicPr>
          <p:nvPr/>
        </p:nvPicPr>
        <p:blipFill>
          <a:blip r:embed="rId2"/>
          <a:stretch>
            <a:fillRect/>
          </a:stretch>
        </p:blipFill>
        <p:spPr>
          <a:xfrm>
            <a:off x="490824" y="1089602"/>
            <a:ext cx="6635943" cy="3088013"/>
          </a:xfrm>
          <a:prstGeom prst="rect">
            <a:avLst/>
          </a:prstGeom>
        </p:spPr>
      </p:pic>
      <p:pic>
        <p:nvPicPr>
          <p:cNvPr id="7" name="Picture 6">
            <a:extLst>
              <a:ext uri="{FF2B5EF4-FFF2-40B4-BE49-F238E27FC236}">
                <a16:creationId xmlns:a16="http://schemas.microsoft.com/office/drawing/2014/main" id="{5F208C84-C5BF-4E54-BB4D-6B7D00FCF9D6}"/>
              </a:ext>
            </a:extLst>
          </p:cNvPr>
          <p:cNvPicPr>
            <a:picLocks noChangeAspect="1"/>
          </p:cNvPicPr>
          <p:nvPr/>
        </p:nvPicPr>
        <p:blipFill>
          <a:blip r:embed="rId3"/>
          <a:stretch>
            <a:fillRect/>
          </a:stretch>
        </p:blipFill>
        <p:spPr>
          <a:xfrm>
            <a:off x="3836638" y="3162231"/>
            <a:ext cx="2961262" cy="3673323"/>
          </a:xfrm>
          <a:prstGeom prst="rect">
            <a:avLst/>
          </a:prstGeom>
          <a:ln>
            <a:solidFill>
              <a:schemeClr val="bg2">
                <a:lumMod val="50000"/>
              </a:schemeClr>
            </a:solidFill>
          </a:ln>
        </p:spPr>
      </p:pic>
      <p:sp>
        <p:nvSpPr>
          <p:cNvPr id="8" name="Rectangle 7">
            <a:extLst>
              <a:ext uri="{FF2B5EF4-FFF2-40B4-BE49-F238E27FC236}">
                <a16:creationId xmlns:a16="http://schemas.microsoft.com/office/drawing/2014/main" id="{F6FACEE6-A5CC-4CDA-8E27-BFA20E84EFD5}"/>
              </a:ext>
            </a:extLst>
          </p:cNvPr>
          <p:cNvSpPr/>
          <p:nvPr/>
        </p:nvSpPr>
        <p:spPr bwMode="auto">
          <a:xfrm>
            <a:off x="837361" y="1830941"/>
            <a:ext cx="1086772" cy="2173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C155013-4219-43D6-818D-B6F6767B5EC6}"/>
              </a:ext>
            </a:extLst>
          </p:cNvPr>
          <p:cNvSpPr/>
          <p:nvPr/>
        </p:nvSpPr>
        <p:spPr bwMode="auto">
          <a:xfrm>
            <a:off x="2318254" y="2075396"/>
            <a:ext cx="597075" cy="2447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Connector: Elbow 9">
            <a:extLst>
              <a:ext uri="{FF2B5EF4-FFF2-40B4-BE49-F238E27FC236}">
                <a16:creationId xmlns:a16="http://schemas.microsoft.com/office/drawing/2014/main" id="{85BE7839-A977-4551-8FB0-1C5912505218}"/>
              </a:ext>
            </a:extLst>
          </p:cNvPr>
          <p:cNvCxnSpPr>
            <a:cxnSpLocks/>
            <a:stCxn id="9" idx="3"/>
            <a:endCxn id="7" idx="0"/>
          </p:cNvCxnSpPr>
          <p:nvPr/>
        </p:nvCxnSpPr>
        <p:spPr>
          <a:xfrm>
            <a:off x="2915329" y="2197787"/>
            <a:ext cx="2401939" cy="96444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ED1A94-42E0-4A47-8721-23A31350A452}"/>
              </a:ext>
            </a:extLst>
          </p:cNvPr>
          <p:cNvSpPr/>
          <p:nvPr/>
        </p:nvSpPr>
        <p:spPr bwMode="auto">
          <a:xfrm>
            <a:off x="2318254" y="1136251"/>
            <a:ext cx="380210" cy="14374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996A457E-B636-4F96-BC06-920AA46EFA10}"/>
              </a:ext>
            </a:extLst>
          </p:cNvPr>
          <p:cNvSpPr/>
          <p:nvPr/>
        </p:nvSpPr>
        <p:spPr bwMode="auto">
          <a:xfrm>
            <a:off x="5688426" y="1129482"/>
            <a:ext cx="1002520" cy="15051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025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1000"/>
                                        <p:tgtEl>
                                          <p:spTgt spid="4">
                                            <p:txEl>
                                              <p:pRg st="3" end="3"/>
                                            </p:txEl>
                                          </p:spTgt>
                                        </p:tgtEl>
                                      </p:cBhvr>
                                    </p:animEffect>
                                    <p:anim calcmode="lin" valueType="num">
                                      <p:cBhvr>
                                        <p:cTn id="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1000"/>
                                        <p:tgtEl>
                                          <p:spTgt spid="4">
                                            <p:txEl>
                                              <p:pRg st="4" end="4"/>
                                            </p:txEl>
                                          </p:spTgt>
                                        </p:tgtEl>
                                      </p:cBhvr>
                                    </p:animEffect>
                                    <p:anim calcmode="lin" valueType="num">
                                      <p:cBhvr>
                                        <p:cTn id="13"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1000"/>
                                        <p:tgtEl>
                                          <p:spTgt spid="4">
                                            <p:txEl>
                                              <p:pRg st="5" end="5"/>
                                            </p:txEl>
                                          </p:spTgt>
                                        </p:tgtEl>
                                      </p:cBhvr>
                                    </p:animEffect>
                                    <p:anim calcmode="lin" valueType="num">
                                      <p:cBhvr>
                                        <p:cTn id="1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1000"/>
                                        <p:tgtEl>
                                          <p:spTgt spid="4">
                                            <p:txEl>
                                              <p:pRg st="6" end="6"/>
                                            </p:txEl>
                                          </p:spTgt>
                                        </p:tgtEl>
                                      </p:cBhvr>
                                    </p:animEffect>
                                    <p:anim calcmode="lin" valueType="num">
                                      <p:cBhvr>
                                        <p:cTn id="23"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AA8168-673A-4C7C-AAFB-53E5DCD4F4C5}"/>
              </a:ext>
            </a:extLst>
          </p:cNvPr>
          <p:cNvSpPr>
            <a:spLocks noGrp="1"/>
          </p:cNvSpPr>
          <p:nvPr>
            <p:ph type="title" idx="4294967295"/>
          </p:nvPr>
        </p:nvSpPr>
        <p:spPr>
          <a:xfrm>
            <a:off x="214777" y="24985"/>
            <a:ext cx="4391025" cy="1325562"/>
          </a:xfrm>
        </p:spPr>
        <p:txBody>
          <a:bodyPr/>
          <a:lstStyle/>
          <a:p>
            <a:r>
              <a:rPr lang="en-US" dirty="0"/>
              <a:t>Datasets</a:t>
            </a:r>
          </a:p>
        </p:txBody>
      </p:sp>
      <p:sp>
        <p:nvSpPr>
          <p:cNvPr id="7" name="Text Placeholder 3">
            <a:extLst>
              <a:ext uri="{FF2B5EF4-FFF2-40B4-BE49-F238E27FC236}">
                <a16:creationId xmlns:a16="http://schemas.microsoft.com/office/drawing/2014/main" id="{4CA5C305-930D-4A6A-BA6A-29E7885EF756}"/>
              </a:ext>
            </a:extLst>
          </p:cNvPr>
          <p:cNvSpPr>
            <a:spLocks noGrp="1"/>
          </p:cNvSpPr>
          <p:nvPr>
            <p:ph type="body" sz="quarter" idx="4294967295"/>
          </p:nvPr>
        </p:nvSpPr>
        <p:spPr>
          <a:xfrm>
            <a:off x="0" y="5411788"/>
            <a:ext cx="6584950" cy="977900"/>
          </a:xfrm>
        </p:spPr>
        <p:txBody>
          <a:bodyPr>
            <a:normAutofit/>
          </a:bodyPr>
          <a:lstStyle/>
          <a:p>
            <a:pPr marL="0" indent="0">
              <a:lnSpc>
                <a:spcPct val="100000"/>
              </a:lnSpc>
              <a:buNone/>
            </a:pPr>
            <a:r>
              <a:rPr lang="en-US" sz="1961" dirty="0"/>
              <a:t>Once a dataset is defined, it can be used in pipelines and sources of data or as sinks of data. </a:t>
            </a:r>
            <a:endParaRPr lang="en-US" sz="1372" dirty="0">
              <a:solidFill>
                <a:schemeClr val="tx1"/>
              </a:solidFill>
            </a:endParaRPr>
          </a:p>
        </p:txBody>
      </p:sp>
      <p:pic>
        <p:nvPicPr>
          <p:cNvPr id="13" name="Picture 12">
            <a:extLst>
              <a:ext uri="{FF2B5EF4-FFF2-40B4-BE49-F238E27FC236}">
                <a16:creationId xmlns:a16="http://schemas.microsoft.com/office/drawing/2014/main" id="{3C67F815-6D67-4143-B944-600C3BFA82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126" y="1472655"/>
            <a:ext cx="2380490" cy="1991838"/>
          </a:xfrm>
          <a:prstGeom prst="rect">
            <a:avLst/>
          </a:prstGeom>
          <a:ln>
            <a:solidFill>
              <a:schemeClr val="bg2">
                <a:lumMod val="50000"/>
              </a:schemeClr>
            </a:solidFill>
          </a:ln>
        </p:spPr>
      </p:pic>
      <p:pic>
        <p:nvPicPr>
          <p:cNvPr id="14" name="Picture 13">
            <a:extLst>
              <a:ext uri="{FF2B5EF4-FFF2-40B4-BE49-F238E27FC236}">
                <a16:creationId xmlns:a16="http://schemas.microsoft.com/office/drawing/2014/main" id="{68ADEF45-AEF8-45D0-9195-B896CC1270C4}"/>
              </a:ext>
            </a:extLst>
          </p:cNvPr>
          <p:cNvPicPr>
            <a:picLocks noChangeAspect="1"/>
          </p:cNvPicPr>
          <p:nvPr/>
        </p:nvPicPr>
        <p:blipFill>
          <a:blip r:embed="rId3"/>
          <a:stretch>
            <a:fillRect/>
          </a:stretch>
        </p:blipFill>
        <p:spPr>
          <a:xfrm>
            <a:off x="3294704" y="815056"/>
            <a:ext cx="8124580" cy="4299676"/>
          </a:xfrm>
          <a:prstGeom prst="rect">
            <a:avLst/>
          </a:prstGeom>
          <a:ln>
            <a:solidFill>
              <a:schemeClr val="bg2">
                <a:lumMod val="50000"/>
              </a:schemeClr>
            </a:solidFill>
          </a:ln>
        </p:spPr>
      </p:pic>
      <p:sp>
        <p:nvSpPr>
          <p:cNvPr id="15" name="Rectangle 14">
            <a:extLst>
              <a:ext uri="{FF2B5EF4-FFF2-40B4-BE49-F238E27FC236}">
                <a16:creationId xmlns:a16="http://schemas.microsoft.com/office/drawing/2014/main" id="{5B1CDCFF-C9AE-4B4D-891B-7AF0FB33D22B}"/>
              </a:ext>
            </a:extLst>
          </p:cNvPr>
          <p:cNvSpPr/>
          <p:nvPr/>
        </p:nvSpPr>
        <p:spPr bwMode="auto">
          <a:xfrm>
            <a:off x="646533" y="3092910"/>
            <a:ext cx="916159" cy="23737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318BA5D2-508E-44C2-BABE-A72998637941}"/>
              </a:ext>
            </a:extLst>
          </p:cNvPr>
          <p:cNvCxnSpPr>
            <a:cxnSpLocks/>
            <a:stCxn id="15" idx="3"/>
          </p:cNvCxnSpPr>
          <p:nvPr/>
        </p:nvCxnSpPr>
        <p:spPr>
          <a:xfrm>
            <a:off x="1562692" y="3211599"/>
            <a:ext cx="1732012" cy="0"/>
          </a:xfrm>
          <a:prstGeom prst="straightConnector1">
            <a:avLst/>
          </a:prstGeom>
          <a:noFill/>
          <a:ln w="190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BCB8A2A3-8A82-44E5-98CF-BA36730D5864}"/>
              </a:ext>
            </a:extLst>
          </p:cNvPr>
          <p:cNvSpPr txBox="1"/>
          <p:nvPr/>
        </p:nvSpPr>
        <p:spPr>
          <a:xfrm>
            <a:off x="168012" y="3923929"/>
            <a:ext cx="2789360" cy="923330"/>
          </a:xfrm>
          <a:prstGeom prst="rect">
            <a:avLst/>
          </a:prstGeom>
          <a:noFill/>
        </p:spPr>
        <p:txBody>
          <a:bodyPr wrap="square">
            <a:spAutoFit/>
          </a:bodyPr>
          <a:lstStyle/>
          <a:p>
            <a:r>
              <a:rPr lang="en-US" sz="1800" dirty="0"/>
              <a:t>Orchestration datasets describe data that is persisted.</a:t>
            </a:r>
            <a:endParaRPr lang="en-US" dirty="0"/>
          </a:p>
        </p:txBody>
      </p:sp>
    </p:spTree>
    <p:extLst>
      <p:ext uri="{BB962C8B-B14F-4D97-AF65-F5344CB8AC3E}">
        <p14:creationId xmlns:p14="http://schemas.microsoft.com/office/powerpoint/2010/main" val="2950374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idx="4294967295"/>
          </p:nvPr>
        </p:nvSpPr>
        <p:spPr>
          <a:xfrm>
            <a:off x="238214" y="-19146"/>
            <a:ext cx="4391025" cy="1325562"/>
          </a:xfrm>
        </p:spPr>
        <p:txBody>
          <a:bodyPr/>
          <a:lstStyle/>
          <a:p>
            <a:r>
              <a:rPr lang="en-US" dirty="0"/>
              <a:t>Pipelines</a:t>
            </a:r>
          </a:p>
        </p:txBody>
      </p:sp>
      <p:pic>
        <p:nvPicPr>
          <p:cNvPr id="8" name="Picture 7">
            <a:extLst>
              <a:ext uri="{FF2B5EF4-FFF2-40B4-BE49-F238E27FC236}">
                <a16:creationId xmlns:a16="http://schemas.microsoft.com/office/drawing/2014/main" id="{6AAF1D92-9480-432E-B17C-5D9B2FFAAD8D}"/>
              </a:ext>
            </a:extLst>
          </p:cNvPr>
          <p:cNvPicPr>
            <a:picLocks noChangeAspect="1"/>
          </p:cNvPicPr>
          <p:nvPr/>
        </p:nvPicPr>
        <p:blipFill rotWithShape="1">
          <a:blip r:embed="rId3">
            <a:extLst>
              <a:ext uri="{28A0092B-C50C-407E-A947-70E740481C1C}">
                <a14:useLocalDpi xmlns:a14="http://schemas.microsoft.com/office/drawing/2010/main" val="0"/>
              </a:ext>
            </a:extLst>
          </a:blip>
          <a:srcRect t="8950" b="2739"/>
          <a:stretch/>
        </p:blipFill>
        <p:spPr>
          <a:xfrm>
            <a:off x="4178423" y="1530283"/>
            <a:ext cx="7644529" cy="3797433"/>
          </a:xfrm>
          <a:prstGeom prst="rect">
            <a:avLst/>
          </a:prstGeom>
          <a:ln>
            <a:solidFill>
              <a:schemeClr val="bg2">
                <a:lumMod val="50000"/>
              </a:schemeClr>
            </a:solidFill>
          </a:ln>
        </p:spPr>
      </p:pic>
      <p:sp>
        <p:nvSpPr>
          <p:cNvPr id="2" name="Rectangle 1">
            <a:extLst>
              <a:ext uri="{FF2B5EF4-FFF2-40B4-BE49-F238E27FC236}">
                <a16:creationId xmlns:a16="http://schemas.microsoft.com/office/drawing/2014/main" id="{CFE22879-9AC8-4567-8A1B-AD6D808E6910}"/>
              </a:ext>
            </a:extLst>
          </p:cNvPr>
          <p:cNvSpPr/>
          <p:nvPr/>
        </p:nvSpPr>
        <p:spPr bwMode="auto">
          <a:xfrm>
            <a:off x="5699097" y="1721035"/>
            <a:ext cx="1026221" cy="223903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19A9B8B3-598A-4D56-98BB-7C28D62E3E40}"/>
              </a:ext>
            </a:extLst>
          </p:cNvPr>
          <p:cNvCxnSpPr>
            <a:cxnSpLocks/>
            <a:endCxn id="10" idx="3"/>
          </p:cNvCxnSpPr>
          <p:nvPr/>
        </p:nvCxnSpPr>
        <p:spPr>
          <a:xfrm flipH="1">
            <a:off x="2271333" y="1721035"/>
            <a:ext cx="3427764" cy="20791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676D8E-EEF6-4824-8AFC-B40821E9D510}"/>
              </a:ext>
            </a:extLst>
          </p:cNvPr>
          <p:cNvCxnSpPr>
            <a:cxnSpLocks/>
            <a:stCxn id="2" idx="1"/>
            <a:endCxn id="6" idx="3"/>
          </p:cNvCxnSpPr>
          <p:nvPr/>
        </p:nvCxnSpPr>
        <p:spPr>
          <a:xfrm flipH="1">
            <a:off x="2761829" y="2840550"/>
            <a:ext cx="2937268" cy="53769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562EAE9-02D0-4E8B-9E36-BDDE9DE61016}"/>
              </a:ext>
            </a:extLst>
          </p:cNvPr>
          <p:cNvCxnSpPr>
            <a:cxnSpLocks/>
            <a:endCxn id="16" idx="3"/>
          </p:cNvCxnSpPr>
          <p:nvPr/>
        </p:nvCxnSpPr>
        <p:spPr>
          <a:xfrm flipH="1">
            <a:off x="3559381" y="3960064"/>
            <a:ext cx="2139716" cy="110339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060380-E9BE-4B47-A1F8-1C1491AB06D6}"/>
              </a:ext>
            </a:extLst>
          </p:cNvPr>
          <p:cNvPicPr>
            <a:picLocks noChangeAspect="1"/>
          </p:cNvPicPr>
          <p:nvPr/>
        </p:nvPicPr>
        <p:blipFill>
          <a:blip r:embed="rId4"/>
          <a:stretch>
            <a:fillRect/>
          </a:stretch>
        </p:blipFill>
        <p:spPr>
          <a:xfrm>
            <a:off x="768423" y="2635543"/>
            <a:ext cx="1993407" cy="1485409"/>
          </a:xfrm>
          <a:prstGeom prst="rect">
            <a:avLst/>
          </a:prstGeom>
          <a:ln>
            <a:solidFill>
              <a:schemeClr val="bg2">
                <a:lumMod val="50000"/>
              </a:schemeClr>
            </a:solidFill>
          </a:ln>
        </p:spPr>
      </p:pic>
      <p:pic>
        <p:nvPicPr>
          <p:cNvPr id="10" name="Picture 9">
            <a:extLst>
              <a:ext uri="{FF2B5EF4-FFF2-40B4-BE49-F238E27FC236}">
                <a16:creationId xmlns:a16="http://schemas.microsoft.com/office/drawing/2014/main" id="{7245AEC6-D6AE-47D1-8EA5-D6C60E9B3E6A}"/>
              </a:ext>
            </a:extLst>
          </p:cNvPr>
          <p:cNvPicPr>
            <a:picLocks noChangeAspect="1"/>
          </p:cNvPicPr>
          <p:nvPr/>
        </p:nvPicPr>
        <p:blipFill>
          <a:blip r:embed="rId5"/>
          <a:stretch>
            <a:fillRect/>
          </a:stretch>
        </p:blipFill>
        <p:spPr>
          <a:xfrm>
            <a:off x="277926" y="1366289"/>
            <a:ext cx="1993407" cy="1125310"/>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4329AD13-76B4-474E-97B2-6981F3AB6556}"/>
              </a:ext>
            </a:extLst>
          </p:cNvPr>
          <p:cNvPicPr>
            <a:picLocks noChangeAspect="1"/>
          </p:cNvPicPr>
          <p:nvPr/>
        </p:nvPicPr>
        <p:blipFill>
          <a:blip r:embed="rId6"/>
          <a:stretch>
            <a:fillRect/>
          </a:stretch>
        </p:blipFill>
        <p:spPr>
          <a:xfrm>
            <a:off x="1580762" y="4264896"/>
            <a:ext cx="1978619" cy="1597120"/>
          </a:xfrm>
          <a:prstGeom prst="rect">
            <a:avLst/>
          </a:prstGeom>
          <a:ln>
            <a:solidFill>
              <a:schemeClr val="bg2">
                <a:lumMod val="50000"/>
              </a:schemeClr>
            </a:solidFill>
          </a:ln>
        </p:spPr>
      </p:pic>
    </p:spTree>
    <p:extLst>
      <p:ext uri="{BB962C8B-B14F-4D97-AF65-F5344CB8AC3E}">
        <p14:creationId xmlns:p14="http://schemas.microsoft.com/office/powerpoint/2010/main" val="3148404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8697D7-D0AC-4C44-8809-E1F8E37E2D84}"/>
              </a:ext>
            </a:extLst>
          </p:cNvPr>
          <p:cNvPicPr>
            <a:picLocks noChangeAspect="1"/>
          </p:cNvPicPr>
          <p:nvPr/>
        </p:nvPicPr>
        <p:blipFill>
          <a:blip r:embed="rId3"/>
          <a:stretch>
            <a:fillRect/>
          </a:stretch>
        </p:blipFill>
        <p:spPr>
          <a:xfrm>
            <a:off x="369047" y="835938"/>
            <a:ext cx="5237401" cy="2833688"/>
          </a:xfrm>
          <a:prstGeom prst="rect">
            <a:avLst/>
          </a:prstGeom>
          <a:ln>
            <a:solidFill>
              <a:schemeClr val="tx1"/>
            </a:solidFill>
          </a:ln>
        </p:spPr>
      </p:pic>
      <p:sp>
        <p:nvSpPr>
          <p:cNvPr id="3" name="Title 2">
            <a:extLst>
              <a:ext uri="{FF2B5EF4-FFF2-40B4-BE49-F238E27FC236}">
                <a16:creationId xmlns:a16="http://schemas.microsoft.com/office/drawing/2014/main" id="{6C1E531D-C5DA-453E-BB02-410233C5D561}"/>
              </a:ext>
            </a:extLst>
          </p:cNvPr>
          <p:cNvSpPr>
            <a:spLocks noGrp="1"/>
          </p:cNvSpPr>
          <p:nvPr>
            <p:ph type="title" idx="4294967295"/>
          </p:nvPr>
        </p:nvSpPr>
        <p:spPr>
          <a:xfrm>
            <a:off x="147484" y="-292022"/>
            <a:ext cx="5873750" cy="1325562"/>
          </a:xfrm>
        </p:spPr>
        <p:txBody>
          <a:bodyPr>
            <a:normAutofit/>
          </a:bodyPr>
          <a:lstStyle/>
          <a:p>
            <a:r>
              <a:rPr lang="en-US" dirty="0"/>
              <a:t>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4294967295"/>
          </p:nvPr>
        </p:nvSpPr>
        <p:spPr>
          <a:xfrm>
            <a:off x="6842125" y="227013"/>
            <a:ext cx="5349875" cy="5561012"/>
          </a:xfrm>
        </p:spPr>
        <p:txBody>
          <a:bodyPr/>
          <a:lstStyle/>
          <a:p>
            <a:pPr marL="0" indent="0">
              <a:lnSpc>
                <a:spcPct val="110000"/>
              </a:lnSpc>
              <a:spcBef>
                <a:spcPts val="600"/>
              </a:spcBef>
              <a:spcAft>
                <a:spcPts val="600"/>
              </a:spcAft>
              <a:buNone/>
            </a:pPr>
            <a:r>
              <a:rPr lang="en-US" sz="2800" dirty="0">
                <a:solidFill>
                  <a:schemeClr val="tx2"/>
                </a:solidFill>
                <a:latin typeface="+mj-lt"/>
              </a:rPr>
              <a:t>Overview</a:t>
            </a:r>
          </a:p>
          <a:p>
            <a:pPr marL="0" indent="0">
              <a:lnSpc>
                <a:spcPct val="110000"/>
              </a:lnSpc>
              <a:spcBef>
                <a:spcPts val="600"/>
              </a:spcBef>
              <a:spcAft>
                <a:spcPts val="600"/>
              </a:spcAft>
              <a:buNone/>
            </a:pPr>
            <a:r>
              <a:rPr lang="en-US" sz="1600" dirty="0"/>
              <a:t>Integration runtimes are the compute infrastructure used by Pipelines to provide the data integration capabilities across different network environments. An integration runtime provides the bridge between the activity and linked services.</a:t>
            </a:r>
            <a:endParaRPr lang="en-US" sz="1600" dirty="0">
              <a:latin typeface="Segoe UI"/>
            </a:endParaRPr>
          </a:p>
          <a:p>
            <a:pPr marL="0" indent="0">
              <a:lnSpc>
                <a:spcPct val="110000"/>
              </a:lnSpc>
              <a:spcBef>
                <a:spcPts val="600"/>
              </a:spcBef>
              <a:spcAft>
                <a:spcPts val="600"/>
              </a:spcAft>
              <a:buNone/>
            </a:pPr>
            <a:r>
              <a:rPr lang="en-US" sz="2800" dirty="0">
                <a:solidFill>
                  <a:schemeClr val="tx2"/>
                </a:solidFill>
                <a:latin typeface="+mj-lt"/>
              </a:rPr>
              <a:t>Benefits</a:t>
            </a:r>
          </a:p>
          <a:p>
            <a:pPr>
              <a:lnSpc>
                <a:spcPct val="110000"/>
              </a:lnSpc>
              <a:spcBef>
                <a:spcPts val="600"/>
              </a:spcBef>
              <a:spcAft>
                <a:spcPts val="600"/>
              </a:spcAft>
            </a:pPr>
            <a:r>
              <a:rPr lang="en-US" sz="1600" dirty="0"/>
              <a:t>Offers Azure Integration Runtime or Self-Hosted Integration Runtime</a:t>
            </a:r>
          </a:p>
          <a:p>
            <a:pPr>
              <a:lnSpc>
                <a:spcPct val="110000"/>
              </a:lnSpc>
              <a:spcBef>
                <a:spcPts val="600"/>
              </a:spcBef>
              <a:spcAft>
                <a:spcPts val="600"/>
              </a:spcAft>
            </a:pPr>
            <a:r>
              <a:rPr lang="en-US" sz="1600" dirty="0"/>
              <a:t>Azure Integration Runtime – provides fully managed, serverless compute in Azure</a:t>
            </a:r>
          </a:p>
          <a:p>
            <a:pPr>
              <a:lnSpc>
                <a:spcPct val="110000"/>
              </a:lnSpc>
              <a:spcBef>
                <a:spcPts val="600"/>
              </a:spcBef>
              <a:spcAft>
                <a:spcPts val="600"/>
              </a:spcAft>
            </a:pPr>
            <a:r>
              <a:rPr lang="en-US" sz="1600" dirty="0"/>
              <a:t>Self-Hosted Integration Runtime – use compute resources in on-premises machine or a VM inside private network</a:t>
            </a:r>
          </a:p>
          <a:p>
            <a:pPr>
              <a:lnSpc>
                <a:spcPct val="110000"/>
              </a:lnSpc>
              <a:spcBef>
                <a:spcPts val="600"/>
              </a:spcBef>
              <a:spcAft>
                <a:spcPts val="600"/>
              </a:spcAft>
            </a:pPr>
            <a:endParaRPr lang="en-US" sz="1600" dirty="0"/>
          </a:p>
        </p:txBody>
      </p:sp>
      <p:sp>
        <p:nvSpPr>
          <p:cNvPr id="7" name="Rectangle 6">
            <a:extLst>
              <a:ext uri="{FF2B5EF4-FFF2-40B4-BE49-F238E27FC236}">
                <a16:creationId xmlns:a16="http://schemas.microsoft.com/office/drawing/2014/main" id="{3E2649C9-45D5-4F5A-B209-D9D5FAB837CD}"/>
              </a:ext>
            </a:extLst>
          </p:cNvPr>
          <p:cNvSpPr/>
          <p:nvPr/>
        </p:nvSpPr>
        <p:spPr bwMode="auto">
          <a:xfrm>
            <a:off x="738007" y="2714779"/>
            <a:ext cx="1086926"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2D515019-8678-4FC6-8595-BC6A0B5C87BC}"/>
              </a:ext>
            </a:extLst>
          </p:cNvPr>
          <p:cNvPicPr>
            <a:picLocks noChangeAspect="1"/>
          </p:cNvPicPr>
          <p:nvPr/>
        </p:nvPicPr>
        <p:blipFill>
          <a:blip r:embed="rId4"/>
          <a:stretch>
            <a:fillRect/>
          </a:stretch>
        </p:blipFill>
        <p:spPr>
          <a:xfrm>
            <a:off x="3198118" y="2779417"/>
            <a:ext cx="3368025" cy="3961648"/>
          </a:xfrm>
          <a:prstGeom prst="rect">
            <a:avLst/>
          </a:prstGeom>
          <a:ln>
            <a:solidFill>
              <a:schemeClr val="bg2">
                <a:lumMod val="50000"/>
              </a:schemeClr>
            </a:solidFill>
          </a:ln>
        </p:spPr>
      </p:pic>
      <p:sp>
        <p:nvSpPr>
          <p:cNvPr id="10" name="Rectangle 9">
            <a:extLst>
              <a:ext uri="{FF2B5EF4-FFF2-40B4-BE49-F238E27FC236}">
                <a16:creationId xmlns:a16="http://schemas.microsoft.com/office/drawing/2014/main" id="{3B66D9B3-BECD-4DA7-A13A-785439782F4B}"/>
              </a:ext>
            </a:extLst>
          </p:cNvPr>
          <p:cNvSpPr/>
          <p:nvPr/>
        </p:nvSpPr>
        <p:spPr bwMode="auto">
          <a:xfrm>
            <a:off x="2250110" y="1740885"/>
            <a:ext cx="551126" cy="24195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a:endCxn id="9" idx="0"/>
          </p:cNvCxnSpPr>
          <p:nvPr/>
        </p:nvCxnSpPr>
        <p:spPr>
          <a:xfrm>
            <a:off x="2801236" y="1861864"/>
            <a:ext cx="2080895" cy="917553"/>
          </a:xfrm>
          <a:prstGeom prst="bentConnector2">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689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1000"/>
                                        <p:tgtEl>
                                          <p:spTgt spid="4">
                                            <p:txEl>
                                              <p:pRg st="4" end="4"/>
                                            </p:txEl>
                                          </p:spTgt>
                                        </p:tgtEl>
                                      </p:cBhvr>
                                    </p:animEffect>
                                    <p:anim calcmode="lin" valueType="num">
                                      <p:cBhvr>
                                        <p:cTn id="18"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1000"/>
                                        <p:tgtEl>
                                          <p:spTgt spid="4">
                                            <p:txEl>
                                              <p:pRg st="5" end="5"/>
                                            </p:txEl>
                                          </p:spTgt>
                                        </p:tgtEl>
                                      </p:cBhvr>
                                    </p:animEffect>
                                    <p:anim calcmode="lin" valueType="num">
                                      <p:cBhvr>
                                        <p:cTn id="2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7784921-E2B6-4D9D-AD89-8E66B5C1D0B3}"/>
              </a:ext>
            </a:extLst>
          </p:cNvPr>
          <p:cNvSpPr/>
          <p:nvPr/>
        </p:nvSpPr>
        <p:spPr bwMode="auto">
          <a:xfrm>
            <a:off x="6482881" y="2401401"/>
            <a:ext cx="4625889"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7F8764D6-7B74-4850-B8B9-8078E7609AEC}"/>
              </a:ext>
            </a:extLst>
          </p:cNvPr>
          <p:cNvSpPr/>
          <p:nvPr/>
        </p:nvSpPr>
        <p:spPr bwMode="auto">
          <a:xfrm>
            <a:off x="735821" y="2429332"/>
            <a:ext cx="4478533" cy="3365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3137" b="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50E644FA-54E8-4E4C-BE77-91C6D834A0E3}"/>
              </a:ext>
            </a:extLst>
          </p:cNvPr>
          <p:cNvSpPr>
            <a:spLocks noGrp="1"/>
          </p:cNvSpPr>
          <p:nvPr>
            <p:ph idx="4294967295"/>
          </p:nvPr>
        </p:nvSpPr>
        <p:spPr>
          <a:xfrm>
            <a:off x="353962" y="2656247"/>
            <a:ext cx="5918200" cy="4351338"/>
          </a:xfrm>
        </p:spPr>
        <p:txBody>
          <a:bodyPr/>
          <a:lstStyle/>
          <a:p>
            <a:pPr marL="698366" lvl="1" indent="-229191">
              <a:spcBef>
                <a:spcPts val="245"/>
              </a:spcBef>
              <a:buFont typeface="Arial"/>
              <a:buChar char="•"/>
              <a:tabLst>
                <a:tab pos="699001" algn="l"/>
              </a:tabLst>
            </a:pPr>
            <a:r>
              <a:rPr lang="en-US" sz="1700" dirty="0">
                <a:cs typeface="Calibri"/>
              </a:rPr>
              <a:t>GA,</a:t>
            </a:r>
            <a:r>
              <a:rPr lang="en-US" sz="1700" spc="-5" dirty="0">
                <a:cs typeface="Calibri"/>
              </a:rPr>
              <a:t> </a:t>
            </a:r>
            <a:r>
              <a:rPr lang="en-US" sz="1700" spc="-10" dirty="0">
                <a:cs typeface="Calibri"/>
              </a:rPr>
              <a:t>stable</a:t>
            </a:r>
            <a:endParaRPr lang="en-US" sz="1700" dirty="0">
              <a:cs typeface="Calibri"/>
            </a:endParaRPr>
          </a:p>
          <a:p>
            <a:pPr marL="698366" lvl="1" indent="-229191">
              <a:spcBef>
                <a:spcPts val="215"/>
              </a:spcBef>
              <a:buFont typeface="Arial"/>
              <a:buChar char="•"/>
              <a:tabLst>
                <a:tab pos="699001" algn="l"/>
              </a:tabLst>
            </a:pPr>
            <a:r>
              <a:rPr lang="en-US" sz="1700" dirty="0">
                <a:cs typeface="Calibri"/>
              </a:rPr>
              <a:t>Needs </a:t>
            </a:r>
            <a:r>
              <a:rPr lang="en-US" sz="1700" spc="-15" dirty="0">
                <a:cs typeface="Calibri"/>
              </a:rPr>
              <a:t>CONTROL</a:t>
            </a:r>
            <a:r>
              <a:rPr lang="en-US" sz="1700" spc="-70" dirty="0">
                <a:cs typeface="Calibri"/>
              </a:rPr>
              <a:t> </a:t>
            </a:r>
            <a:r>
              <a:rPr lang="en-US" sz="1700" dirty="0">
                <a:cs typeface="Calibri"/>
              </a:rPr>
              <a:t>permission</a:t>
            </a:r>
            <a:endParaRPr lang="en-US" sz="1700" spc="-10" dirty="0">
              <a:cs typeface="Calibri"/>
            </a:endParaRPr>
          </a:p>
          <a:p>
            <a:pPr marL="698366" lvl="1" indent="-229191">
              <a:spcBef>
                <a:spcPts val="204"/>
              </a:spcBef>
              <a:buFont typeface="Arial"/>
              <a:buChar char="•"/>
              <a:tabLst>
                <a:tab pos="699001" algn="l"/>
              </a:tabLst>
            </a:pPr>
            <a:r>
              <a:rPr lang="en-US" sz="1700" spc="-10" dirty="0">
                <a:cs typeface="Calibri"/>
              </a:rPr>
              <a:t>Enables querying via external tables </a:t>
            </a:r>
            <a:endParaRPr lang="en-US" sz="1700" dirty="0">
              <a:cs typeface="Calibri"/>
            </a:endParaRPr>
          </a:p>
          <a:p>
            <a:pPr marL="698366" lvl="1" indent="-229191">
              <a:spcBef>
                <a:spcPts val="215"/>
              </a:spcBef>
              <a:buFont typeface="Arial"/>
              <a:buChar char="•"/>
              <a:tabLst>
                <a:tab pos="699001" algn="l"/>
              </a:tabLst>
            </a:pPr>
            <a:r>
              <a:rPr lang="en-US" sz="1700" spc="-5" dirty="0">
                <a:cs typeface="Calibri"/>
              </a:rPr>
              <a:t>Challenges:</a:t>
            </a:r>
            <a:endParaRPr lang="en-US" sz="1700" dirty="0">
              <a:cs typeface="Calibri"/>
            </a:endParaRPr>
          </a:p>
          <a:p>
            <a:pPr marL="1155478" lvl="2" indent="-229191">
              <a:spcBef>
                <a:spcPts val="284"/>
              </a:spcBef>
              <a:buFont typeface="Arial"/>
              <a:buChar char="•"/>
              <a:tabLst>
                <a:tab pos="1155478" algn="l"/>
                <a:tab pos="1156113" algn="l"/>
              </a:tabLst>
            </a:pPr>
            <a:r>
              <a:rPr lang="en-US" sz="1600" spc="-15" dirty="0">
                <a:cs typeface="Calibri"/>
              </a:rPr>
              <a:t>Row</a:t>
            </a:r>
            <a:r>
              <a:rPr lang="en-US" sz="1600" spc="-30" dirty="0">
                <a:cs typeface="Calibri"/>
              </a:rPr>
              <a:t> </a:t>
            </a:r>
            <a:r>
              <a:rPr lang="en-US" sz="1600" spc="-5" dirty="0">
                <a:cs typeface="Calibri"/>
              </a:rPr>
              <a:t>width (1 MB)</a:t>
            </a:r>
            <a:endParaRPr lang="en-US" sz="1600" dirty="0">
              <a:cs typeface="Calibri"/>
            </a:endParaRPr>
          </a:p>
          <a:p>
            <a:pPr marL="1155478" lvl="2" indent="-229191">
              <a:spcBef>
                <a:spcPts val="260"/>
              </a:spcBef>
              <a:buFont typeface="Arial"/>
              <a:buChar char="•"/>
              <a:tabLst>
                <a:tab pos="1155478" algn="l"/>
                <a:tab pos="1156113" algn="l"/>
              </a:tabLst>
            </a:pPr>
            <a:r>
              <a:rPr lang="en-US" sz="1600" spc="-10" dirty="0">
                <a:cs typeface="Calibri"/>
              </a:rPr>
              <a:t>Delimiters </a:t>
            </a:r>
            <a:r>
              <a:rPr lang="en-US" sz="1600" dirty="0">
                <a:cs typeface="Calibri"/>
              </a:rPr>
              <a:t>in</a:t>
            </a:r>
            <a:r>
              <a:rPr lang="en-US" sz="1600" spc="20" dirty="0">
                <a:cs typeface="Calibri"/>
              </a:rPr>
              <a:t> </a:t>
            </a:r>
            <a:r>
              <a:rPr lang="en-US" sz="1600" spc="-20" dirty="0">
                <a:cs typeface="Calibri"/>
              </a:rPr>
              <a:t>text</a:t>
            </a:r>
            <a:endParaRPr lang="en-US" sz="1600" dirty="0">
              <a:cs typeface="Calibri"/>
            </a:endParaRPr>
          </a:p>
          <a:p>
            <a:pPr marL="1155478" lvl="2" indent="-229191">
              <a:spcBef>
                <a:spcPts val="265"/>
              </a:spcBef>
              <a:buFont typeface="Arial"/>
              <a:buChar char="•"/>
              <a:tabLst>
                <a:tab pos="1155478" algn="l"/>
                <a:tab pos="1156113" algn="l"/>
              </a:tabLst>
            </a:pPr>
            <a:r>
              <a:rPr lang="en-US" sz="1600" spc="-15" dirty="0">
                <a:cs typeface="Calibri"/>
              </a:rPr>
              <a:t>Fixed </a:t>
            </a:r>
            <a:r>
              <a:rPr lang="en-US" sz="1600" spc="-5" dirty="0">
                <a:cs typeface="Calibri"/>
              </a:rPr>
              <a:t>line</a:t>
            </a:r>
            <a:r>
              <a:rPr lang="en-US" sz="1600" spc="10" dirty="0">
                <a:cs typeface="Calibri"/>
              </a:rPr>
              <a:t> </a:t>
            </a:r>
            <a:r>
              <a:rPr lang="en-US" sz="1600" spc="-5" dirty="0">
                <a:cs typeface="Calibri"/>
              </a:rPr>
              <a:t>delimiter</a:t>
            </a:r>
            <a:endParaRPr lang="en-US" sz="1600" dirty="0">
              <a:cs typeface="Calibri"/>
            </a:endParaRPr>
          </a:p>
          <a:p>
            <a:pPr marL="1155478" lvl="2" indent="-229191">
              <a:spcBef>
                <a:spcPts val="254"/>
              </a:spcBef>
              <a:buFont typeface="Arial"/>
              <a:buChar char="•"/>
              <a:tabLst>
                <a:tab pos="1155478" algn="l"/>
                <a:tab pos="1156113" algn="l"/>
              </a:tabLst>
            </a:pPr>
            <a:r>
              <a:rPr lang="en-US" sz="1600" spc="-5" dirty="0">
                <a:cs typeface="Calibri"/>
              </a:rPr>
              <a:t>Code</a:t>
            </a:r>
            <a:r>
              <a:rPr lang="en-US" sz="1600" spc="-30" dirty="0">
                <a:cs typeface="Calibri"/>
              </a:rPr>
              <a:t> </a:t>
            </a:r>
            <a:r>
              <a:rPr lang="en-US" sz="1600" spc="-10" dirty="0">
                <a:cs typeface="Calibri"/>
              </a:rPr>
              <a:t>complexity</a:t>
            </a:r>
            <a:endParaRPr lang="en-US" sz="1600" dirty="0">
              <a:cs typeface="Calibri"/>
            </a:endParaRPr>
          </a:p>
          <a:p>
            <a:endParaRPr lang="en-US" sz="2400" dirty="0">
              <a:latin typeface="+mn-lt"/>
            </a:endParaRPr>
          </a:p>
        </p:txBody>
      </p:sp>
      <p:sp>
        <p:nvSpPr>
          <p:cNvPr id="2" name="object 2"/>
          <p:cNvSpPr txBox="1">
            <a:spLocks noGrp="1"/>
          </p:cNvSpPr>
          <p:nvPr>
            <p:ph type="title" idx="4294967295"/>
          </p:nvPr>
        </p:nvSpPr>
        <p:spPr>
          <a:xfrm>
            <a:off x="117987" y="0"/>
            <a:ext cx="9418638" cy="1325562"/>
          </a:xfrm>
        </p:spPr>
        <p:txBody>
          <a:bodyPr/>
          <a:lstStyle/>
          <a:p>
            <a:r>
              <a:rPr lang="en-US" dirty="0"/>
              <a:t>PolyBase vs COPY</a:t>
            </a:r>
          </a:p>
        </p:txBody>
      </p:sp>
      <p:sp>
        <p:nvSpPr>
          <p:cNvPr id="9" name="Text Placeholder 8">
            <a:extLst>
              <a:ext uri="{FF2B5EF4-FFF2-40B4-BE49-F238E27FC236}">
                <a16:creationId xmlns:a16="http://schemas.microsoft.com/office/drawing/2014/main" id="{E4446A3C-AB3C-4E6A-9A53-86C743962010}"/>
              </a:ext>
            </a:extLst>
          </p:cNvPr>
          <p:cNvSpPr>
            <a:spLocks noGrp="1"/>
          </p:cNvSpPr>
          <p:nvPr>
            <p:ph type="body" sz="quarter" idx="4294967295"/>
          </p:nvPr>
        </p:nvSpPr>
        <p:spPr>
          <a:xfrm>
            <a:off x="6192274" y="2362201"/>
            <a:ext cx="5016500" cy="2676525"/>
          </a:xfrm>
        </p:spPr>
        <p:txBody>
          <a:bodyPr>
            <a:normAutofit/>
          </a:bodyPr>
          <a:lstStyle/>
          <a:p>
            <a:pPr marL="12698" indent="0">
              <a:spcBef>
                <a:spcPts val="384"/>
              </a:spcBef>
              <a:buNone/>
              <a:tabLst>
                <a:tab pos="241254" algn="l"/>
              </a:tabLst>
            </a:pPr>
            <a:endParaRPr lang="en-US" sz="1700" b="1" dirty="0">
              <a:cs typeface="Calibri"/>
            </a:endParaRPr>
          </a:p>
          <a:p>
            <a:pPr marL="698366" lvl="1" indent="-228556">
              <a:spcBef>
                <a:spcPts val="215"/>
              </a:spcBef>
              <a:buFont typeface="Arial"/>
              <a:buChar char="•"/>
              <a:tabLst>
                <a:tab pos="698366" algn="l"/>
              </a:tabLst>
            </a:pPr>
            <a:r>
              <a:rPr lang="en-US" sz="1700" spc="-20" dirty="0">
                <a:cs typeface="Calibri"/>
              </a:rPr>
              <a:t>Relaxed</a:t>
            </a:r>
            <a:r>
              <a:rPr lang="en-US" sz="1700" spc="-25" dirty="0">
                <a:cs typeface="Calibri"/>
              </a:rPr>
              <a:t> </a:t>
            </a:r>
            <a:r>
              <a:rPr lang="en-US" sz="1700" spc="-5" dirty="0">
                <a:cs typeface="Calibri"/>
              </a:rPr>
              <a:t>permission</a:t>
            </a:r>
            <a:endParaRPr lang="en-US" sz="1700" dirty="0">
              <a:cs typeface="Calibri"/>
            </a:endParaRPr>
          </a:p>
          <a:p>
            <a:pPr marL="698366" lvl="1" indent="-228556">
              <a:spcBef>
                <a:spcPts val="215"/>
              </a:spcBef>
              <a:buFont typeface="Arial"/>
              <a:buChar char="•"/>
              <a:tabLst>
                <a:tab pos="698366" algn="l"/>
              </a:tabLst>
            </a:pPr>
            <a:r>
              <a:rPr lang="en-US" sz="1700" dirty="0">
                <a:cs typeface="Calibri"/>
              </a:rPr>
              <a:t>No </a:t>
            </a:r>
            <a:r>
              <a:rPr lang="en-US" sz="1700" spc="-20" dirty="0">
                <a:cs typeface="Calibri"/>
              </a:rPr>
              <a:t>row </a:t>
            </a:r>
            <a:r>
              <a:rPr lang="en-US" sz="1700" spc="-5" dirty="0">
                <a:cs typeface="Calibri"/>
              </a:rPr>
              <a:t>width</a:t>
            </a:r>
            <a:r>
              <a:rPr lang="en-US" sz="1700" spc="-20" dirty="0">
                <a:cs typeface="Calibri"/>
              </a:rPr>
              <a:t> </a:t>
            </a:r>
            <a:r>
              <a:rPr lang="en-US" sz="1700" dirty="0">
                <a:cs typeface="Calibri"/>
              </a:rPr>
              <a:t>limit</a:t>
            </a:r>
          </a:p>
          <a:p>
            <a:pPr marL="698366" lvl="1" indent="-228556">
              <a:spcBef>
                <a:spcPts val="220"/>
              </a:spcBef>
              <a:buFont typeface="Arial"/>
              <a:buChar char="•"/>
              <a:tabLst>
                <a:tab pos="698366" algn="l"/>
              </a:tabLst>
            </a:pPr>
            <a:r>
              <a:rPr lang="en-US" sz="1700" spc="-5" dirty="0">
                <a:cs typeface="Calibri"/>
              </a:rPr>
              <a:t>Supports </a:t>
            </a:r>
            <a:r>
              <a:rPr lang="en-US" sz="1700" spc="-10" dirty="0">
                <a:cs typeface="Calibri"/>
              </a:rPr>
              <a:t>delimiters </a:t>
            </a:r>
            <a:r>
              <a:rPr lang="en-US" sz="1700" dirty="0">
                <a:cs typeface="Calibri"/>
              </a:rPr>
              <a:t>in</a:t>
            </a:r>
            <a:r>
              <a:rPr lang="en-US" sz="1700" spc="-35" dirty="0">
                <a:cs typeface="Calibri"/>
              </a:rPr>
              <a:t> </a:t>
            </a:r>
            <a:r>
              <a:rPr lang="en-US" sz="1700" spc="-15" dirty="0">
                <a:cs typeface="Calibri"/>
              </a:rPr>
              <a:t>text</a:t>
            </a:r>
            <a:endParaRPr lang="en-US" sz="1700" dirty="0">
              <a:cs typeface="Calibri"/>
            </a:endParaRPr>
          </a:p>
          <a:p>
            <a:pPr marL="698366" marR="5079" lvl="1" indent="-228556">
              <a:lnSpc>
                <a:spcPts val="2590"/>
              </a:lnSpc>
              <a:spcBef>
                <a:spcPts val="530"/>
              </a:spcBef>
              <a:buFont typeface="Arial"/>
              <a:buChar char="•"/>
              <a:tabLst>
                <a:tab pos="698366" algn="l"/>
              </a:tabLst>
            </a:pPr>
            <a:r>
              <a:rPr lang="en-US" sz="1700" spc="-5" dirty="0">
                <a:cs typeface="Calibri"/>
              </a:rPr>
              <a:t>Supports </a:t>
            </a:r>
            <a:r>
              <a:rPr lang="en-US" sz="1700" spc="-10" dirty="0">
                <a:cs typeface="Calibri"/>
              </a:rPr>
              <a:t>custom column </a:t>
            </a:r>
            <a:r>
              <a:rPr lang="en-US" sz="1700" dirty="0">
                <a:cs typeface="Calibri"/>
              </a:rPr>
              <a:t>and</a:t>
            </a:r>
            <a:r>
              <a:rPr lang="en-US" sz="1700" spc="-100" dirty="0">
                <a:cs typeface="Calibri"/>
              </a:rPr>
              <a:t> </a:t>
            </a:r>
            <a:r>
              <a:rPr lang="en-US" sz="1700" spc="-20" dirty="0">
                <a:cs typeface="Calibri"/>
              </a:rPr>
              <a:t>row  </a:t>
            </a:r>
            <a:r>
              <a:rPr lang="en-US" sz="1700" spc="-10" dirty="0">
                <a:cs typeface="Calibri"/>
              </a:rPr>
              <a:t>delimiters</a:t>
            </a:r>
            <a:endParaRPr lang="en-US" sz="1700" dirty="0">
              <a:cs typeface="Calibri"/>
            </a:endParaRPr>
          </a:p>
          <a:p>
            <a:endParaRPr lang="en-US" sz="1700" dirty="0"/>
          </a:p>
        </p:txBody>
      </p:sp>
      <p:sp>
        <p:nvSpPr>
          <p:cNvPr id="4" name="Rectangle 3">
            <a:extLst>
              <a:ext uri="{FF2B5EF4-FFF2-40B4-BE49-F238E27FC236}">
                <a16:creationId xmlns:a16="http://schemas.microsoft.com/office/drawing/2014/main" id="{D8BAC970-3C1B-4998-A299-14405C0DD997}"/>
              </a:ext>
            </a:extLst>
          </p:cNvPr>
          <p:cNvSpPr/>
          <p:nvPr/>
        </p:nvSpPr>
        <p:spPr bwMode="auto">
          <a:xfrm>
            <a:off x="735822" y="1405370"/>
            <a:ext cx="4478533"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PolyBase</a:t>
            </a:r>
          </a:p>
        </p:txBody>
      </p:sp>
      <p:sp>
        <p:nvSpPr>
          <p:cNvPr id="5" name="Rectangle 4">
            <a:extLst>
              <a:ext uri="{FF2B5EF4-FFF2-40B4-BE49-F238E27FC236}">
                <a16:creationId xmlns:a16="http://schemas.microsoft.com/office/drawing/2014/main" id="{58604E90-FE3F-4C71-BE6C-5970BC5BD0DE}"/>
              </a:ext>
            </a:extLst>
          </p:cNvPr>
          <p:cNvSpPr/>
          <p:nvPr/>
        </p:nvSpPr>
        <p:spPr bwMode="auto">
          <a:xfrm>
            <a:off x="6482881" y="1405369"/>
            <a:ext cx="4625889" cy="82626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3137" b="1" dirty="0">
                <a:gradFill>
                  <a:gsLst>
                    <a:gs pos="0">
                      <a:srgbClr val="FFFFFF"/>
                    </a:gs>
                    <a:gs pos="100000">
                      <a:srgbClr val="FFFFFF"/>
                    </a:gs>
                  </a:gsLst>
                  <a:lin ang="5400000" scaled="0"/>
                </a:gradFill>
                <a:ea typeface="Segoe UI" pitchFamily="34" charset="0"/>
                <a:cs typeface="Segoe UI" pitchFamily="34" charset="0"/>
              </a:rPr>
              <a:t>COPY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1000"/>
                                        <p:tgtEl>
                                          <p:spTgt spid="8">
                                            <p:txEl>
                                              <p:pRg st="5" end="5"/>
                                            </p:txEl>
                                          </p:spTgt>
                                        </p:tgtEl>
                                      </p:cBhvr>
                                    </p:animEffect>
                                    <p:anim calcmode="lin" valueType="num">
                                      <p:cBhvr>
                                        <p:cTn id="38"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8">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1000"/>
                                        <p:tgtEl>
                                          <p:spTgt spid="8">
                                            <p:txEl>
                                              <p:pRg st="6" end="6"/>
                                            </p:txEl>
                                          </p:spTgt>
                                        </p:tgtEl>
                                      </p:cBhvr>
                                    </p:animEffect>
                                    <p:anim calcmode="lin" valueType="num">
                                      <p:cBhvr>
                                        <p:cTn id="43"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1000"/>
                                        <p:tgtEl>
                                          <p:spTgt spid="8">
                                            <p:txEl>
                                              <p:pRg st="7" end="7"/>
                                            </p:txEl>
                                          </p:spTgt>
                                        </p:tgtEl>
                                      </p:cBhvr>
                                    </p:animEffect>
                                    <p:anim calcmode="lin" valueType="num">
                                      <p:cBhvr>
                                        <p:cTn id="48" dur="1000" fill="hold"/>
                                        <p:tgtEl>
                                          <p:spTgt spid="8">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1000"/>
                                        <p:tgtEl>
                                          <p:spTgt spid="4"/>
                                        </p:tgtEl>
                                      </p:cBhvr>
                                    </p:animEffect>
                                    <p:anim calcmode="lin" valueType="num">
                                      <p:cBhvr>
                                        <p:cTn id="53" dur="1000" fill="hold"/>
                                        <p:tgtEl>
                                          <p:spTgt spid="4"/>
                                        </p:tgtEl>
                                        <p:attrNameLst>
                                          <p:attrName>ppt_x</p:attrName>
                                        </p:attrNameLst>
                                      </p:cBhvr>
                                      <p:tavLst>
                                        <p:tav tm="0">
                                          <p:val>
                                            <p:strVal val="#ppt_x"/>
                                          </p:val>
                                        </p:tav>
                                        <p:tav tm="100000">
                                          <p:val>
                                            <p:strVal val="#ppt_x"/>
                                          </p:val>
                                        </p:tav>
                                      </p:tavLst>
                                    </p:anim>
                                    <p:anim calcmode="lin" valueType="num">
                                      <p:cBhvr>
                                        <p:cTn id="5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9">
                                            <p:txEl>
                                              <p:pRg st="1" end="1"/>
                                            </p:txEl>
                                          </p:spTgt>
                                        </p:tgtEl>
                                        <p:attrNameLst>
                                          <p:attrName>style.visibility</p:attrName>
                                        </p:attrNameLst>
                                      </p:cBhvr>
                                      <p:to>
                                        <p:strVal val="visible"/>
                                      </p:to>
                                    </p:set>
                                    <p:animEffect transition="in" filter="fade">
                                      <p:cBhvr>
                                        <p:cTn id="64" dur="1000"/>
                                        <p:tgtEl>
                                          <p:spTgt spid="9">
                                            <p:txEl>
                                              <p:pRg st="1" end="1"/>
                                            </p:txEl>
                                          </p:spTgt>
                                        </p:tgtEl>
                                      </p:cBhvr>
                                    </p:animEffect>
                                    <p:anim calcmode="lin" valueType="num">
                                      <p:cBhvr>
                                        <p:cTn id="6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6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9">
                                            <p:txEl>
                                              <p:pRg st="2" end="2"/>
                                            </p:txEl>
                                          </p:spTgt>
                                        </p:tgtEl>
                                        <p:attrNameLst>
                                          <p:attrName>style.visibility</p:attrName>
                                        </p:attrNameLst>
                                      </p:cBhvr>
                                      <p:to>
                                        <p:strVal val="visible"/>
                                      </p:to>
                                    </p:set>
                                    <p:animEffect transition="in" filter="fade">
                                      <p:cBhvr>
                                        <p:cTn id="69" dur="1000"/>
                                        <p:tgtEl>
                                          <p:spTgt spid="9">
                                            <p:txEl>
                                              <p:pRg st="2" end="2"/>
                                            </p:txEl>
                                          </p:spTgt>
                                        </p:tgtEl>
                                      </p:cBhvr>
                                    </p:animEffect>
                                    <p:anim calcmode="lin" valueType="num">
                                      <p:cBhvr>
                                        <p:cTn id="7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7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fade">
                                      <p:cBhvr>
                                        <p:cTn id="74" dur="1000"/>
                                        <p:tgtEl>
                                          <p:spTgt spid="9">
                                            <p:txEl>
                                              <p:pRg st="3" end="3"/>
                                            </p:txEl>
                                          </p:spTgt>
                                        </p:tgtEl>
                                      </p:cBhvr>
                                    </p:animEffect>
                                    <p:anim calcmode="lin" valueType="num">
                                      <p:cBhvr>
                                        <p:cTn id="7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7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9">
                                            <p:txEl>
                                              <p:pRg st="4" end="4"/>
                                            </p:txEl>
                                          </p:spTgt>
                                        </p:tgtEl>
                                        <p:attrNameLst>
                                          <p:attrName>style.visibility</p:attrName>
                                        </p:attrNameLst>
                                      </p:cBhvr>
                                      <p:to>
                                        <p:strVal val="visible"/>
                                      </p:to>
                                    </p:set>
                                    <p:animEffect transition="in" filter="fade">
                                      <p:cBhvr>
                                        <p:cTn id="79" dur="1000"/>
                                        <p:tgtEl>
                                          <p:spTgt spid="9">
                                            <p:txEl>
                                              <p:pRg st="4" end="4"/>
                                            </p:txEl>
                                          </p:spTgt>
                                        </p:tgtEl>
                                      </p:cBhvr>
                                    </p:animEffect>
                                    <p:anim calcmode="lin" valueType="num">
                                      <p:cBhvr>
                                        <p:cTn id="8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8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5"/>
                                        </p:tgtEl>
                                        <p:attrNameLst>
                                          <p:attrName>style.visibility</p:attrName>
                                        </p:attrNameLst>
                                      </p:cBhvr>
                                      <p:to>
                                        <p:strVal val="visible"/>
                                      </p:to>
                                    </p:set>
                                    <p:animEffect transition="in" filter="fade">
                                      <p:cBhvr>
                                        <p:cTn id="84" dur="1000"/>
                                        <p:tgtEl>
                                          <p:spTgt spid="5"/>
                                        </p:tgtEl>
                                      </p:cBhvr>
                                    </p:animEffect>
                                    <p:anim calcmode="lin" valueType="num">
                                      <p:cBhvr>
                                        <p:cTn id="85" dur="1000" fill="hold"/>
                                        <p:tgtEl>
                                          <p:spTgt spid="5"/>
                                        </p:tgtEl>
                                        <p:attrNameLst>
                                          <p:attrName>ppt_x</p:attrName>
                                        </p:attrNameLst>
                                      </p:cBhvr>
                                      <p:tavLst>
                                        <p:tav tm="0">
                                          <p:val>
                                            <p:strVal val="#ppt_x"/>
                                          </p:val>
                                        </p:tav>
                                        <p:tav tm="100000">
                                          <p:val>
                                            <p:strVal val="#ppt_x"/>
                                          </p:val>
                                        </p:tav>
                                      </p:tavLst>
                                    </p:anim>
                                    <p:anim calcmode="lin" valueType="num">
                                      <p:cBhvr>
                                        <p:cTn id="8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animBg="1"/>
      <p:bldP spid="8" grpId="0" build="p"/>
      <p:bldP spid="9" grpId="0" build="p"/>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3A712A40-325E-4D37-9A92-921BD05BF7C5}"/>
              </a:ext>
            </a:extLst>
          </p:cNvPr>
          <p:cNvSpPr>
            <a:spLocks noGrp="1"/>
          </p:cNvSpPr>
          <p:nvPr>
            <p:ph type="ftr" sz="quarter" idx="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300" normalizeH="0" baseline="0" noProof="0" dirty="0">
                <a:ln>
                  <a:noFill/>
                </a:ln>
                <a:solidFill>
                  <a:srgbClr val="E7E6E6">
                    <a:lumMod val="90000"/>
                    <a:alpha val="70000"/>
                  </a:srgbClr>
                </a:solidFill>
                <a:effectLst/>
                <a:uLnTx/>
                <a:uFillTx/>
                <a:latin typeface="Montserrat"/>
                <a:ea typeface="+mn-ea"/>
                <a:cs typeface="+mn-cs"/>
              </a:rPr>
              <a:t>WWW.SOLLIANCE.NET</a:t>
            </a:r>
          </a:p>
        </p:txBody>
      </p:sp>
      <p:sp>
        <p:nvSpPr>
          <p:cNvPr id="24" name="Slide Number Placeholder 23">
            <a:extLst>
              <a:ext uri="{FF2B5EF4-FFF2-40B4-BE49-F238E27FC236}">
                <a16:creationId xmlns:a16="http://schemas.microsoft.com/office/drawing/2014/main" id="{53D9F9D2-2203-4E3C-A021-F26D0D9ABDB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F9DAA1-1DF7-43E0-8E29-0CE1148553C7}" type="slidenum">
              <a:rPr kumimoji="0" lang="en-US" sz="900" b="1" i="0" u="none" strike="noStrike" kern="1200" cap="none" spc="0" normalizeH="0" baseline="0" noProof="0" smtClean="0">
                <a:ln>
                  <a:noFill/>
                </a:ln>
                <a:solidFill>
                  <a:srgbClr val="E7E6E6">
                    <a:lumMod val="90000"/>
                    <a:alpha val="60000"/>
                  </a:srgbClr>
                </a:solidFill>
                <a:effectLst/>
                <a:uLnTx/>
                <a:uFillTx/>
                <a:latin typeface="Montserra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900" b="1" i="0" u="none" strike="noStrike" kern="1200" cap="none" spc="0" normalizeH="0" baseline="0" noProof="0">
              <a:ln>
                <a:noFill/>
              </a:ln>
              <a:solidFill>
                <a:srgbClr val="E7E6E6">
                  <a:lumMod val="90000"/>
                  <a:alpha val="60000"/>
                </a:srgbClr>
              </a:solidFill>
              <a:effectLst/>
              <a:uLnTx/>
              <a:uFillTx/>
              <a:latin typeface="Montserrat"/>
              <a:ea typeface="+mn-ea"/>
              <a:cs typeface="+mn-cs"/>
            </a:endParaRPr>
          </a:p>
        </p:txBody>
      </p:sp>
      <p:sp>
        <p:nvSpPr>
          <p:cNvPr id="18" name="Title 4">
            <a:extLst>
              <a:ext uri="{FF2B5EF4-FFF2-40B4-BE49-F238E27FC236}">
                <a16:creationId xmlns:a16="http://schemas.microsoft.com/office/drawing/2014/main" id="{D02EEE76-99AC-4B0E-9B35-716420E3B1DA}"/>
              </a:ext>
            </a:extLst>
          </p:cNvPr>
          <p:cNvSpPr txBox="1">
            <a:spLocks/>
          </p:cNvSpPr>
          <p:nvPr/>
        </p:nvSpPr>
        <p:spPr>
          <a:xfrm>
            <a:off x="6886800" y="2370240"/>
            <a:ext cx="4462764" cy="1058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Catamaran ExtraBold"/>
                <a:ea typeface="+mj-ea"/>
              </a:rPr>
              <a:t>PRACTICES</a:t>
            </a:r>
          </a:p>
        </p:txBody>
      </p:sp>
      <p:sp>
        <p:nvSpPr>
          <p:cNvPr id="20" name="TextBox 19">
            <a:extLst>
              <a:ext uri="{FF2B5EF4-FFF2-40B4-BE49-F238E27FC236}">
                <a16:creationId xmlns:a16="http://schemas.microsoft.com/office/drawing/2014/main" id="{ECD3AAC4-9F8E-4C5A-AFE5-43BE22A415AE}"/>
              </a:ext>
            </a:extLst>
          </p:cNvPr>
          <p:cNvSpPr txBox="1"/>
          <p:nvPr/>
        </p:nvSpPr>
        <p:spPr>
          <a:xfrm>
            <a:off x="7581203" y="3376063"/>
            <a:ext cx="2965900" cy="2308517"/>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DATA &amp; AI</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SECURITY</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INFRASTRUCTURE &amp; DEVOPS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MICROSERVICES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APPLICATIONS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TRAINING</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Montserrat"/>
                <a:ea typeface="+mn-ea"/>
                <a:cs typeface="+mn-cs"/>
              </a:rPr>
              <a:t>MEDIA</a:t>
            </a:r>
          </a:p>
        </p:txBody>
      </p:sp>
      <p:sp>
        <p:nvSpPr>
          <p:cNvPr id="27" name="Title 4">
            <a:extLst>
              <a:ext uri="{FF2B5EF4-FFF2-40B4-BE49-F238E27FC236}">
                <a16:creationId xmlns:a16="http://schemas.microsoft.com/office/drawing/2014/main" id="{396C7A69-0A26-CE4D-B4EB-688A48EFD0A3}"/>
              </a:ext>
            </a:extLst>
          </p:cNvPr>
          <p:cNvSpPr>
            <a:spLocks noGrp="1"/>
          </p:cNvSpPr>
          <p:nvPr>
            <p:ph type="title"/>
          </p:nvPr>
        </p:nvSpPr>
        <p:spPr>
          <a:xfrm>
            <a:off x="1622561" y="3313062"/>
            <a:ext cx="3404015" cy="572294"/>
          </a:xfrm>
        </p:spPr>
        <p:txBody>
          <a:bodyPr>
            <a:noAutofit/>
          </a:bodyPr>
          <a:lstStyle/>
          <a:p>
            <a:pPr algn="ctr"/>
            <a:r>
              <a:rPr lang="en-US" sz="2000" dirty="0"/>
              <a:t>CLOUD IS AT THE CENTER OF EVERYTHING WE DO.</a:t>
            </a:r>
          </a:p>
        </p:txBody>
      </p:sp>
      <p:sp>
        <p:nvSpPr>
          <p:cNvPr id="28" name="Content Placeholder 5">
            <a:extLst>
              <a:ext uri="{FF2B5EF4-FFF2-40B4-BE49-F238E27FC236}">
                <a16:creationId xmlns:a16="http://schemas.microsoft.com/office/drawing/2014/main" id="{720B6A5F-569C-7346-881F-D7C1DCB52405}"/>
              </a:ext>
            </a:extLst>
          </p:cNvPr>
          <p:cNvSpPr>
            <a:spLocks noGrp="1"/>
          </p:cNvSpPr>
          <p:nvPr>
            <p:ph idx="1"/>
          </p:nvPr>
        </p:nvSpPr>
        <p:spPr>
          <a:xfrm>
            <a:off x="1027237" y="3927404"/>
            <a:ext cx="5040374" cy="1205408"/>
          </a:xfrm>
        </p:spPr>
        <p:txBody>
          <a:bodyPr>
            <a:normAutofit/>
          </a:bodyPr>
          <a:lstStyle/>
          <a:p>
            <a:pPr>
              <a:spcBef>
                <a:spcPts val="900"/>
              </a:spcBef>
              <a:buClr>
                <a:schemeClr val="tx2"/>
              </a:buClr>
              <a:buSzPct val="120000"/>
            </a:pPr>
            <a:r>
              <a:rPr lang="en-US" sz="1200" dirty="0"/>
              <a:t>Our Experts fan out their expertise in seven practices.</a:t>
            </a:r>
          </a:p>
          <a:p>
            <a:pPr>
              <a:spcBef>
                <a:spcPts val="900"/>
              </a:spcBef>
              <a:buClr>
                <a:schemeClr val="tx2"/>
              </a:buClr>
              <a:buSzPct val="120000"/>
            </a:pPr>
            <a:r>
              <a:rPr lang="en-US" sz="1200" dirty="0"/>
              <a:t>Our Implementation Experts are also </a:t>
            </a:r>
            <a:r>
              <a:rPr lang="en-US" sz="1200" b="1" dirty="0">
                <a:latin typeface="Montserrat Semi Bold" pitchFamily="2" charset="77"/>
              </a:rPr>
              <a:t>skilled trainers </a:t>
            </a:r>
            <a:r>
              <a:rPr lang="en-US" sz="1200" dirty="0"/>
              <a:t>because our philosophy is to enable our customers to operate our solutions after we leave. </a:t>
            </a:r>
          </a:p>
        </p:txBody>
      </p:sp>
      <p:grpSp>
        <p:nvGrpSpPr>
          <p:cNvPr id="29" name="Group 28">
            <a:extLst>
              <a:ext uri="{FF2B5EF4-FFF2-40B4-BE49-F238E27FC236}">
                <a16:creationId xmlns:a16="http://schemas.microsoft.com/office/drawing/2014/main" id="{130C4064-3D1C-3A45-AFBA-45ADAB11B12C}"/>
              </a:ext>
            </a:extLst>
          </p:cNvPr>
          <p:cNvGrpSpPr/>
          <p:nvPr/>
        </p:nvGrpSpPr>
        <p:grpSpPr>
          <a:xfrm>
            <a:off x="987412" y="5216908"/>
            <a:ext cx="4977580" cy="1054249"/>
            <a:chOff x="838201" y="5216908"/>
            <a:chExt cx="4977580" cy="1054249"/>
          </a:xfrm>
        </p:grpSpPr>
        <p:sp>
          <p:nvSpPr>
            <p:cNvPr id="30" name="Content Placeholder 5">
              <a:extLst>
                <a:ext uri="{FF2B5EF4-FFF2-40B4-BE49-F238E27FC236}">
                  <a16:creationId xmlns:a16="http://schemas.microsoft.com/office/drawing/2014/main" id="{77C7670B-7B9C-D542-92D9-10AE20CC3E4F}"/>
                </a:ext>
              </a:extLst>
            </p:cNvPr>
            <p:cNvSpPr txBox="1">
              <a:spLocks/>
            </p:cNvSpPr>
            <p:nvPr/>
          </p:nvSpPr>
          <p:spPr>
            <a:xfrm>
              <a:off x="838201" y="5216908"/>
              <a:ext cx="1980303"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24</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MVP’s</a:t>
              </a:r>
            </a:p>
          </p:txBody>
        </p:sp>
        <p:sp>
          <p:nvSpPr>
            <p:cNvPr id="31" name="Content Placeholder 5">
              <a:extLst>
                <a:ext uri="{FF2B5EF4-FFF2-40B4-BE49-F238E27FC236}">
                  <a16:creationId xmlns:a16="http://schemas.microsoft.com/office/drawing/2014/main" id="{788E5C05-94B8-D14A-BB55-1C642E6C8728}"/>
                </a:ext>
              </a:extLst>
            </p:cNvPr>
            <p:cNvSpPr txBox="1">
              <a:spLocks/>
            </p:cNvSpPr>
            <p:nvPr/>
          </p:nvSpPr>
          <p:spPr>
            <a:xfrm>
              <a:off x="2849881" y="5216908"/>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7</a:t>
              </a:r>
              <a:r>
                <a:rPr kumimoji="0" lang="en-US" sz="1400" b="0" i="0" u="none" strike="noStrike" kern="1200" cap="none" spc="0" normalizeH="0" baseline="0" noProof="0" dirty="0">
                  <a:ln>
                    <a:noFill/>
                  </a:ln>
                  <a:solidFill>
                    <a:srgbClr val="1A1F20"/>
                  </a:solidFill>
                  <a:effectLst/>
                  <a:uLnTx/>
                  <a:uFillTx/>
                  <a:latin typeface="Montserrat"/>
                  <a:ea typeface="+mn-ea"/>
                  <a:cs typeface="+mn-cs"/>
                </a:rPr>
                <a:t> Microsoft Regional Directors</a:t>
              </a:r>
            </a:p>
          </p:txBody>
        </p:sp>
        <p:sp>
          <p:nvSpPr>
            <p:cNvPr id="32" name="Content Placeholder 5">
              <a:extLst>
                <a:ext uri="{FF2B5EF4-FFF2-40B4-BE49-F238E27FC236}">
                  <a16:creationId xmlns:a16="http://schemas.microsoft.com/office/drawing/2014/main" id="{FC906B82-7AE0-DC4E-93C0-5AD345105B66}"/>
                </a:ext>
              </a:extLst>
            </p:cNvPr>
            <p:cNvSpPr txBox="1">
              <a:spLocks/>
            </p:cNvSpPr>
            <p:nvPr/>
          </p:nvSpPr>
          <p:spPr>
            <a:xfrm>
              <a:off x="838201" y="5711209"/>
              <a:ext cx="1601676"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1</a:t>
              </a:r>
              <a:r>
                <a:rPr kumimoji="0" lang="en-US" sz="1400" b="0" i="0" u="none" strike="noStrike" kern="1200" cap="none" spc="0" normalizeH="0" baseline="0" noProof="0" dirty="0">
                  <a:ln>
                    <a:noFill/>
                  </a:ln>
                  <a:solidFill>
                    <a:srgbClr val="1A1F20"/>
                  </a:solidFill>
                  <a:effectLst/>
                  <a:uLnTx/>
                  <a:uFillTx/>
                  <a:latin typeface="Montserrat"/>
                  <a:ea typeface="+mn-ea"/>
                  <a:cs typeface="+mn-cs"/>
                </a:rPr>
                <a:t> AWS Hero</a:t>
              </a:r>
            </a:p>
          </p:txBody>
        </p:sp>
        <p:sp>
          <p:nvSpPr>
            <p:cNvPr id="33" name="Content Placeholder 5">
              <a:extLst>
                <a:ext uri="{FF2B5EF4-FFF2-40B4-BE49-F238E27FC236}">
                  <a16:creationId xmlns:a16="http://schemas.microsoft.com/office/drawing/2014/main" id="{AF46CF3E-4B16-B744-9344-CA7150F33321}"/>
                </a:ext>
              </a:extLst>
            </p:cNvPr>
            <p:cNvSpPr txBox="1">
              <a:spLocks/>
            </p:cNvSpPr>
            <p:nvPr/>
          </p:nvSpPr>
          <p:spPr>
            <a:xfrm>
              <a:off x="2849881" y="5711209"/>
              <a:ext cx="2965900" cy="559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1A1F20"/>
                  </a:solidFill>
                  <a:effectLst/>
                  <a:uLnTx/>
                  <a:uFillTx/>
                  <a:latin typeface="Catamaran ExtraBold"/>
                  <a:ea typeface="+mn-ea"/>
                  <a:cs typeface="+mn-cs"/>
                </a:rPr>
                <a:t>2</a:t>
              </a:r>
              <a:r>
                <a:rPr kumimoji="0" lang="en-US" sz="1400" b="0" i="0" u="none" strike="noStrike" kern="1200" cap="none" spc="0" normalizeH="0" baseline="0" noProof="0" dirty="0">
                  <a:ln>
                    <a:noFill/>
                  </a:ln>
                  <a:solidFill>
                    <a:srgbClr val="1A1F20"/>
                  </a:solidFill>
                  <a:effectLst/>
                  <a:uLnTx/>
                  <a:uFillTx/>
                  <a:latin typeface="Montserrat"/>
                  <a:ea typeface="+mn-ea"/>
                  <a:cs typeface="+mn-cs"/>
                </a:rPr>
                <a:t> Google Developer Experts</a:t>
              </a:r>
            </a:p>
          </p:txBody>
        </p:sp>
      </p:grpSp>
      <p:grpSp>
        <p:nvGrpSpPr>
          <p:cNvPr id="34" name="Group 33">
            <a:extLst>
              <a:ext uri="{FF2B5EF4-FFF2-40B4-BE49-F238E27FC236}">
                <a16:creationId xmlns:a16="http://schemas.microsoft.com/office/drawing/2014/main" id="{FA11BE8C-D23B-BB4C-BEA3-F50482E80297}"/>
              </a:ext>
            </a:extLst>
          </p:cNvPr>
          <p:cNvGrpSpPr/>
          <p:nvPr/>
        </p:nvGrpSpPr>
        <p:grpSpPr>
          <a:xfrm>
            <a:off x="434628" y="1950776"/>
            <a:ext cx="6281035" cy="827039"/>
            <a:chOff x="394803" y="1733970"/>
            <a:chExt cx="6281035" cy="827039"/>
          </a:xfrm>
        </p:grpSpPr>
        <p:sp>
          <p:nvSpPr>
            <p:cNvPr id="35" name="Content Placeholder 5">
              <a:extLst>
                <a:ext uri="{FF2B5EF4-FFF2-40B4-BE49-F238E27FC236}">
                  <a16:creationId xmlns:a16="http://schemas.microsoft.com/office/drawing/2014/main" id="{90D9BD9F-1FBC-1140-BA74-431C0E44D817}"/>
                </a:ext>
              </a:extLst>
            </p:cNvPr>
            <p:cNvSpPr txBox="1">
              <a:spLocks/>
            </p:cNvSpPr>
            <p:nvPr/>
          </p:nvSpPr>
          <p:spPr>
            <a:xfrm>
              <a:off x="394803" y="1733970"/>
              <a:ext cx="1801196" cy="8270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THOUGHT LEADERS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Providing lone wolf, technical experts a pack to run with since 1998</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6" name="Content Placeholder 5">
              <a:extLst>
                <a:ext uri="{FF2B5EF4-FFF2-40B4-BE49-F238E27FC236}">
                  <a16:creationId xmlns:a16="http://schemas.microsoft.com/office/drawing/2014/main" id="{9E9A034B-31AB-BF43-887A-1238B629779E}"/>
                </a:ext>
              </a:extLst>
            </p:cNvPr>
            <p:cNvSpPr txBox="1">
              <a:spLocks/>
            </p:cNvSpPr>
            <p:nvPr/>
          </p:nvSpPr>
          <p:spPr>
            <a:xfrm>
              <a:off x="2261972" y="1733971"/>
              <a:ext cx="2273095" cy="8270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COMPREHENSIVE TEAMS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Deliver a team of solution experts to our customers, focusing on innovation</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sp>
          <p:nvSpPr>
            <p:cNvPr id="37" name="Content Placeholder 5">
              <a:extLst>
                <a:ext uri="{FF2B5EF4-FFF2-40B4-BE49-F238E27FC236}">
                  <a16:creationId xmlns:a16="http://schemas.microsoft.com/office/drawing/2014/main" id="{7BBFC99E-DD5A-D946-B05B-07305069B348}"/>
                </a:ext>
              </a:extLst>
            </p:cNvPr>
            <p:cNvSpPr txBox="1">
              <a:spLocks/>
            </p:cNvSpPr>
            <p:nvPr/>
          </p:nvSpPr>
          <p:spPr>
            <a:xfrm>
              <a:off x="4402743" y="1733970"/>
              <a:ext cx="2273095" cy="8270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Catamaran ExtraBold"/>
                  <a:ea typeface="+mn-ea"/>
                  <a:cs typeface="+mn-cs"/>
                </a:rPr>
                <a:t>GLOBAL EXPERIENCE</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1A1F20"/>
                  </a:solidFill>
                  <a:effectLst/>
                  <a:uLnTx/>
                  <a:uFillTx/>
                  <a:latin typeface="Montserrat"/>
                  <a:ea typeface="+mn-ea"/>
                  <a:cs typeface="+mn-cs"/>
                </a:rPr>
                <a:t>Our team of 250+ Experts average 20+ years of experience and span 17 countries</a:t>
              </a:r>
            </a:p>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rgbClr val="1A1F20"/>
                </a:solidFill>
                <a:effectLst/>
                <a:uLnTx/>
                <a:uFillTx/>
                <a:latin typeface="Montserrat"/>
                <a:ea typeface="+mn-ea"/>
                <a:cs typeface="+mn-cs"/>
              </a:endParaRPr>
            </a:p>
          </p:txBody>
        </p:sp>
      </p:grpSp>
      <p:pic>
        <p:nvPicPr>
          <p:cNvPr id="38" name="Picture 37" descr="Icon&#10;&#10;Description automatically generated with low confidence">
            <a:extLst>
              <a:ext uri="{FF2B5EF4-FFF2-40B4-BE49-F238E27FC236}">
                <a16:creationId xmlns:a16="http://schemas.microsoft.com/office/drawing/2014/main" id="{478F29B9-88CC-4C4F-8DA5-C7E0F890D1E5}"/>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434628" y="2370001"/>
            <a:ext cx="2723541" cy="2723541"/>
          </a:xfrm>
          <a:prstGeom prst="rect">
            <a:avLst/>
          </a:prstGeom>
        </p:spPr>
      </p:pic>
      <p:pic>
        <p:nvPicPr>
          <p:cNvPr id="39" name="Picture Placeholder 26" descr="Two wild wolves walking on a snow-covered road">
            <a:extLst>
              <a:ext uri="{FF2B5EF4-FFF2-40B4-BE49-F238E27FC236}">
                <a16:creationId xmlns:a16="http://schemas.microsoft.com/office/drawing/2014/main" id="{7AD9B41B-E3E1-6E44-AE89-446C522272B1}"/>
              </a:ext>
            </a:extLst>
          </p:cNvPr>
          <p:cNvPicPr>
            <a:picLocks noChangeAspect="1"/>
          </p:cNvPicPr>
          <p:nvPr/>
        </p:nvPicPr>
        <p:blipFill rotWithShape="1">
          <a:blip r:embed="rId3">
            <a:extLst>
              <a:ext uri="{28A0092B-C50C-407E-A947-70E740481C1C}">
                <a14:useLocalDpi xmlns:a14="http://schemas.microsoft.com/office/drawing/2010/main" val="0"/>
              </a:ext>
            </a:extLst>
          </a:blip>
          <a:srcRect l="37947" t="13345" r="12520" b="9120"/>
          <a:stretch/>
        </p:blipFill>
        <p:spPr>
          <a:xfrm>
            <a:off x="809077" y="824952"/>
            <a:ext cx="1045622" cy="1091306"/>
          </a:xfrm>
          <a:prstGeom prst="ellipse">
            <a:avLst/>
          </a:prstGeom>
        </p:spPr>
      </p:pic>
      <p:pic>
        <p:nvPicPr>
          <p:cNvPr id="40" name="Picture Placeholder 28" descr="A group of people in a body of water&#10;&#10;Description automatically generated with medium confidence">
            <a:extLst>
              <a:ext uri="{FF2B5EF4-FFF2-40B4-BE49-F238E27FC236}">
                <a16:creationId xmlns:a16="http://schemas.microsoft.com/office/drawing/2014/main" id="{6E81B703-33B8-D541-95F6-9E09EFCD2FF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42955" t="19395" r="17715" b="20652"/>
          <a:stretch/>
        </p:blipFill>
        <p:spPr>
          <a:xfrm>
            <a:off x="2915532" y="824952"/>
            <a:ext cx="1045623" cy="1045622"/>
          </a:xfrm>
          <a:prstGeom prst="ellipse">
            <a:avLst/>
          </a:prstGeom>
          <a:solidFill>
            <a:schemeClr val="bg2"/>
          </a:solidFill>
        </p:spPr>
      </p:pic>
      <p:pic>
        <p:nvPicPr>
          <p:cNvPr id="41" name="Picture Placeholder 37" descr="The futuristic interface of a planet">
            <a:extLst>
              <a:ext uri="{FF2B5EF4-FFF2-40B4-BE49-F238E27FC236}">
                <a16:creationId xmlns:a16="http://schemas.microsoft.com/office/drawing/2014/main" id="{414289EC-ABF2-8D4A-ACF8-2BD0C3B264D1}"/>
              </a:ext>
            </a:extLst>
          </p:cNvPr>
          <p:cNvPicPr>
            <a:picLocks noChangeAspect="1"/>
          </p:cNvPicPr>
          <p:nvPr/>
        </p:nvPicPr>
        <p:blipFill rotWithShape="1">
          <a:blip r:embed="rId6">
            <a:extLst>
              <a:ext uri="{28A0092B-C50C-407E-A947-70E740481C1C}">
                <a14:useLocalDpi xmlns:a14="http://schemas.microsoft.com/office/drawing/2010/main" val="0"/>
              </a:ext>
            </a:extLst>
          </a:blip>
          <a:srcRect l="23780" t="8401" r="23618" b="7208"/>
          <a:stretch/>
        </p:blipFill>
        <p:spPr>
          <a:xfrm>
            <a:off x="5021988" y="824952"/>
            <a:ext cx="1045623" cy="1032712"/>
          </a:xfrm>
          <a:prstGeom prst="ellipse">
            <a:avLst/>
          </a:prstGeom>
        </p:spPr>
      </p:pic>
      <p:sp>
        <p:nvSpPr>
          <p:cNvPr id="43" name="Title 4">
            <a:extLst>
              <a:ext uri="{FF2B5EF4-FFF2-40B4-BE49-F238E27FC236}">
                <a16:creationId xmlns:a16="http://schemas.microsoft.com/office/drawing/2014/main" id="{CAFE413D-FEDE-FD40-B27B-E15F142EC01E}"/>
              </a:ext>
            </a:extLst>
          </p:cNvPr>
          <p:cNvSpPr txBox="1">
            <a:spLocks/>
          </p:cNvSpPr>
          <p:nvPr/>
        </p:nvSpPr>
        <p:spPr>
          <a:xfrm>
            <a:off x="224901" y="83601"/>
            <a:ext cx="8215859" cy="10730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77C8"/>
                </a:solidFill>
                <a:effectLst/>
                <a:uLnTx/>
                <a:uFillTx/>
                <a:latin typeface="Catamaran ExtraBold"/>
                <a:ea typeface="+mj-ea"/>
              </a:rPr>
              <a:t>ELIMINATE RISK, CALL IN THE SPECIAL FORCES.</a:t>
            </a:r>
          </a:p>
        </p:txBody>
      </p:sp>
    </p:spTree>
    <p:extLst>
      <p:ext uri="{BB962C8B-B14F-4D97-AF65-F5344CB8AC3E}">
        <p14:creationId xmlns:p14="http://schemas.microsoft.com/office/powerpoint/2010/main" val="81618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additive="base">
                                        <p:cTn id="10" dur="750"/>
                                        <p:tgtEl>
                                          <p:spTgt spid="27"/>
                                        </p:tgtEl>
                                        <p:attrNameLst>
                                          <p:attrName>ppt_x</p:attrName>
                                        </p:attrNameLst>
                                      </p:cBhvr>
                                      <p:tavLst>
                                        <p:tav tm="0">
                                          <p:val>
                                            <p:strVal val="#ppt_x-#ppt_w*1.125000"/>
                                          </p:val>
                                        </p:tav>
                                        <p:tav tm="100000">
                                          <p:val>
                                            <p:strVal val="#ppt_x"/>
                                          </p:val>
                                        </p:tav>
                                      </p:tavLst>
                                    </p:anim>
                                    <p:animEffect transition="in" filter="wipe(right)">
                                      <p:cBhvr>
                                        <p:cTn id="11" dur="750"/>
                                        <p:tgtEl>
                                          <p:spTgt spid="27"/>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animEffect transition="in" filter="fade">
                                      <p:cBhvr>
                                        <p:cTn id="15" dur="2000"/>
                                        <p:tgtEl>
                                          <p:spTgt spid="28">
                                            <p:txEl>
                                              <p:pRg st="0" end="0"/>
                                            </p:txEl>
                                          </p:spTgt>
                                        </p:tgtEl>
                                      </p:cBhvr>
                                    </p:animEffect>
                                  </p:childTnLst>
                                </p:cTn>
                              </p:par>
                            </p:childTnLst>
                          </p:cTn>
                        </p:par>
                        <p:par>
                          <p:cTn id="16" fill="hold">
                            <p:stCondLst>
                              <p:cond delay="4000"/>
                            </p:stCondLst>
                            <p:childTnLst>
                              <p:par>
                                <p:cTn id="17" presetID="10" presetClass="entr" presetSubtype="0" fill="hold" grpId="0" nodeType="after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animEffect transition="in" filter="fade">
                                      <p:cBhvr>
                                        <p:cTn id="19" dur="2000"/>
                                        <p:tgtEl>
                                          <p:spTgt spid="28">
                                            <p:txEl>
                                              <p:pRg st="1" end="1"/>
                                            </p:txEl>
                                          </p:spTgt>
                                        </p:tgtEl>
                                      </p:cBhvr>
                                    </p:animEffect>
                                  </p:childTnLst>
                                </p:cTn>
                              </p:par>
                            </p:childTnLst>
                          </p:cTn>
                        </p:par>
                        <p:par>
                          <p:cTn id="20" fill="hold">
                            <p:stCondLst>
                              <p:cond delay="6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0"/>
                                        <p:tgtEl>
                                          <p:spTgt spid="29"/>
                                        </p:tgtEl>
                                      </p:cBhvr>
                                    </p:animEffect>
                                    <p:anim calcmode="lin" valueType="num">
                                      <p:cBhvr>
                                        <p:cTn id="24" dur="2000" fill="hold"/>
                                        <p:tgtEl>
                                          <p:spTgt spid="29"/>
                                        </p:tgtEl>
                                        <p:attrNameLst>
                                          <p:attrName>ppt_x</p:attrName>
                                        </p:attrNameLst>
                                      </p:cBhvr>
                                      <p:tavLst>
                                        <p:tav tm="0">
                                          <p:val>
                                            <p:strVal val="#ppt_x"/>
                                          </p:val>
                                        </p:tav>
                                        <p:tav tm="100000">
                                          <p:val>
                                            <p:strVal val="#ppt_x"/>
                                          </p:val>
                                        </p:tav>
                                      </p:tavLst>
                                    </p:anim>
                                    <p:anim calcmode="lin" valueType="num">
                                      <p:cBhvr>
                                        <p:cTn id="25"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8AEC7C1-E59D-4244-A789-0F2EF3A4C2B8}"/>
              </a:ext>
            </a:extLst>
          </p:cNvPr>
          <p:cNvSpPr>
            <a:spLocks noGrp="1"/>
          </p:cNvSpPr>
          <p:nvPr>
            <p:ph type="body" sz="quarter" idx="10"/>
          </p:nvPr>
        </p:nvSpPr>
        <p:spPr/>
        <p:txBody>
          <a:bodyPr/>
          <a:lstStyle/>
          <a:p>
            <a:r>
              <a:rPr lang="en-US" dirty="0"/>
              <a:t>9</a:t>
            </a:r>
          </a:p>
        </p:txBody>
      </p:sp>
      <p:sp>
        <p:nvSpPr>
          <p:cNvPr id="3" name="Title 2">
            <a:extLst>
              <a:ext uri="{FF2B5EF4-FFF2-40B4-BE49-F238E27FC236}">
                <a16:creationId xmlns:a16="http://schemas.microsoft.com/office/drawing/2014/main" id="{AD9AB4C6-DC05-4523-8B43-A4BEF19C47C3}"/>
              </a:ext>
            </a:extLst>
          </p:cNvPr>
          <p:cNvSpPr>
            <a:spLocks noGrp="1"/>
          </p:cNvSpPr>
          <p:nvPr>
            <p:ph type="ctrTitle"/>
          </p:nvPr>
        </p:nvSpPr>
        <p:spPr/>
        <p:txBody>
          <a:bodyPr/>
          <a:lstStyle/>
          <a:p>
            <a:r>
              <a:rPr lang="en-US" dirty="0"/>
              <a:t>Notebooks aren’t just for doodling during class</a:t>
            </a:r>
          </a:p>
        </p:txBody>
      </p:sp>
      <p:sp>
        <p:nvSpPr>
          <p:cNvPr id="2" name="Subtitle 1">
            <a:extLst>
              <a:ext uri="{FF2B5EF4-FFF2-40B4-BE49-F238E27FC236}">
                <a16:creationId xmlns:a16="http://schemas.microsoft.com/office/drawing/2014/main" id="{8847B24B-3F1E-44AD-AD7A-9E1A1A58AFE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8095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C2D6AC4-08C4-427B-BDF6-ACC47CA2ADB9}"/>
              </a:ext>
            </a:extLst>
          </p:cNvPr>
          <p:cNvSpPr txBox="1"/>
          <p:nvPr/>
        </p:nvSpPr>
        <p:spPr>
          <a:xfrm>
            <a:off x="231042" y="1176017"/>
            <a:ext cx="2352882" cy="83099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ea typeface="+mn-ea"/>
                <a:cs typeface="+mn-cs"/>
              </a:rPr>
              <a:t>Notebooks are self-documenting and easily shared</a:t>
            </a:r>
          </a:p>
        </p:txBody>
      </p:sp>
      <p:sp>
        <p:nvSpPr>
          <p:cNvPr id="27" name="TextBox 26">
            <a:extLst>
              <a:ext uri="{FF2B5EF4-FFF2-40B4-BE49-F238E27FC236}">
                <a16:creationId xmlns:a16="http://schemas.microsoft.com/office/drawing/2014/main" id="{6C6B418C-68DE-4DF8-91F1-4789D00279DA}"/>
              </a:ext>
            </a:extLst>
          </p:cNvPr>
          <p:cNvSpPr txBox="1"/>
          <p:nvPr/>
        </p:nvSpPr>
        <p:spPr>
          <a:xfrm>
            <a:off x="231042" y="2377617"/>
            <a:ext cx="2352882" cy="1384995"/>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They contain a combination of runnable code, output, formatted text, and visualizations</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 name="Title 3">
            <a:extLst>
              <a:ext uri="{FF2B5EF4-FFF2-40B4-BE49-F238E27FC236}">
                <a16:creationId xmlns:a16="http://schemas.microsoft.com/office/drawing/2014/main" id="{D4DE10C1-B3BA-413B-92F4-A7B926357790}"/>
              </a:ext>
            </a:extLst>
          </p:cNvPr>
          <p:cNvSpPr>
            <a:spLocks noGrp="1"/>
          </p:cNvSpPr>
          <p:nvPr>
            <p:ph type="title" idx="4294967295"/>
          </p:nvPr>
        </p:nvSpPr>
        <p:spPr>
          <a:xfrm>
            <a:off x="231042" y="-334846"/>
            <a:ext cx="8669338" cy="1325562"/>
          </a:xfrm>
        </p:spPr>
        <p:txBody>
          <a:bodyPr/>
          <a:lstStyle/>
          <a:p>
            <a:r>
              <a:rPr lang="en-US" dirty="0"/>
              <a:t>The notebook paradigm</a:t>
            </a:r>
          </a:p>
        </p:txBody>
      </p:sp>
      <p:pic>
        <p:nvPicPr>
          <p:cNvPr id="2054" name="Picture 6" descr="https://raw.githubusercontent.com/solliancenet/Azure-Machine-Learning-Dev-Guide/master/intro/media/notebook-cells.png?token=ABNMWYFH2L5RAB6L53L7NT25AFVF4">
            <a:extLst>
              <a:ext uri="{FF2B5EF4-FFF2-40B4-BE49-F238E27FC236}">
                <a16:creationId xmlns:a16="http://schemas.microsoft.com/office/drawing/2014/main" id="{4D2CC5A3-700E-4B27-A2CB-5D8A02551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76" y="785793"/>
            <a:ext cx="9271965" cy="556781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91564-DABE-4007-9E70-3C41FEFE7907}"/>
              </a:ext>
            </a:extLst>
          </p:cNvPr>
          <p:cNvSpPr txBox="1"/>
          <p:nvPr/>
        </p:nvSpPr>
        <p:spPr>
          <a:xfrm>
            <a:off x="231042" y="4133215"/>
            <a:ext cx="2352882" cy="1938992"/>
          </a:xfrm>
          <a:prstGeom prst="rect">
            <a:avLst/>
          </a:prstGeom>
          <a:noFill/>
        </p:spPr>
        <p:txBody>
          <a:bodyPr wrap="square" lIns="0" tIns="0" rIns="0" bIns="0" rtlCol="0">
            <a:spAutoFit/>
          </a:bodyPr>
          <a:lstStyle/>
          <a:p>
            <a:pPr lvl="0" algn="r" defTabSz="914367">
              <a:defRPr/>
            </a:pPr>
            <a:r>
              <a:rPr lang="en-US" b="0" dirty="0">
                <a:gradFill>
                  <a:gsLst>
                    <a:gs pos="2917">
                      <a:srgbClr val="1A1A1A"/>
                    </a:gs>
                    <a:gs pos="30000">
                      <a:srgbClr val="1A1A1A"/>
                    </a:gs>
                  </a:gsLst>
                  <a:lin ang="5400000" scaled="0"/>
                </a:gradFill>
              </a:rPr>
              <a:t>Notebooks are the de facto standard for data scientists and engineers. They can call other notebooks or external libraries as needed</a:t>
            </a:r>
            <a:endParaRPr kumimoji="0" lang="en-US"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758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3FE05-E497-49AA-A3C9-05236AA9B965}"/>
              </a:ext>
            </a:extLst>
          </p:cNvPr>
          <p:cNvSpPr>
            <a:spLocks noGrp="1"/>
          </p:cNvSpPr>
          <p:nvPr>
            <p:ph type="title" idx="4294967295"/>
          </p:nvPr>
        </p:nvSpPr>
        <p:spPr>
          <a:xfrm>
            <a:off x="98322" y="-196702"/>
            <a:ext cx="8245475" cy="1325563"/>
          </a:xfrm>
        </p:spPr>
        <p:txBody>
          <a:bodyPr>
            <a:normAutofit/>
          </a:bodyPr>
          <a:lstStyle/>
          <a:p>
            <a:r>
              <a:rPr lang="en-US" dirty="0"/>
              <a:t>What is Apache Spark?</a:t>
            </a:r>
          </a:p>
        </p:txBody>
      </p:sp>
      <p:sp>
        <p:nvSpPr>
          <p:cNvPr id="5" name="Text Placeholder 4">
            <a:extLst>
              <a:ext uri="{FF2B5EF4-FFF2-40B4-BE49-F238E27FC236}">
                <a16:creationId xmlns:a16="http://schemas.microsoft.com/office/drawing/2014/main" id="{D488CE7F-9EA7-4D6A-86D9-0D4A6F7D90EE}"/>
              </a:ext>
            </a:extLst>
          </p:cNvPr>
          <p:cNvSpPr>
            <a:spLocks noGrp="1"/>
          </p:cNvSpPr>
          <p:nvPr>
            <p:ph type="body" sz="quarter" idx="4294967295"/>
          </p:nvPr>
        </p:nvSpPr>
        <p:spPr>
          <a:xfrm>
            <a:off x="145345" y="957595"/>
            <a:ext cx="10901435" cy="647700"/>
          </a:xfrm>
        </p:spPr>
        <p:txBody>
          <a:bodyPr>
            <a:noAutofit/>
          </a:bodyPr>
          <a:lstStyle/>
          <a:p>
            <a:pPr marL="0" indent="0">
              <a:buNone/>
            </a:pPr>
            <a:r>
              <a:rPr lang="en-US" sz="1600" dirty="0"/>
              <a:t>A unified processing engine to analyze big data with SQL, ML, graph processing, &amp; real-time streaming</a:t>
            </a:r>
          </a:p>
        </p:txBody>
      </p:sp>
      <p:pic>
        <p:nvPicPr>
          <p:cNvPr id="7" name="Picture 6" descr="A picture containing text, sign, clipart&#10;&#10;Description automatically generated">
            <a:extLst>
              <a:ext uri="{FF2B5EF4-FFF2-40B4-BE49-F238E27FC236}">
                <a16:creationId xmlns:a16="http://schemas.microsoft.com/office/drawing/2014/main" id="{733720CF-1764-4938-863A-7B2E6CCA0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700" y="1924222"/>
            <a:ext cx="4659745" cy="2426951"/>
          </a:xfrm>
          <a:prstGeom prst="rect">
            <a:avLst/>
          </a:prstGeom>
        </p:spPr>
      </p:pic>
      <p:grpSp>
        <p:nvGrpSpPr>
          <p:cNvPr id="66" name="Group 65">
            <a:extLst>
              <a:ext uri="{FF2B5EF4-FFF2-40B4-BE49-F238E27FC236}">
                <a16:creationId xmlns:a16="http://schemas.microsoft.com/office/drawing/2014/main" id="{3E990151-4D20-44F2-8987-42FB4FE394D1}"/>
              </a:ext>
            </a:extLst>
          </p:cNvPr>
          <p:cNvGrpSpPr/>
          <p:nvPr/>
        </p:nvGrpSpPr>
        <p:grpSpPr>
          <a:xfrm>
            <a:off x="713028" y="1531768"/>
            <a:ext cx="2284600" cy="1797422"/>
            <a:chOff x="713028" y="1531768"/>
            <a:chExt cx="2284600" cy="1797422"/>
          </a:xfrm>
        </p:grpSpPr>
        <p:pic>
          <p:nvPicPr>
            <p:cNvPr id="47" name="Graphic 46" descr="Table outline">
              <a:extLst>
                <a:ext uri="{FF2B5EF4-FFF2-40B4-BE49-F238E27FC236}">
                  <a16:creationId xmlns:a16="http://schemas.microsoft.com/office/drawing/2014/main" id="{F6BFDC3F-DFA2-4F5C-9B4D-B71B5F5973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065" y="1531768"/>
              <a:ext cx="1722124" cy="1722124"/>
            </a:xfrm>
            <a:prstGeom prst="rect">
              <a:avLst/>
            </a:prstGeom>
          </p:spPr>
        </p:pic>
        <p:sp>
          <p:nvSpPr>
            <p:cNvPr id="60" name="TextBox 59">
              <a:extLst>
                <a:ext uri="{FF2B5EF4-FFF2-40B4-BE49-F238E27FC236}">
                  <a16:creationId xmlns:a16="http://schemas.microsoft.com/office/drawing/2014/main" id="{E938C5FD-0A2F-467C-8295-9DCE01DB5F46}"/>
                </a:ext>
              </a:extLst>
            </p:cNvPr>
            <p:cNvSpPr txBox="1"/>
            <p:nvPr/>
          </p:nvSpPr>
          <p:spPr>
            <a:xfrm>
              <a:off x="713028" y="2959858"/>
              <a:ext cx="2284600" cy="369332"/>
            </a:xfrm>
            <a:prstGeom prst="rect">
              <a:avLst/>
            </a:prstGeom>
            <a:noFill/>
          </p:spPr>
          <p:txBody>
            <a:bodyPr wrap="none" rtlCol="0">
              <a:spAutoFit/>
            </a:bodyPr>
            <a:lstStyle/>
            <a:p>
              <a:r>
                <a:rPr lang="en-US" dirty="0"/>
                <a:t>SQL / </a:t>
              </a:r>
              <a:r>
                <a:rPr lang="en-US" dirty="0" err="1"/>
                <a:t>DataFrames</a:t>
              </a:r>
              <a:endParaRPr lang="en-US" dirty="0"/>
            </a:p>
          </p:txBody>
        </p:sp>
      </p:grpSp>
      <p:grpSp>
        <p:nvGrpSpPr>
          <p:cNvPr id="67" name="Group 66">
            <a:extLst>
              <a:ext uri="{FF2B5EF4-FFF2-40B4-BE49-F238E27FC236}">
                <a16:creationId xmlns:a16="http://schemas.microsoft.com/office/drawing/2014/main" id="{9BBF4DC5-2982-4AF8-A686-6CC3C7DA2A32}"/>
              </a:ext>
            </a:extLst>
          </p:cNvPr>
          <p:cNvGrpSpPr/>
          <p:nvPr/>
        </p:nvGrpSpPr>
        <p:grpSpPr>
          <a:xfrm>
            <a:off x="652462" y="3745027"/>
            <a:ext cx="1989727" cy="1964398"/>
            <a:chOff x="652462" y="3745027"/>
            <a:chExt cx="1989727" cy="1964398"/>
          </a:xfrm>
        </p:grpSpPr>
        <p:pic>
          <p:nvPicPr>
            <p:cNvPr id="53" name="Graphic 52">
              <a:extLst>
                <a:ext uri="{FF2B5EF4-FFF2-40B4-BE49-F238E27FC236}">
                  <a16:creationId xmlns:a16="http://schemas.microsoft.com/office/drawing/2014/main" id="{FCE7C60C-A591-4522-BF8F-C6FF5DF45B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7971" y="3745027"/>
              <a:ext cx="1884218" cy="1964398"/>
            </a:xfrm>
            <a:prstGeom prst="rect">
              <a:avLst/>
            </a:prstGeom>
          </p:spPr>
        </p:pic>
        <p:sp>
          <p:nvSpPr>
            <p:cNvPr id="61" name="TextBox 60">
              <a:extLst>
                <a:ext uri="{FF2B5EF4-FFF2-40B4-BE49-F238E27FC236}">
                  <a16:creationId xmlns:a16="http://schemas.microsoft.com/office/drawing/2014/main" id="{6635AFA2-A829-4B79-842E-F54F7730A040}"/>
                </a:ext>
              </a:extLst>
            </p:cNvPr>
            <p:cNvSpPr txBox="1"/>
            <p:nvPr/>
          </p:nvSpPr>
          <p:spPr>
            <a:xfrm>
              <a:off x="652462" y="5211047"/>
              <a:ext cx="904415" cy="369332"/>
            </a:xfrm>
            <a:prstGeom prst="rect">
              <a:avLst/>
            </a:prstGeom>
            <a:noFill/>
          </p:spPr>
          <p:txBody>
            <a:bodyPr wrap="none" rtlCol="0">
              <a:spAutoFit/>
            </a:bodyPr>
            <a:lstStyle/>
            <a:p>
              <a:r>
                <a:rPr lang="en-US" dirty="0"/>
                <a:t>Graph</a:t>
              </a:r>
            </a:p>
          </p:txBody>
        </p:sp>
      </p:grpSp>
      <p:grpSp>
        <p:nvGrpSpPr>
          <p:cNvPr id="65" name="Group 64">
            <a:extLst>
              <a:ext uri="{FF2B5EF4-FFF2-40B4-BE49-F238E27FC236}">
                <a16:creationId xmlns:a16="http://schemas.microsoft.com/office/drawing/2014/main" id="{7A63D2F6-1068-4D4E-99F7-F957C0508AB1}"/>
              </a:ext>
            </a:extLst>
          </p:cNvPr>
          <p:cNvGrpSpPr/>
          <p:nvPr/>
        </p:nvGrpSpPr>
        <p:grpSpPr>
          <a:xfrm>
            <a:off x="4868797" y="4788944"/>
            <a:ext cx="1863411" cy="1339322"/>
            <a:chOff x="4868797" y="4788944"/>
            <a:chExt cx="1863411" cy="1339322"/>
          </a:xfrm>
        </p:grpSpPr>
        <p:grpSp>
          <p:nvGrpSpPr>
            <p:cNvPr id="54" name="Group 53">
              <a:extLst>
                <a:ext uri="{FF2B5EF4-FFF2-40B4-BE49-F238E27FC236}">
                  <a16:creationId xmlns:a16="http://schemas.microsoft.com/office/drawing/2014/main" id="{0EC0DD84-6EEB-4BEB-8B48-1EF63DD9D09A}"/>
                </a:ext>
              </a:extLst>
            </p:cNvPr>
            <p:cNvGrpSpPr>
              <a:grpSpLocks/>
            </p:cNvGrpSpPr>
            <p:nvPr/>
          </p:nvGrpSpPr>
          <p:grpSpPr>
            <a:xfrm>
              <a:off x="4868797" y="4788944"/>
              <a:ext cx="1863411" cy="844206"/>
              <a:chOff x="5005325" y="1265755"/>
              <a:chExt cx="952039" cy="431315"/>
            </a:xfrm>
            <a:solidFill>
              <a:schemeClr val="accent1"/>
            </a:solidFill>
          </p:grpSpPr>
          <p:sp>
            <p:nvSpPr>
              <p:cNvPr id="55" name="Freeform: Shape 54">
                <a:extLst>
                  <a:ext uri="{FF2B5EF4-FFF2-40B4-BE49-F238E27FC236}">
                    <a16:creationId xmlns:a16="http://schemas.microsoft.com/office/drawing/2014/main" id="{4C5B019E-3A05-44B3-AF0C-F3B593A62C36}"/>
                  </a:ext>
                </a:extLst>
              </p:cNvPr>
              <p:cNvSpPr/>
              <p:nvPr/>
            </p:nvSpPr>
            <p:spPr>
              <a:xfrm>
                <a:off x="5005325" y="1265755"/>
                <a:ext cx="952039" cy="65940"/>
              </a:xfrm>
              <a:custGeom>
                <a:avLst/>
                <a:gdLst>
                  <a:gd name="connsiteX0" fmla="*/ 1283 w 952039"/>
                  <a:gd name="connsiteY0" fmla="*/ 17056 h 65940"/>
                  <a:gd name="connsiteX1" fmla="*/ 76153 w 952039"/>
                  <a:gd name="connsiteY1" fmla="*/ 40268 h 65940"/>
                  <a:gd name="connsiteX2" fmla="*/ 159944 w 952039"/>
                  <a:gd name="connsiteY2" fmla="*/ 66003 h 65940"/>
                  <a:gd name="connsiteX3" fmla="*/ 243718 w 952039"/>
                  <a:gd name="connsiteY3" fmla="*/ 40259 h 65940"/>
                  <a:gd name="connsiteX4" fmla="*/ 318562 w 952039"/>
                  <a:gd name="connsiteY4" fmla="*/ 17056 h 65940"/>
                  <a:gd name="connsiteX5" fmla="*/ 393440 w 952039"/>
                  <a:gd name="connsiteY5" fmla="*/ 40268 h 65940"/>
                  <a:gd name="connsiteX6" fmla="*/ 477239 w 952039"/>
                  <a:gd name="connsiteY6" fmla="*/ 66003 h 65940"/>
                  <a:gd name="connsiteX7" fmla="*/ 561030 w 952039"/>
                  <a:gd name="connsiteY7" fmla="*/ 40268 h 65940"/>
                  <a:gd name="connsiteX8" fmla="*/ 635917 w 952039"/>
                  <a:gd name="connsiteY8" fmla="*/ 17056 h 65940"/>
                  <a:gd name="connsiteX9" fmla="*/ 710803 w 952039"/>
                  <a:gd name="connsiteY9" fmla="*/ 40268 h 65940"/>
                  <a:gd name="connsiteX10" fmla="*/ 794620 w 952039"/>
                  <a:gd name="connsiteY10" fmla="*/ 66003 h 65940"/>
                  <a:gd name="connsiteX11" fmla="*/ 878436 w 952039"/>
                  <a:gd name="connsiteY11" fmla="*/ 40268 h 65940"/>
                  <a:gd name="connsiteX12" fmla="*/ 953323 w 952039"/>
                  <a:gd name="connsiteY12" fmla="*/ 17056 h 65940"/>
                  <a:gd name="connsiteX13" fmla="*/ 953323 w 952039"/>
                  <a:gd name="connsiteY13" fmla="*/ 63 h 65940"/>
                  <a:gd name="connsiteX14" fmla="*/ 869515 w 952039"/>
                  <a:gd name="connsiteY14" fmla="*/ 25799 h 65940"/>
                  <a:gd name="connsiteX15" fmla="*/ 794620 w 952039"/>
                  <a:gd name="connsiteY15" fmla="*/ 49011 h 65940"/>
                  <a:gd name="connsiteX16" fmla="*/ 719725 w 952039"/>
                  <a:gd name="connsiteY16" fmla="*/ 25799 h 65940"/>
                  <a:gd name="connsiteX17" fmla="*/ 635917 w 952039"/>
                  <a:gd name="connsiteY17" fmla="*/ 63 h 65940"/>
                  <a:gd name="connsiteX18" fmla="*/ 552109 w 952039"/>
                  <a:gd name="connsiteY18" fmla="*/ 25799 h 65940"/>
                  <a:gd name="connsiteX19" fmla="*/ 477239 w 952039"/>
                  <a:gd name="connsiteY19" fmla="*/ 49011 h 65940"/>
                  <a:gd name="connsiteX20" fmla="*/ 402361 w 952039"/>
                  <a:gd name="connsiteY20" fmla="*/ 25799 h 65940"/>
                  <a:gd name="connsiteX21" fmla="*/ 318562 w 952039"/>
                  <a:gd name="connsiteY21" fmla="*/ 63 h 65940"/>
                  <a:gd name="connsiteX22" fmla="*/ 234796 w 952039"/>
                  <a:gd name="connsiteY22" fmla="*/ 25807 h 65940"/>
                  <a:gd name="connsiteX23" fmla="*/ 159944 w 952039"/>
                  <a:gd name="connsiteY23" fmla="*/ 49011 h 65940"/>
                  <a:gd name="connsiteX24" fmla="*/ 85074 w 952039"/>
                  <a:gd name="connsiteY24" fmla="*/ 25799 h 65940"/>
                  <a:gd name="connsiteX25" fmla="*/ 1283 w 952039"/>
                  <a:gd name="connsiteY25" fmla="*/ 63 h 65940"/>
                  <a:gd name="connsiteX26" fmla="*/ 1283 w 952039"/>
                  <a:gd name="connsiteY26" fmla="*/ 17056 h 6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40">
                    <a:moveTo>
                      <a:pt x="1283" y="17056"/>
                    </a:moveTo>
                    <a:cubicBezTo>
                      <a:pt x="38735" y="17056"/>
                      <a:pt x="57427" y="28713"/>
                      <a:pt x="76153" y="40268"/>
                    </a:cubicBezTo>
                    <a:cubicBezTo>
                      <a:pt x="97096" y="53182"/>
                      <a:pt x="118065" y="66003"/>
                      <a:pt x="159944" y="66003"/>
                    </a:cubicBezTo>
                    <a:cubicBezTo>
                      <a:pt x="201814" y="66003"/>
                      <a:pt x="222783" y="53182"/>
                      <a:pt x="243718" y="40259"/>
                    </a:cubicBezTo>
                    <a:cubicBezTo>
                      <a:pt x="262435" y="28713"/>
                      <a:pt x="281127" y="17056"/>
                      <a:pt x="318562" y="17056"/>
                    </a:cubicBezTo>
                    <a:cubicBezTo>
                      <a:pt x="356014" y="17056"/>
                      <a:pt x="374714" y="28713"/>
                      <a:pt x="393440" y="40268"/>
                    </a:cubicBezTo>
                    <a:cubicBezTo>
                      <a:pt x="414383" y="53182"/>
                      <a:pt x="435352" y="66003"/>
                      <a:pt x="477239" y="66003"/>
                    </a:cubicBezTo>
                    <a:cubicBezTo>
                      <a:pt x="519118" y="66003"/>
                      <a:pt x="540087" y="53182"/>
                      <a:pt x="561030" y="40268"/>
                    </a:cubicBezTo>
                    <a:cubicBezTo>
                      <a:pt x="579756" y="28713"/>
                      <a:pt x="598456" y="17056"/>
                      <a:pt x="635917" y="17056"/>
                    </a:cubicBezTo>
                    <a:cubicBezTo>
                      <a:pt x="673377" y="17056"/>
                      <a:pt x="692077" y="28713"/>
                      <a:pt x="710803" y="40268"/>
                    </a:cubicBezTo>
                    <a:cubicBezTo>
                      <a:pt x="731747" y="53182"/>
                      <a:pt x="752724" y="66003"/>
                      <a:pt x="794620" y="66003"/>
                    </a:cubicBezTo>
                    <a:cubicBezTo>
                      <a:pt x="836515" y="66003"/>
                      <a:pt x="857493" y="53182"/>
                      <a:pt x="878436" y="40268"/>
                    </a:cubicBezTo>
                    <a:cubicBezTo>
                      <a:pt x="897162" y="28713"/>
                      <a:pt x="915862" y="17056"/>
                      <a:pt x="953323" y="17056"/>
                    </a:cubicBezTo>
                    <a:lnTo>
                      <a:pt x="953323" y="63"/>
                    </a:lnTo>
                    <a:cubicBezTo>
                      <a:pt x="911436" y="63"/>
                      <a:pt x="890458" y="12884"/>
                      <a:pt x="869515" y="25799"/>
                    </a:cubicBezTo>
                    <a:cubicBezTo>
                      <a:pt x="850780" y="37354"/>
                      <a:pt x="832080" y="49011"/>
                      <a:pt x="794620" y="49011"/>
                    </a:cubicBezTo>
                    <a:cubicBezTo>
                      <a:pt x="757159" y="49011"/>
                      <a:pt x="738459" y="37354"/>
                      <a:pt x="719725" y="25799"/>
                    </a:cubicBezTo>
                    <a:cubicBezTo>
                      <a:pt x="698781" y="12884"/>
                      <a:pt x="677804" y="63"/>
                      <a:pt x="635917" y="63"/>
                    </a:cubicBezTo>
                    <a:cubicBezTo>
                      <a:pt x="594030" y="63"/>
                      <a:pt x="573052" y="12884"/>
                      <a:pt x="552109" y="25799"/>
                    </a:cubicBezTo>
                    <a:cubicBezTo>
                      <a:pt x="533383" y="37354"/>
                      <a:pt x="514691" y="49011"/>
                      <a:pt x="477239" y="49011"/>
                    </a:cubicBezTo>
                    <a:cubicBezTo>
                      <a:pt x="439787" y="49011"/>
                      <a:pt x="421087" y="37354"/>
                      <a:pt x="402361" y="25799"/>
                    </a:cubicBezTo>
                    <a:cubicBezTo>
                      <a:pt x="381418" y="12884"/>
                      <a:pt x="360449" y="63"/>
                      <a:pt x="318562" y="63"/>
                    </a:cubicBezTo>
                    <a:cubicBezTo>
                      <a:pt x="276692" y="63"/>
                      <a:pt x="255731" y="12884"/>
                      <a:pt x="234796" y="25807"/>
                    </a:cubicBezTo>
                    <a:cubicBezTo>
                      <a:pt x="216071" y="37354"/>
                      <a:pt x="197387" y="49011"/>
                      <a:pt x="159944" y="49011"/>
                    </a:cubicBezTo>
                    <a:cubicBezTo>
                      <a:pt x="122492" y="49011"/>
                      <a:pt x="103800" y="37354"/>
                      <a:pt x="85074" y="25799"/>
                    </a:cubicBezTo>
                    <a:cubicBezTo>
                      <a:pt x="64131" y="12884"/>
                      <a:pt x="43162" y="63"/>
                      <a:pt x="1283" y="63"/>
                    </a:cubicBezTo>
                    <a:lnTo>
                      <a:pt x="1283" y="17056"/>
                    </a:lnTo>
                    <a:close/>
                  </a:path>
                </a:pathLst>
              </a:custGeom>
              <a:grpFill/>
              <a:ln w="849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A14D9B1C-F6D1-40D5-AC31-629CCD456372}"/>
                  </a:ext>
                </a:extLst>
              </p:cNvPr>
              <p:cNvSpPr/>
              <p:nvPr/>
            </p:nvSpPr>
            <p:spPr>
              <a:xfrm>
                <a:off x="5005325" y="1357108"/>
                <a:ext cx="952039" cy="65931"/>
              </a:xfrm>
              <a:custGeom>
                <a:avLst/>
                <a:gdLst>
                  <a:gd name="connsiteX0" fmla="*/ 1283 w 952039"/>
                  <a:gd name="connsiteY0" fmla="*/ 17101 h 65931"/>
                  <a:gd name="connsiteX1" fmla="*/ 76153 w 952039"/>
                  <a:gd name="connsiteY1" fmla="*/ 40304 h 65931"/>
                  <a:gd name="connsiteX2" fmla="*/ 159944 w 952039"/>
                  <a:gd name="connsiteY2" fmla="*/ 66040 h 65931"/>
                  <a:gd name="connsiteX3" fmla="*/ 243718 w 952039"/>
                  <a:gd name="connsiteY3" fmla="*/ 40304 h 65931"/>
                  <a:gd name="connsiteX4" fmla="*/ 318562 w 952039"/>
                  <a:gd name="connsiteY4" fmla="*/ 17101 h 65931"/>
                  <a:gd name="connsiteX5" fmla="*/ 393440 w 952039"/>
                  <a:gd name="connsiteY5" fmla="*/ 40304 h 65931"/>
                  <a:gd name="connsiteX6" fmla="*/ 477239 w 952039"/>
                  <a:gd name="connsiteY6" fmla="*/ 66040 h 65931"/>
                  <a:gd name="connsiteX7" fmla="*/ 561030 w 952039"/>
                  <a:gd name="connsiteY7" fmla="*/ 40304 h 65931"/>
                  <a:gd name="connsiteX8" fmla="*/ 635917 w 952039"/>
                  <a:gd name="connsiteY8" fmla="*/ 17101 h 65931"/>
                  <a:gd name="connsiteX9" fmla="*/ 710803 w 952039"/>
                  <a:gd name="connsiteY9" fmla="*/ 40304 h 65931"/>
                  <a:gd name="connsiteX10" fmla="*/ 794620 w 952039"/>
                  <a:gd name="connsiteY10" fmla="*/ 66040 h 65931"/>
                  <a:gd name="connsiteX11" fmla="*/ 878436 w 952039"/>
                  <a:gd name="connsiteY11" fmla="*/ 40304 h 65931"/>
                  <a:gd name="connsiteX12" fmla="*/ 953323 w 952039"/>
                  <a:gd name="connsiteY12" fmla="*/ 17101 h 65931"/>
                  <a:gd name="connsiteX13" fmla="*/ 953323 w 952039"/>
                  <a:gd name="connsiteY13" fmla="*/ 108 h 65931"/>
                  <a:gd name="connsiteX14" fmla="*/ 869515 w 952039"/>
                  <a:gd name="connsiteY14" fmla="*/ 25843 h 65931"/>
                  <a:gd name="connsiteX15" fmla="*/ 794620 w 952039"/>
                  <a:gd name="connsiteY15" fmla="*/ 49047 h 65931"/>
                  <a:gd name="connsiteX16" fmla="*/ 719725 w 952039"/>
                  <a:gd name="connsiteY16" fmla="*/ 25843 h 65931"/>
                  <a:gd name="connsiteX17" fmla="*/ 635917 w 952039"/>
                  <a:gd name="connsiteY17" fmla="*/ 108 h 65931"/>
                  <a:gd name="connsiteX18" fmla="*/ 552109 w 952039"/>
                  <a:gd name="connsiteY18" fmla="*/ 25843 h 65931"/>
                  <a:gd name="connsiteX19" fmla="*/ 477239 w 952039"/>
                  <a:gd name="connsiteY19" fmla="*/ 49047 h 65931"/>
                  <a:gd name="connsiteX20" fmla="*/ 402361 w 952039"/>
                  <a:gd name="connsiteY20" fmla="*/ 25843 h 65931"/>
                  <a:gd name="connsiteX21" fmla="*/ 318562 w 952039"/>
                  <a:gd name="connsiteY21" fmla="*/ 108 h 65931"/>
                  <a:gd name="connsiteX22" fmla="*/ 234796 w 952039"/>
                  <a:gd name="connsiteY22" fmla="*/ 25843 h 65931"/>
                  <a:gd name="connsiteX23" fmla="*/ 159944 w 952039"/>
                  <a:gd name="connsiteY23" fmla="*/ 49047 h 65931"/>
                  <a:gd name="connsiteX24" fmla="*/ 85074 w 952039"/>
                  <a:gd name="connsiteY24" fmla="*/ 25843 h 65931"/>
                  <a:gd name="connsiteX25" fmla="*/ 1283 w 952039"/>
                  <a:gd name="connsiteY25" fmla="*/ 108 h 65931"/>
                  <a:gd name="connsiteX26" fmla="*/ 1283 w 952039"/>
                  <a:gd name="connsiteY26" fmla="*/ 17101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01"/>
                    </a:moveTo>
                    <a:cubicBezTo>
                      <a:pt x="38735" y="17101"/>
                      <a:pt x="57427" y="28749"/>
                      <a:pt x="76153" y="40304"/>
                    </a:cubicBezTo>
                    <a:cubicBezTo>
                      <a:pt x="97096" y="53219"/>
                      <a:pt x="118065" y="66040"/>
                      <a:pt x="159944" y="66040"/>
                    </a:cubicBezTo>
                    <a:cubicBezTo>
                      <a:pt x="201814" y="66040"/>
                      <a:pt x="222783" y="53219"/>
                      <a:pt x="243718" y="40304"/>
                    </a:cubicBezTo>
                    <a:cubicBezTo>
                      <a:pt x="262435" y="28749"/>
                      <a:pt x="281127" y="17101"/>
                      <a:pt x="318562" y="17101"/>
                    </a:cubicBezTo>
                    <a:cubicBezTo>
                      <a:pt x="356014" y="17101"/>
                      <a:pt x="374714" y="28749"/>
                      <a:pt x="393440" y="40304"/>
                    </a:cubicBezTo>
                    <a:cubicBezTo>
                      <a:pt x="414383" y="53227"/>
                      <a:pt x="435352" y="66040"/>
                      <a:pt x="477239" y="66040"/>
                    </a:cubicBezTo>
                    <a:cubicBezTo>
                      <a:pt x="519118" y="66040"/>
                      <a:pt x="540087" y="53227"/>
                      <a:pt x="561030" y="40304"/>
                    </a:cubicBezTo>
                    <a:cubicBezTo>
                      <a:pt x="579756" y="28749"/>
                      <a:pt x="598456" y="17101"/>
                      <a:pt x="635917" y="17101"/>
                    </a:cubicBezTo>
                    <a:cubicBezTo>
                      <a:pt x="673377" y="17101"/>
                      <a:pt x="692077" y="28758"/>
                      <a:pt x="710803" y="40304"/>
                    </a:cubicBezTo>
                    <a:cubicBezTo>
                      <a:pt x="731747" y="53227"/>
                      <a:pt x="752724" y="66040"/>
                      <a:pt x="794620" y="66040"/>
                    </a:cubicBezTo>
                    <a:cubicBezTo>
                      <a:pt x="836515" y="66040"/>
                      <a:pt x="857493" y="53227"/>
                      <a:pt x="878436" y="40304"/>
                    </a:cubicBezTo>
                    <a:cubicBezTo>
                      <a:pt x="897162" y="28758"/>
                      <a:pt x="915862" y="17101"/>
                      <a:pt x="953323" y="17101"/>
                    </a:cubicBezTo>
                    <a:lnTo>
                      <a:pt x="953323" y="108"/>
                    </a:lnTo>
                    <a:cubicBezTo>
                      <a:pt x="911436" y="108"/>
                      <a:pt x="890458" y="12921"/>
                      <a:pt x="869515" y="25843"/>
                    </a:cubicBezTo>
                    <a:cubicBezTo>
                      <a:pt x="850780" y="37390"/>
                      <a:pt x="832080" y="49047"/>
                      <a:pt x="794620" y="49047"/>
                    </a:cubicBezTo>
                    <a:cubicBezTo>
                      <a:pt x="757159" y="49047"/>
                      <a:pt x="738459" y="37390"/>
                      <a:pt x="719725" y="25843"/>
                    </a:cubicBezTo>
                    <a:cubicBezTo>
                      <a:pt x="698781" y="12921"/>
                      <a:pt x="677804" y="108"/>
                      <a:pt x="635917" y="108"/>
                    </a:cubicBezTo>
                    <a:cubicBezTo>
                      <a:pt x="594030" y="108"/>
                      <a:pt x="573052" y="12929"/>
                      <a:pt x="552109" y="25843"/>
                    </a:cubicBezTo>
                    <a:cubicBezTo>
                      <a:pt x="533383" y="37390"/>
                      <a:pt x="514691" y="49047"/>
                      <a:pt x="477239" y="49047"/>
                    </a:cubicBezTo>
                    <a:cubicBezTo>
                      <a:pt x="439787" y="49047"/>
                      <a:pt x="421087" y="37398"/>
                      <a:pt x="402361" y="25843"/>
                    </a:cubicBezTo>
                    <a:cubicBezTo>
                      <a:pt x="381418" y="12921"/>
                      <a:pt x="360449" y="108"/>
                      <a:pt x="318562" y="108"/>
                    </a:cubicBezTo>
                    <a:cubicBezTo>
                      <a:pt x="276692" y="108"/>
                      <a:pt x="255731" y="12929"/>
                      <a:pt x="234796" y="25843"/>
                    </a:cubicBezTo>
                    <a:cubicBezTo>
                      <a:pt x="216071" y="37398"/>
                      <a:pt x="197387" y="49047"/>
                      <a:pt x="159944" y="49047"/>
                    </a:cubicBezTo>
                    <a:cubicBezTo>
                      <a:pt x="122492" y="49047"/>
                      <a:pt x="103800" y="37398"/>
                      <a:pt x="85074" y="25843"/>
                    </a:cubicBezTo>
                    <a:cubicBezTo>
                      <a:pt x="64131" y="12929"/>
                      <a:pt x="43162" y="108"/>
                      <a:pt x="1283" y="108"/>
                    </a:cubicBezTo>
                    <a:lnTo>
                      <a:pt x="1283" y="17101"/>
                    </a:lnTo>
                    <a:close/>
                  </a:path>
                </a:pathLst>
              </a:custGeom>
              <a:grpFill/>
              <a:ln w="849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595B537D-D8F4-43AB-A1C6-34E039E7711F}"/>
                  </a:ext>
                </a:extLst>
              </p:cNvPr>
              <p:cNvSpPr/>
              <p:nvPr/>
            </p:nvSpPr>
            <p:spPr>
              <a:xfrm>
                <a:off x="5005325" y="1448452"/>
                <a:ext cx="952039" cy="65931"/>
              </a:xfrm>
              <a:custGeom>
                <a:avLst/>
                <a:gdLst>
                  <a:gd name="connsiteX0" fmla="*/ 1283 w 952039"/>
                  <a:gd name="connsiteY0" fmla="*/ 17146 h 65931"/>
                  <a:gd name="connsiteX1" fmla="*/ 76153 w 952039"/>
                  <a:gd name="connsiteY1" fmla="*/ 40349 h 65931"/>
                  <a:gd name="connsiteX2" fmla="*/ 159944 w 952039"/>
                  <a:gd name="connsiteY2" fmla="*/ 66084 h 65931"/>
                  <a:gd name="connsiteX3" fmla="*/ 243718 w 952039"/>
                  <a:gd name="connsiteY3" fmla="*/ 40349 h 65931"/>
                  <a:gd name="connsiteX4" fmla="*/ 318562 w 952039"/>
                  <a:gd name="connsiteY4" fmla="*/ 17146 h 65931"/>
                  <a:gd name="connsiteX5" fmla="*/ 393440 w 952039"/>
                  <a:gd name="connsiteY5" fmla="*/ 40349 h 65931"/>
                  <a:gd name="connsiteX6" fmla="*/ 477239 w 952039"/>
                  <a:gd name="connsiteY6" fmla="*/ 66084 h 65931"/>
                  <a:gd name="connsiteX7" fmla="*/ 561030 w 952039"/>
                  <a:gd name="connsiteY7" fmla="*/ 40349 h 65931"/>
                  <a:gd name="connsiteX8" fmla="*/ 635917 w 952039"/>
                  <a:gd name="connsiteY8" fmla="*/ 17146 h 65931"/>
                  <a:gd name="connsiteX9" fmla="*/ 710803 w 952039"/>
                  <a:gd name="connsiteY9" fmla="*/ 40349 h 65931"/>
                  <a:gd name="connsiteX10" fmla="*/ 794620 w 952039"/>
                  <a:gd name="connsiteY10" fmla="*/ 66084 h 65931"/>
                  <a:gd name="connsiteX11" fmla="*/ 878436 w 952039"/>
                  <a:gd name="connsiteY11" fmla="*/ 40349 h 65931"/>
                  <a:gd name="connsiteX12" fmla="*/ 953323 w 952039"/>
                  <a:gd name="connsiteY12" fmla="*/ 17146 h 65931"/>
                  <a:gd name="connsiteX13" fmla="*/ 953323 w 952039"/>
                  <a:gd name="connsiteY13" fmla="*/ 153 h 65931"/>
                  <a:gd name="connsiteX14" fmla="*/ 869515 w 952039"/>
                  <a:gd name="connsiteY14" fmla="*/ 25888 h 65931"/>
                  <a:gd name="connsiteX15" fmla="*/ 794620 w 952039"/>
                  <a:gd name="connsiteY15" fmla="*/ 49092 h 65931"/>
                  <a:gd name="connsiteX16" fmla="*/ 719725 w 952039"/>
                  <a:gd name="connsiteY16" fmla="*/ 25888 h 65931"/>
                  <a:gd name="connsiteX17" fmla="*/ 635917 w 952039"/>
                  <a:gd name="connsiteY17" fmla="*/ 153 h 65931"/>
                  <a:gd name="connsiteX18" fmla="*/ 552109 w 952039"/>
                  <a:gd name="connsiteY18" fmla="*/ 25888 h 65931"/>
                  <a:gd name="connsiteX19" fmla="*/ 477239 w 952039"/>
                  <a:gd name="connsiteY19" fmla="*/ 49092 h 65931"/>
                  <a:gd name="connsiteX20" fmla="*/ 402361 w 952039"/>
                  <a:gd name="connsiteY20" fmla="*/ 25888 h 65931"/>
                  <a:gd name="connsiteX21" fmla="*/ 318562 w 952039"/>
                  <a:gd name="connsiteY21" fmla="*/ 153 h 65931"/>
                  <a:gd name="connsiteX22" fmla="*/ 234796 w 952039"/>
                  <a:gd name="connsiteY22" fmla="*/ 25888 h 65931"/>
                  <a:gd name="connsiteX23" fmla="*/ 159944 w 952039"/>
                  <a:gd name="connsiteY23" fmla="*/ 49092 h 65931"/>
                  <a:gd name="connsiteX24" fmla="*/ 85074 w 952039"/>
                  <a:gd name="connsiteY24" fmla="*/ 25888 h 65931"/>
                  <a:gd name="connsiteX25" fmla="*/ 1283 w 952039"/>
                  <a:gd name="connsiteY25" fmla="*/ 153 h 65931"/>
                  <a:gd name="connsiteX26" fmla="*/ 1283 w 952039"/>
                  <a:gd name="connsiteY26" fmla="*/ 17146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46"/>
                    </a:moveTo>
                    <a:cubicBezTo>
                      <a:pt x="38735" y="17146"/>
                      <a:pt x="57427" y="28794"/>
                      <a:pt x="76153" y="40349"/>
                    </a:cubicBezTo>
                    <a:cubicBezTo>
                      <a:pt x="97096" y="53263"/>
                      <a:pt x="118065" y="66084"/>
                      <a:pt x="159944" y="66084"/>
                    </a:cubicBezTo>
                    <a:cubicBezTo>
                      <a:pt x="201814" y="66084"/>
                      <a:pt x="222783" y="53263"/>
                      <a:pt x="243718" y="40349"/>
                    </a:cubicBezTo>
                    <a:cubicBezTo>
                      <a:pt x="262435" y="28794"/>
                      <a:pt x="281127" y="17146"/>
                      <a:pt x="318562" y="17146"/>
                    </a:cubicBezTo>
                    <a:cubicBezTo>
                      <a:pt x="356014" y="17146"/>
                      <a:pt x="374714" y="28794"/>
                      <a:pt x="393440" y="40349"/>
                    </a:cubicBezTo>
                    <a:cubicBezTo>
                      <a:pt x="414383" y="53272"/>
                      <a:pt x="435352" y="66084"/>
                      <a:pt x="477239" y="66084"/>
                    </a:cubicBezTo>
                    <a:cubicBezTo>
                      <a:pt x="519118" y="66084"/>
                      <a:pt x="540087" y="53272"/>
                      <a:pt x="561030" y="40349"/>
                    </a:cubicBezTo>
                    <a:cubicBezTo>
                      <a:pt x="579756" y="28794"/>
                      <a:pt x="598456" y="17146"/>
                      <a:pt x="635917" y="17146"/>
                    </a:cubicBezTo>
                    <a:cubicBezTo>
                      <a:pt x="673377" y="17146"/>
                      <a:pt x="692077" y="28803"/>
                      <a:pt x="710803" y="40349"/>
                    </a:cubicBezTo>
                    <a:cubicBezTo>
                      <a:pt x="731747" y="53272"/>
                      <a:pt x="752724" y="66084"/>
                      <a:pt x="794620" y="66084"/>
                    </a:cubicBezTo>
                    <a:cubicBezTo>
                      <a:pt x="836515" y="66084"/>
                      <a:pt x="857493" y="53272"/>
                      <a:pt x="878436" y="40349"/>
                    </a:cubicBezTo>
                    <a:cubicBezTo>
                      <a:pt x="897162" y="28803"/>
                      <a:pt x="915862" y="17146"/>
                      <a:pt x="953323" y="17146"/>
                    </a:cubicBezTo>
                    <a:lnTo>
                      <a:pt x="953323" y="153"/>
                    </a:lnTo>
                    <a:cubicBezTo>
                      <a:pt x="911436" y="153"/>
                      <a:pt x="890458" y="12965"/>
                      <a:pt x="869515" y="25888"/>
                    </a:cubicBezTo>
                    <a:cubicBezTo>
                      <a:pt x="850780" y="37435"/>
                      <a:pt x="832080" y="49092"/>
                      <a:pt x="794620" y="49092"/>
                    </a:cubicBezTo>
                    <a:cubicBezTo>
                      <a:pt x="757159" y="49092"/>
                      <a:pt x="738459" y="37435"/>
                      <a:pt x="719725" y="25888"/>
                    </a:cubicBezTo>
                    <a:cubicBezTo>
                      <a:pt x="698781" y="12965"/>
                      <a:pt x="677804" y="153"/>
                      <a:pt x="635917" y="153"/>
                    </a:cubicBezTo>
                    <a:cubicBezTo>
                      <a:pt x="594030" y="153"/>
                      <a:pt x="573052" y="12974"/>
                      <a:pt x="552109" y="25888"/>
                    </a:cubicBezTo>
                    <a:cubicBezTo>
                      <a:pt x="533383" y="37435"/>
                      <a:pt x="514691" y="49092"/>
                      <a:pt x="477239" y="49092"/>
                    </a:cubicBezTo>
                    <a:cubicBezTo>
                      <a:pt x="439787" y="49092"/>
                      <a:pt x="421087" y="37443"/>
                      <a:pt x="402361" y="25888"/>
                    </a:cubicBezTo>
                    <a:cubicBezTo>
                      <a:pt x="381418" y="12965"/>
                      <a:pt x="360449" y="153"/>
                      <a:pt x="318562" y="153"/>
                    </a:cubicBezTo>
                    <a:cubicBezTo>
                      <a:pt x="276692" y="153"/>
                      <a:pt x="255731" y="12974"/>
                      <a:pt x="234796" y="25888"/>
                    </a:cubicBezTo>
                    <a:cubicBezTo>
                      <a:pt x="216071" y="37443"/>
                      <a:pt x="197387" y="49092"/>
                      <a:pt x="159944" y="49092"/>
                    </a:cubicBezTo>
                    <a:cubicBezTo>
                      <a:pt x="122492" y="49092"/>
                      <a:pt x="103800" y="37443"/>
                      <a:pt x="85074" y="25888"/>
                    </a:cubicBezTo>
                    <a:cubicBezTo>
                      <a:pt x="64131" y="12974"/>
                      <a:pt x="43162" y="153"/>
                      <a:pt x="1283" y="153"/>
                    </a:cubicBezTo>
                    <a:lnTo>
                      <a:pt x="1283" y="17146"/>
                    </a:lnTo>
                    <a:close/>
                  </a:path>
                </a:pathLst>
              </a:custGeom>
              <a:grpFill/>
              <a:ln w="849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22653074-1A1B-4DBB-85A0-B96711C5B604}"/>
                  </a:ext>
                </a:extLst>
              </p:cNvPr>
              <p:cNvSpPr/>
              <p:nvPr/>
            </p:nvSpPr>
            <p:spPr>
              <a:xfrm>
                <a:off x="5005325" y="1539795"/>
                <a:ext cx="952039" cy="65931"/>
              </a:xfrm>
              <a:custGeom>
                <a:avLst/>
                <a:gdLst>
                  <a:gd name="connsiteX0" fmla="*/ 1283 w 952039"/>
                  <a:gd name="connsiteY0" fmla="*/ 17190 h 65931"/>
                  <a:gd name="connsiteX1" fmla="*/ 76153 w 952039"/>
                  <a:gd name="connsiteY1" fmla="*/ 40394 h 65931"/>
                  <a:gd name="connsiteX2" fmla="*/ 159944 w 952039"/>
                  <a:gd name="connsiteY2" fmla="*/ 66129 h 65931"/>
                  <a:gd name="connsiteX3" fmla="*/ 243718 w 952039"/>
                  <a:gd name="connsiteY3" fmla="*/ 40394 h 65931"/>
                  <a:gd name="connsiteX4" fmla="*/ 318562 w 952039"/>
                  <a:gd name="connsiteY4" fmla="*/ 17190 h 65931"/>
                  <a:gd name="connsiteX5" fmla="*/ 393440 w 952039"/>
                  <a:gd name="connsiteY5" fmla="*/ 40394 h 65931"/>
                  <a:gd name="connsiteX6" fmla="*/ 477239 w 952039"/>
                  <a:gd name="connsiteY6" fmla="*/ 66129 h 65931"/>
                  <a:gd name="connsiteX7" fmla="*/ 561030 w 952039"/>
                  <a:gd name="connsiteY7" fmla="*/ 40394 h 65931"/>
                  <a:gd name="connsiteX8" fmla="*/ 635917 w 952039"/>
                  <a:gd name="connsiteY8" fmla="*/ 17190 h 65931"/>
                  <a:gd name="connsiteX9" fmla="*/ 710803 w 952039"/>
                  <a:gd name="connsiteY9" fmla="*/ 40394 h 65931"/>
                  <a:gd name="connsiteX10" fmla="*/ 794620 w 952039"/>
                  <a:gd name="connsiteY10" fmla="*/ 66129 h 65931"/>
                  <a:gd name="connsiteX11" fmla="*/ 878436 w 952039"/>
                  <a:gd name="connsiteY11" fmla="*/ 40394 h 65931"/>
                  <a:gd name="connsiteX12" fmla="*/ 953323 w 952039"/>
                  <a:gd name="connsiteY12" fmla="*/ 17190 h 65931"/>
                  <a:gd name="connsiteX13" fmla="*/ 953323 w 952039"/>
                  <a:gd name="connsiteY13" fmla="*/ 198 h 65931"/>
                  <a:gd name="connsiteX14" fmla="*/ 869515 w 952039"/>
                  <a:gd name="connsiteY14" fmla="*/ 25933 h 65931"/>
                  <a:gd name="connsiteX15" fmla="*/ 794620 w 952039"/>
                  <a:gd name="connsiteY15" fmla="*/ 49137 h 65931"/>
                  <a:gd name="connsiteX16" fmla="*/ 719725 w 952039"/>
                  <a:gd name="connsiteY16" fmla="*/ 25933 h 65931"/>
                  <a:gd name="connsiteX17" fmla="*/ 635917 w 952039"/>
                  <a:gd name="connsiteY17" fmla="*/ 198 h 65931"/>
                  <a:gd name="connsiteX18" fmla="*/ 552109 w 952039"/>
                  <a:gd name="connsiteY18" fmla="*/ 25933 h 65931"/>
                  <a:gd name="connsiteX19" fmla="*/ 477239 w 952039"/>
                  <a:gd name="connsiteY19" fmla="*/ 49137 h 65931"/>
                  <a:gd name="connsiteX20" fmla="*/ 402361 w 952039"/>
                  <a:gd name="connsiteY20" fmla="*/ 25933 h 65931"/>
                  <a:gd name="connsiteX21" fmla="*/ 318562 w 952039"/>
                  <a:gd name="connsiteY21" fmla="*/ 198 h 65931"/>
                  <a:gd name="connsiteX22" fmla="*/ 234796 w 952039"/>
                  <a:gd name="connsiteY22" fmla="*/ 25933 h 65931"/>
                  <a:gd name="connsiteX23" fmla="*/ 159944 w 952039"/>
                  <a:gd name="connsiteY23" fmla="*/ 49137 h 65931"/>
                  <a:gd name="connsiteX24" fmla="*/ 85074 w 952039"/>
                  <a:gd name="connsiteY24" fmla="*/ 25933 h 65931"/>
                  <a:gd name="connsiteX25" fmla="*/ 1283 w 952039"/>
                  <a:gd name="connsiteY25" fmla="*/ 198 h 65931"/>
                  <a:gd name="connsiteX26" fmla="*/ 1283 w 952039"/>
                  <a:gd name="connsiteY26" fmla="*/ 17190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190"/>
                    </a:moveTo>
                    <a:cubicBezTo>
                      <a:pt x="38735" y="17190"/>
                      <a:pt x="57427" y="28839"/>
                      <a:pt x="76153" y="40394"/>
                    </a:cubicBezTo>
                    <a:cubicBezTo>
                      <a:pt x="97096" y="53308"/>
                      <a:pt x="118065" y="66129"/>
                      <a:pt x="159944" y="66129"/>
                    </a:cubicBezTo>
                    <a:cubicBezTo>
                      <a:pt x="201814" y="66129"/>
                      <a:pt x="222783" y="53308"/>
                      <a:pt x="243718" y="40394"/>
                    </a:cubicBezTo>
                    <a:cubicBezTo>
                      <a:pt x="262435" y="28839"/>
                      <a:pt x="281127" y="17190"/>
                      <a:pt x="318562" y="17190"/>
                    </a:cubicBezTo>
                    <a:cubicBezTo>
                      <a:pt x="356014" y="17190"/>
                      <a:pt x="374714" y="28839"/>
                      <a:pt x="393440" y="40394"/>
                    </a:cubicBezTo>
                    <a:cubicBezTo>
                      <a:pt x="414383" y="53317"/>
                      <a:pt x="435352" y="66129"/>
                      <a:pt x="477239" y="66129"/>
                    </a:cubicBezTo>
                    <a:cubicBezTo>
                      <a:pt x="519118" y="66129"/>
                      <a:pt x="540087" y="53317"/>
                      <a:pt x="561030" y="40394"/>
                    </a:cubicBezTo>
                    <a:cubicBezTo>
                      <a:pt x="579756" y="28839"/>
                      <a:pt x="598456" y="17190"/>
                      <a:pt x="635917" y="17190"/>
                    </a:cubicBezTo>
                    <a:cubicBezTo>
                      <a:pt x="673377" y="17190"/>
                      <a:pt x="692077" y="28847"/>
                      <a:pt x="710803" y="40394"/>
                    </a:cubicBezTo>
                    <a:cubicBezTo>
                      <a:pt x="731747" y="53317"/>
                      <a:pt x="752724" y="66129"/>
                      <a:pt x="794620" y="66129"/>
                    </a:cubicBezTo>
                    <a:cubicBezTo>
                      <a:pt x="836515" y="66129"/>
                      <a:pt x="857493" y="53317"/>
                      <a:pt x="878436" y="40394"/>
                    </a:cubicBezTo>
                    <a:cubicBezTo>
                      <a:pt x="897162" y="28847"/>
                      <a:pt x="915862" y="17190"/>
                      <a:pt x="953323" y="17190"/>
                    </a:cubicBezTo>
                    <a:lnTo>
                      <a:pt x="953323" y="198"/>
                    </a:lnTo>
                    <a:cubicBezTo>
                      <a:pt x="911436" y="198"/>
                      <a:pt x="890458" y="13010"/>
                      <a:pt x="869515" y="25933"/>
                    </a:cubicBezTo>
                    <a:cubicBezTo>
                      <a:pt x="850780" y="37480"/>
                      <a:pt x="832080" y="49137"/>
                      <a:pt x="794620" y="49137"/>
                    </a:cubicBezTo>
                    <a:cubicBezTo>
                      <a:pt x="757159" y="49137"/>
                      <a:pt x="738459" y="37480"/>
                      <a:pt x="719725" y="25933"/>
                    </a:cubicBezTo>
                    <a:cubicBezTo>
                      <a:pt x="698781" y="13010"/>
                      <a:pt x="677804" y="198"/>
                      <a:pt x="635917" y="198"/>
                    </a:cubicBezTo>
                    <a:cubicBezTo>
                      <a:pt x="594030" y="198"/>
                      <a:pt x="573052" y="13019"/>
                      <a:pt x="552109" y="25933"/>
                    </a:cubicBezTo>
                    <a:cubicBezTo>
                      <a:pt x="533383" y="37480"/>
                      <a:pt x="514691" y="49137"/>
                      <a:pt x="477239" y="49137"/>
                    </a:cubicBezTo>
                    <a:cubicBezTo>
                      <a:pt x="439787" y="49137"/>
                      <a:pt x="421087" y="37488"/>
                      <a:pt x="402361" y="25933"/>
                    </a:cubicBezTo>
                    <a:cubicBezTo>
                      <a:pt x="381418" y="13010"/>
                      <a:pt x="360449" y="198"/>
                      <a:pt x="318562" y="198"/>
                    </a:cubicBezTo>
                    <a:cubicBezTo>
                      <a:pt x="276692" y="198"/>
                      <a:pt x="255731" y="13019"/>
                      <a:pt x="234796" y="25933"/>
                    </a:cubicBezTo>
                    <a:cubicBezTo>
                      <a:pt x="216071" y="37488"/>
                      <a:pt x="197387" y="49137"/>
                      <a:pt x="159944" y="49137"/>
                    </a:cubicBezTo>
                    <a:cubicBezTo>
                      <a:pt x="122492" y="49137"/>
                      <a:pt x="103800" y="37488"/>
                      <a:pt x="85074" y="25933"/>
                    </a:cubicBezTo>
                    <a:cubicBezTo>
                      <a:pt x="64131" y="13019"/>
                      <a:pt x="43162" y="198"/>
                      <a:pt x="1283" y="198"/>
                    </a:cubicBezTo>
                    <a:lnTo>
                      <a:pt x="1283" y="17190"/>
                    </a:lnTo>
                    <a:close/>
                  </a:path>
                </a:pathLst>
              </a:custGeom>
              <a:grpFill/>
              <a:ln w="849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D4307CEB-EF69-487D-A931-787B41E0BD0D}"/>
                  </a:ext>
                </a:extLst>
              </p:cNvPr>
              <p:cNvSpPr/>
              <p:nvPr/>
            </p:nvSpPr>
            <p:spPr>
              <a:xfrm>
                <a:off x="5005325" y="1631139"/>
                <a:ext cx="952039" cy="65931"/>
              </a:xfrm>
              <a:custGeom>
                <a:avLst/>
                <a:gdLst>
                  <a:gd name="connsiteX0" fmla="*/ 1283 w 952039"/>
                  <a:gd name="connsiteY0" fmla="*/ 17235 h 65931"/>
                  <a:gd name="connsiteX1" fmla="*/ 76153 w 952039"/>
                  <a:gd name="connsiteY1" fmla="*/ 40439 h 65931"/>
                  <a:gd name="connsiteX2" fmla="*/ 159944 w 952039"/>
                  <a:gd name="connsiteY2" fmla="*/ 66174 h 65931"/>
                  <a:gd name="connsiteX3" fmla="*/ 243718 w 952039"/>
                  <a:gd name="connsiteY3" fmla="*/ 40439 h 65931"/>
                  <a:gd name="connsiteX4" fmla="*/ 318562 w 952039"/>
                  <a:gd name="connsiteY4" fmla="*/ 17235 h 65931"/>
                  <a:gd name="connsiteX5" fmla="*/ 393440 w 952039"/>
                  <a:gd name="connsiteY5" fmla="*/ 40439 h 65931"/>
                  <a:gd name="connsiteX6" fmla="*/ 477239 w 952039"/>
                  <a:gd name="connsiteY6" fmla="*/ 66174 h 65931"/>
                  <a:gd name="connsiteX7" fmla="*/ 561030 w 952039"/>
                  <a:gd name="connsiteY7" fmla="*/ 40439 h 65931"/>
                  <a:gd name="connsiteX8" fmla="*/ 635917 w 952039"/>
                  <a:gd name="connsiteY8" fmla="*/ 17235 h 65931"/>
                  <a:gd name="connsiteX9" fmla="*/ 710803 w 952039"/>
                  <a:gd name="connsiteY9" fmla="*/ 40439 h 65931"/>
                  <a:gd name="connsiteX10" fmla="*/ 794620 w 952039"/>
                  <a:gd name="connsiteY10" fmla="*/ 66174 h 65931"/>
                  <a:gd name="connsiteX11" fmla="*/ 878436 w 952039"/>
                  <a:gd name="connsiteY11" fmla="*/ 40439 h 65931"/>
                  <a:gd name="connsiteX12" fmla="*/ 953323 w 952039"/>
                  <a:gd name="connsiteY12" fmla="*/ 17235 h 65931"/>
                  <a:gd name="connsiteX13" fmla="*/ 953323 w 952039"/>
                  <a:gd name="connsiteY13" fmla="*/ 242 h 65931"/>
                  <a:gd name="connsiteX14" fmla="*/ 869515 w 952039"/>
                  <a:gd name="connsiteY14" fmla="*/ 25978 h 65931"/>
                  <a:gd name="connsiteX15" fmla="*/ 794620 w 952039"/>
                  <a:gd name="connsiteY15" fmla="*/ 49181 h 65931"/>
                  <a:gd name="connsiteX16" fmla="*/ 719725 w 952039"/>
                  <a:gd name="connsiteY16" fmla="*/ 25978 h 65931"/>
                  <a:gd name="connsiteX17" fmla="*/ 635917 w 952039"/>
                  <a:gd name="connsiteY17" fmla="*/ 242 h 65931"/>
                  <a:gd name="connsiteX18" fmla="*/ 552109 w 952039"/>
                  <a:gd name="connsiteY18" fmla="*/ 25978 h 65931"/>
                  <a:gd name="connsiteX19" fmla="*/ 477239 w 952039"/>
                  <a:gd name="connsiteY19" fmla="*/ 49181 h 65931"/>
                  <a:gd name="connsiteX20" fmla="*/ 402361 w 952039"/>
                  <a:gd name="connsiteY20" fmla="*/ 25978 h 65931"/>
                  <a:gd name="connsiteX21" fmla="*/ 318562 w 952039"/>
                  <a:gd name="connsiteY21" fmla="*/ 242 h 65931"/>
                  <a:gd name="connsiteX22" fmla="*/ 234796 w 952039"/>
                  <a:gd name="connsiteY22" fmla="*/ 25978 h 65931"/>
                  <a:gd name="connsiteX23" fmla="*/ 159944 w 952039"/>
                  <a:gd name="connsiteY23" fmla="*/ 49181 h 65931"/>
                  <a:gd name="connsiteX24" fmla="*/ 85074 w 952039"/>
                  <a:gd name="connsiteY24" fmla="*/ 25978 h 65931"/>
                  <a:gd name="connsiteX25" fmla="*/ 1283 w 952039"/>
                  <a:gd name="connsiteY25" fmla="*/ 242 h 65931"/>
                  <a:gd name="connsiteX26" fmla="*/ 1283 w 952039"/>
                  <a:gd name="connsiteY26" fmla="*/ 17235 h 6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2039" h="65931">
                    <a:moveTo>
                      <a:pt x="1283" y="17235"/>
                    </a:moveTo>
                    <a:cubicBezTo>
                      <a:pt x="38735" y="17235"/>
                      <a:pt x="57427" y="28884"/>
                      <a:pt x="76153" y="40439"/>
                    </a:cubicBezTo>
                    <a:cubicBezTo>
                      <a:pt x="97096" y="53353"/>
                      <a:pt x="118065" y="66174"/>
                      <a:pt x="159944" y="66174"/>
                    </a:cubicBezTo>
                    <a:cubicBezTo>
                      <a:pt x="201814" y="66174"/>
                      <a:pt x="222783" y="53353"/>
                      <a:pt x="243718" y="40439"/>
                    </a:cubicBezTo>
                    <a:cubicBezTo>
                      <a:pt x="262435" y="28884"/>
                      <a:pt x="281127" y="17235"/>
                      <a:pt x="318562" y="17235"/>
                    </a:cubicBezTo>
                    <a:cubicBezTo>
                      <a:pt x="356014" y="17235"/>
                      <a:pt x="374714" y="28884"/>
                      <a:pt x="393440" y="40439"/>
                    </a:cubicBezTo>
                    <a:cubicBezTo>
                      <a:pt x="414383" y="53362"/>
                      <a:pt x="435352" y="66174"/>
                      <a:pt x="477239" y="66174"/>
                    </a:cubicBezTo>
                    <a:cubicBezTo>
                      <a:pt x="519118" y="66174"/>
                      <a:pt x="540087" y="53362"/>
                      <a:pt x="561030" y="40439"/>
                    </a:cubicBezTo>
                    <a:cubicBezTo>
                      <a:pt x="579756" y="28884"/>
                      <a:pt x="598456" y="17235"/>
                      <a:pt x="635917" y="17235"/>
                    </a:cubicBezTo>
                    <a:cubicBezTo>
                      <a:pt x="673377" y="17235"/>
                      <a:pt x="692077" y="28892"/>
                      <a:pt x="710803" y="40439"/>
                    </a:cubicBezTo>
                    <a:cubicBezTo>
                      <a:pt x="731747" y="53362"/>
                      <a:pt x="752724" y="66174"/>
                      <a:pt x="794620" y="66174"/>
                    </a:cubicBezTo>
                    <a:cubicBezTo>
                      <a:pt x="836515" y="66174"/>
                      <a:pt x="857493" y="53362"/>
                      <a:pt x="878436" y="40439"/>
                    </a:cubicBezTo>
                    <a:cubicBezTo>
                      <a:pt x="897162" y="28892"/>
                      <a:pt x="915862" y="17235"/>
                      <a:pt x="953323" y="17235"/>
                    </a:cubicBezTo>
                    <a:lnTo>
                      <a:pt x="953323" y="242"/>
                    </a:lnTo>
                    <a:cubicBezTo>
                      <a:pt x="911436" y="242"/>
                      <a:pt x="890458" y="13055"/>
                      <a:pt x="869515" y="25978"/>
                    </a:cubicBezTo>
                    <a:cubicBezTo>
                      <a:pt x="850780" y="37524"/>
                      <a:pt x="832080" y="49181"/>
                      <a:pt x="794620" y="49181"/>
                    </a:cubicBezTo>
                    <a:cubicBezTo>
                      <a:pt x="757159" y="49181"/>
                      <a:pt x="738459" y="37524"/>
                      <a:pt x="719725" y="25978"/>
                    </a:cubicBezTo>
                    <a:cubicBezTo>
                      <a:pt x="698781" y="13055"/>
                      <a:pt x="677804" y="242"/>
                      <a:pt x="635917" y="242"/>
                    </a:cubicBezTo>
                    <a:cubicBezTo>
                      <a:pt x="594030" y="242"/>
                      <a:pt x="573052" y="13063"/>
                      <a:pt x="552109" y="25978"/>
                    </a:cubicBezTo>
                    <a:cubicBezTo>
                      <a:pt x="533383" y="37524"/>
                      <a:pt x="514691" y="49181"/>
                      <a:pt x="477239" y="49181"/>
                    </a:cubicBezTo>
                    <a:cubicBezTo>
                      <a:pt x="439787" y="49181"/>
                      <a:pt x="421087" y="37533"/>
                      <a:pt x="402361" y="25978"/>
                    </a:cubicBezTo>
                    <a:cubicBezTo>
                      <a:pt x="381418" y="13055"/>
                      <a:pt x="360449" y="242"/>
                      <a:pt x="318562" y="242"/>
                    </a:cubicBezTo>
                    <a:cubicBezTo>
                      <a:pt x="276692" y="242"/>
                      <a:pt x="255731" y="13063"/>
                      <a:pt x="234796" y="25978"/>
                    </a:cubicBezTo>
                    <a:cubicBezTo>
                      <a:pt x="216071" y="37533"/>
                      <a:pt x="197387" y="49181"/>
                      <a:pt x="159944" y="49181"/>
                    </a:cubicBezTo>
                    <a:cubicBezTo>
                      <a:pt x="122492" y="49181"/>
                      <a:pt x="103800" y="37533"/>
                      <a:pt x="85074" y="25978"/>
                    </a:cubicBezTo>
                    <a:cubicBezTo>
                      <a:pt x="64131" y="13063"/>
                      <a:pt x="43162" y="242"/>
                      <a:pt x="1283" y="242"/>
                    </a:cubicBezTo>
                    <a:lnTo>
                      <a:pt x="1283" y="17235"/>
                    </a:lnTo>
                    <a:close/>
                  </a:path>
                </a:pathLst>
              </a:custGeom>
              <a:grpFill/>
              <a:ln w="8492" cap="flat">
                <a:noFill/>
                <a:prstDash val="solid"/>
                <a:round/>
              </a:ln>
            </p:spPr>
            <p:txBody>
              <a:bodyPr rtlCol="0" anchor="ctr"/>
              <a:lstStyle/>
              <a:p>
                <a:endParaRPr lang="en-US"/>
              </a:p>
            </p:txBody>
          </p:sp>
        </p:grpSp>
        <p:sp>
          <p:nvSpPr>
            <p:cNvPr id="62" name="TextBox 61">
              <a:extLst>
                <a:ext uri="{FF2B5EF4-FFF2-40B4-BE49-F238E27FC236}">
                  <a16:creationId xmlns:a16="http://schemas.microsoft.com/office/drawing/2014/main" id="{9017368D-F569-4360-8223-3BE372328C2D}"/>
                </a:ext>
              </a:extLst>
            </p:cNvPr>
            <p:cNvSpPr txBox="1"/>
            <p:nvPr/>
          </p:nvSpPr>
          <p:spPr>
            <a:xfrm>
              <a:off x="5095020" y="5758934"/>
              <a:ext cx="1410964" cy="369332"/>
            </a:xfrm>
            <a:prstGeom prst="rect">
              <a:avLst/>
            </a:prstGeom>
            <a:noFill/>
          </p:spPr>
          <p:txBody>
            <a:bodyPr wrap="none" rtlCol="0">
              <a:spAutoFit/>
            </a:bodyPr>
            <a:lstStyle/>
            <a:p>
              <a:r>
                <a:rPr lang="en-US" dirty="0"/>
                <a:t>Streaming</a:t>
              </a:r>
            </a:p>
          </p:txBody>
        </p:sp>
      </p:grpSp>
      <p:grpSp>
        <p:nvGrpSpPr>
          <p:cNvPr id="64" name="Group 63">
            <a:extLst>
              <a:ext uri="{FF2B5EF4-FFF2-40B4-BE49-F238E27FC236}">
                <a16:creationId xmlns:a16="http://schemas.microsoft.com/office/drawing/2014/main" id="{C1D99EC9-27B7-48AC-A7E4-8C24641C1C3B}"/>
              </a:ext>
            </a:extLst>
          </p:cNvPr>
          <p:cNvGrpSpPr/>
          <p:nvPr/>
        </p:nvGrpSpPr>
        <p:grpSpPr>
          <a:xfrm>
            <a:off x="9432006" y="1810962"/>
            <a:ext cx="2282997" cy="1937909"/>
            <a:chOff x="9432006" y="1810962"/>
            <a:chExt cx="2282997" cy="1937909"/>
          </a:xfrm>
        </p:grpSpPr>
        <p:grpSp>
          <p:nvGrpSpPr>
            <p:cNvPr id="8" name="Graphic 341">
              <a:extLst>
                <a:ext uri="{FF2B5EF4-FFF2-40B4-BE49-F238E27FC236}">
                  <a16:creationId xmlns:a16="http://schemas.microsoft.com/office/drawing/2014/main" id="{E6B944AE-E3A6-48A4-BD1A-14A63BC5B7D1}"/>
                </a:ext>
              </a:extLst>
            </p:cNvPr>
            <p:cNvGrpSpPr/>
            <p:nvPr/>
          </p:nvGrpSpPr>
          <p:grpSpPr>
            <a:xfrm>
              <a:off x="9666845" y="1810962"/>
              <a:ext cx="1643026" cy="1445189"/>
              <a:chOff x="5401996" y="2826486"/>
              <a:chExt cx="463612" cy="409986"/>
            </a:xfrm>
            <a:solidFill>
              <a:schemeClr val="accent5">
                <a:lumMod val="75000"/>
              </a:schemeClr>
            </a:solidFill>
          </p:grpSpPr>
          <p:sp>
            <p:nvSpPr>
              <p:cNvPr id="9" name="Freeform: Shape 8">
                <a:extLst>
                  <a:ext uri="{FF2B5EF4-FFF2-40B4-BE49-F238E27FC236}">
                    <a16:creationId xmlns:a16="http://schemas.microsoft.com/office/drawing/2014/main" id="{27F93057-9471-4DB9-9C59-EF9A2C09E253}"/>
                  </a:ext>
                </a:extLst>
              </p:cNvPr>
              <p:cNvSpPr/>
              <p:nvPr/>
            </p:nvSpPr>
            <p:spPr>
              <a:xfrm>
                <a:off x="5401996" y="2848414"/>
                <a:ext cx="208381" cy="388058"/>
              </a:xfrm>
              <a:custGeom>
                <a:avLst/>
                <a:gdLst>
                  <a:gd name="connsiteX0" fmla="*/ 136742 w 208381"/>
                  <a:gd name="connsiteY0" fmla="*/ 9944 h 388058"/>
                  <a:gd name="connsiteX1" fmla="*/ 163835 w 208381"/>
                  <a:gd name="connsiteY1" fmla="*/ 644 h 388058"/>
                  <a:gd name="connsiteX2" fmla="*/ 207263 w 208381"/>
                  <a:gd name="connsiteY2" fmla="*/ 50515 h 388058"/>
                  <a:gd name="connsiteX3" fmla="*/ 208427 w 208381"/>
                  <a:gd name="connsiteY3" fmla="*/ 128003 h 388058"/>
                  <a:gd name="connsiteX4" fmla="*/ 208427 w 208381"/>
                  <a:gd name="connsiteY4" fmla="*/ 315377 h 388058"/>
                  <a:gd name="connsiteX5" fmla="*/ 187936 w 208381"/>
                  <a:gd name="connsiteY5" fmla="*/ 373507 h 388058"/>
                  <a:gd name="connsiteX6" fmla="*/ 149472 w 208381"/>
                  <a:gd name="connsiteY6" fmla="*/ 387724 h 388058"/>
                  <a:gd name="connsiteX7" fmla="*/ 130299 w 208381"/>
                  <a:gd name="connsiteY7" fmla="*/ 376819 h 388058"/>
                  <a:gd name="connsiteX8" fmla="*/ 115718 w 208381"/>
                  <a:gd name="connsiteY8" fmla="*/ 373991 h 388058"/>
                  <a:gd name="connsiteX9" fmla="*/ 100879 w 208381"/>
                  <a:gd name="connsiteY9" fmla="*/ 364991 h 388058"/>
                  <a:gd name="connsiteX10" fmla="*/ 90406 w 208381"/>
                  <a:gd name="connsiteY10" fmla="*/ 343576 h 388058"/>
                  <a:gd name="connsiteX11" fmla="*/ 60803 w 208381"/>
                  <a:gd name="connsiteY11" fmla="*/ 312702 h 388058"/>
                  <a:gd name="connsiteX12" fmla="*/ 35391 w 208381"/>
                  <a:gd name="connsiteY12" fmla="*/ 292042 h 388058"/>
                  <a:gd name="connsiteX13" fmla="*/ 32798 w 208381"/>
                  <a:gd name="connsiteY13" fmla="*/ 268605 h 388058"/>
                  <a:gd name="connsiteX14" fmla="*/ 15059 w 208381"/>
                  <a:gd name="connsiteY14" fmla="*/ 250666 h 388058"/>
                  <a:gd name="connsiteX15" fmla="*/ 14949 w 208381"/>
                  <a:gd name="connsiteY15" fmla="*/ 225219 h 388058"/>
                  <a:gd name="connsiteX16" fmla="*/ 5415 w 208381"/>
                  <a:gd name="connsiteY16" fmla="*/ 212316 h 388058"/>
                  <a:gd name="connsiteX17" fmla="*/ 389 w 208381"/>
                  <a:gd name="connsiteY17" fmla="*/ 193794 h 388058"/>
                  <a:gd name="connsiteX18" fmla="*/ 9426 w 208381"/>
                  <a:gd name="connsiteY18" fmla="*/ 172717 h 388058"/>
                  <a:gd name="connsiteX19" fmla="*/ 9131 w 208381"/>
                  <a:gd name="connsiteY19" fmla="*/ 145354 h 388058"/>
                  <a:gd name="connsiteX20" fmla="*/ 25687 w 208381"/>
                  <a:gd name="connsiteY20" fmla="*/ 125114 h 388058"/>
                  <a:gd name="connsiteX21" fmla="*/ 33835 w 208381"/>
                  <a:gd name="connsiteY21" fmla="*/ 94561 h 388058"/>
                  <a:gd name="connsiteX22" fmla="*/ 52854 w 208381"/>
                  <a:gd name="connsiteY22" fmla="*/ 82138 h 388058"/>
                  <a:gd name="connsiteX23" fmla="*/ 62600 w 208381"/>
                  <a:gd name="connsiteY23" fmla="*/ 51698 h 388058"/>
                  <a:gd name="connsiteX24" fmla="*/ 85473 w 208381"/>
                  <a:gd name="connsiteY24" fmla="*/ 38355 h 388058"/>
                  <a:gd name="connsiteX25" fmla="*/ 103888 w 208381"/>
                  <a:gd name="connsiteY25" fmla="*/ 16591 h 388058"/>
                  <a:gd name="connsiteX26" fmla="*/ 136742 w 208381"/>
                  <a:gd name="connsiteY26" fmla="*/ 9944 h 388058"/>
                  <a:gd name="connsiteX27" fmla="*/ 202986 w 208381"/>
                  <a:gd name="connsiteY27" fmla="*/ 127976 h 388058"/>
                  <a:gd name="connsiteX28" fmla="*/ 202986 w 208381"/>
                  <a:gd name="connsiteY28" fmla="*/ 127996 h 388058"/>
                  <a:gd name="connsiteX29" fmla="*/ 202986 w 208381"/>
                  <a:gd name="connsiteY29" fmla="*/ 315528 h 388058"/>
                  <a:gd name="connsiteX30" fmla="*/ 203010 w 208381"/>
                  <a:gd name="connsiteY30" fmla="*/ 315881 h 388058"/>
                  <a:gd name="connsiteX31" fmla="*/ 183944 w 208381"/>
                  <a:gd name="connsiteY31" fmla="*/ 369811 h 388058"/>
                  <a:gd name="connsiteX32" fmla="*/ 150422 w 208381"/>
                  <a:gd name="connsiteY32" fmla="*/ 382366 h 388058"/>
                  <a:gd name="connsiteX33" fmla="*/ 133403 w 208381"/>
                  <a:gd name="connsiteY33" fmla="*/ 372267 h 388058"/>
                  <a:gd name="connsiteX34" fmla="*/ 131594 w 208381"/>
                  <a:gd name="connsiteY34" fmla="*/ 371458 h 388058"/>
                  <a:gd name="connsiteX35" fmla="*/ 117370 w 208381"/>
                  <a:gd name="connsiteY35" fmla="*/ 368806 h 388058"/>
                  <a:gd name="connsiteX36" fmla="*/ 105079 w 208381"/>
                  <a:gd name="connsiteY36" fmla="*/ 361530 h 388058"/>
                  <a:gd name="connsiteX37" fmla="*/ 95219 w 208381"/>
                  <a:gd name="connsiteY37" fmla="*/ 340520 h 388058"/>
                  <a:gd name="connsiteX38" fmla="*/ 92763 w 208381"/>
                  <a:gd name="connsiteY38" fmla="*/ 338422 h 388058"/>
                  <a:gd name="connsiteX39" fmla="*/ 65796 w 208381"/>
                  <a:gd name="connsiteY39" fmla="*/ 310058 h 388058"/>
                  <a:gd name="connsiteX40" fmla="*/ 63839 w 208381"/>
                  <a:gd name="connsiteY40" fmla="*/ 307972 h 388058"/>
                  <a:gd name="connsiteX41" fmla="*/ 40070 w 208381"/>
                  <a:gd name="connsiteY41" fmla="*/ 289267 h 388058"/>
                  <a:gd name="connsiteX42" fmla="*/ 38592 w 208381"/>
                  <a:gd name="connsiteY42" fmla="*/ 267793 h 388058"/>
                  <a:gd name="connsiteX43" fmla="*/ 38411 w 208381"/>
                  <a:gd name="connsiteY43" fmla="*/ 265714 h 388058"/>
                  <a:gd name="connsiteX44" fmla="*/ 36808 w 208381"/>
                  <a:gd name="connsiteY44" fmla="*/ 264376 h 388058"/>
                  <a:gd name="connsiteX45" fmla="*/ 19996 w 208381"/>
                  <a:gd name="connsiteY45" fmla="*/ 248380 h 388058"/>
                  <a:gd name="connsiteX46" fmla="*/ 20612 w 208381"/>
                  <a:gd name="connsiteY46" fmla="*/ 225649 h 388058"/>
                  <a:gd name="connsiteX47" fmla="*/ 20021 w 208381"/>
                  <a:gd name="connsiteY47" fmla="*/ 222662 h 388058"/>
                  <a:gd name="connsiteX48" fmla="*/ 10143 w 208381"/>
                  <a:gd name="connsiteY48" fmla="*/ 209623 h 388058"/>
                  <a:gd name="connsiteX49" fmla="*/ 5805 w 208381"/>
                  <a:gd name="connsiteY49" fmla="*/ 194322 h 388058"/>
                  <a:gd name="connsiteX50" fmla="*/ 14328 w 208381"/>
                  <a:gd name="connsiteY50" fmla="*/ 175337 h 388058"/>
                  <a:gd name="connsiteX51" fmla="*/ 14998 w 208381"/>
                  <a:gd name="connsiteY51" fmla="*/ 172942 h 388058"/>
                  <a:gd name="connsiteX52" fmla="*/ 14379 w 208381"/>
                  <a:gd name="connsiteY52" fmla="*/ 146783 h 388058"/>
                  <a:gd name="connsiteX53" fmla="*/ 29658 w 208381"/>
                  <a:gd name="connsiteY53" fmla="*/ 129209 h 388058"/>
                  <a:gd name="connsiteX54" fmla="*/ 31204 w 208381"/>
                  <a:gd name="connsiteY54" fmla="*/ 126491 h 388058"/>
                  <a:gd name="connsiteX55" fmla="*/ 38162 w 208381"/>
                  <a:gd name="connsiteY55" fmla="*/ 97862 h 388058"/>
                  <a:gd name="connsiteX56" fmla="*/ 55917 w 208381"/>
                  <a:gd name="connsiteY56" fmla="*/ 87075 h 388058"/>
                  <a:gd name="connsiteX57" fmla="*/ 58344 w 208381"/>
                  <a:gd name="connsiteY57" fmla="*/ 84251 h 388058"/>
                  <a:gd name="connsiteX58" fmla="*/ 67123 w 208381"/>
                  <a:gd name="connsiteY58" fmla="*/ 54723 h 388058"/>
                  <a:gd name="connsiteX59" fmla="*/ 88168 w 208381"/>
                  <a:gd name="connsiteY59" fmla="*/ 43457 h 388058"/>
                  <a:gd name="connsiteX60" fmla="*/ 90669 w 208381"/>
                  <a:gd name="connsiteY60" fmla="*/ 40666 h 388058"/>
                  <a:gd name="connsiteX61" fmla="*/ 106648 w 208381"/>
                  <a:gd name="connsiteY61" fmla="*/ 21279 h 388058"/>
                  <a:gd name="connsiteX62" fmla="*/ 137420 w 208381"/>
                  <a:gd name="connsiteY62" fmla="*/ 15416 h 388058"/>
                  <a:gd name="connsiteX63" fmla="*/ 139290 w 208381"/>
                  <a:gd name="connsiteY63" fmla="*/ 14826 h 388058"/>
                  <a:gd name="connsiteX64" fmla="*/ 163304 w 208381"/>
                  <a:gd name="connsiteY64" fmla="*/ 6059 h 388058"/>
                  <a:gd name="connsiteX65" fmla="*/ 201840 w 208381"/>
                  <a:gd name="connsiteY65" fmla="*/ 50943 h 388058"/>
                  <a:gd name="connsiteX66" fmla="*/ 202986 w 208381"/>
                  <a:gd name="connsiteY66" fmla="*/ 127976 h 38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8381" h="388058">
                    <a:moveTo>
                      <a:pt x="136742" y="9944"/>
                    </a:moveTo>
                    <a:cubicBezTo>
                      <a:pt x="140001" y="7590"/>
                      <a:pt x="152159" y="-500"/>
                      <a:pt x="163835" y="644"/>
                    </a:cubicBezTo>
                    <a:cubicBezTo>
                      <a:pt x="185817" y="2802"/>
                      <a:pt x="204827" y="19581"/>
                      <a:pt x="207263" y="50515"/>
                    </a:cubicBezTo>
                    <a:cubicBezTo>
                      <a:pt x="208826" y="70318"/>
                      <a:pt x="208434" y="127051"/>
                      <a:pt x="208427" y="128003"/>
                    </a:cubicBezTo>
                    <a:lnTo>
                      <a:pt x="208427" y="315377"/>
                    </a:lnTo>
                    <a:cubicBezTo>
                      <a:pt x="208733" y="318110"/>
                      <a:pt x="211470" y="348096"/>
                      <a:pt x="187936" y="373507"/>
                    </a:cubicBezTo>
                    <a:cubicBezTo>
                      <a:pt x="181102" y="380887"/>
                      <a:pt x="172159" y="391748"/>
                      <a:pt x="149472" y="387724"/>
                    </a:cubicBezTo>
                    <a:cubicBezTo>
                      <a:pt x="141010" y="386222"/>
                      <a:pt x="132800" y="379140"/>
                      <a:pt x="130299" y="376819"/>
                    </a:cubicBezTo>
                    <a:cubicBezTo>
                      <a:pt x="127948" y="376627"/>
                      <a:pt x="121931" y="375972"/>
                      <a:pt x="115718" y="373991"/>
                    </a:cubicBezTo>
                    <a:cubicBezTo>
                      <a:pt x="110148" y="372216"/>
                      <a:pt x="104473" y="369354"/>
                      <a:pt x="100879" y="364991"/>
                    </a:cubicBezTo>
                    <a:cubicBezTo>
                      <a:pt x="94858" y="357677"/>
                      <a:pt x="91565" y="347646"/>
                      <a:pt x="90406" y="343576"/>
                    </a:cubicBezTo>
                    <a:cubicBezTo>
                      <a:pt x="84410" y="342484"/>
                      <a:pt x="66459" y="337201"/>
                      <a:pt x="60803" y="312702"/>
                    </a:cubicBezTo>
                    <a:cubicBezTo>
                      <a:pt x="56294" y="311103"/>
                      <a:pt x="43393" y="305538"/>
                      <a:pt x="35391" y="292042"/>
                    </a:cubicBezTo>
                    <a:cubicBezTo>
                      <a:pt x="30449" y="283709"/>
                      <a:pt x="31815" y="273273"/>
                      <a:pt x="32798" y="268605"/>
                    </a:cubicBezTo>
                    <a:cubicBezTo>
                      <a:pt x="28661" y="266692"/>
                      <a:pt x="20130" y="261612"/>
                      <a:pt x="15059" y="250666"/>
                    </a:cubicBezTo>
                    <a:cubicBezTo>
                      <a:pt x="11565" y="243117"/>
                      <a:pt x="12315" y="232650"/>
                      <a:pt x="14949" y="225219"/>
                    </a:cubicBezTo>
                    <a:cubicBezTo>
                      <a:pt x="12912" y="223009"/>
                      <a:pt x="8757" y="218185"/>
                      <a:pt x="5415" y="212316"/>
                    </a:cubicBezTo>
                    <a:cubicBezTo>
                      <a:pt x="2190" y="206652"/>
                      <a:pt x="-218" y="200034"/>
                      <a:pt x="389" y="193794"/>
                    </a:cubicBezTo>
                    <a:cubicBezTo>
                      <a:pt x="1383" y="183584"/>
                      <a:pt x="7159" y="175526"/>
                      <a:pt x="9426" y="172717"/>
                    </a:cubicBezTo>
                    <a:cubicBezTo>
                      <a:pt x="8677" y="168424"/>
                      <a:pt x="6608" y="154614"/>
                      <a:pt x="9131" y="145354"/>
                    </a:cubicBezTo>
                    <a:cubicBezTo>
                      <a:pt x="11378" y="137106"/>
                      <a:pt x="16641" y="129891"/>
                      <a:pt x="25687" y="125114"/>
                    </a:cubicBezTo>
                    <a:cubicBezTo>
                      <a:pt x="25524" y="119904"/>
                      <a:pt x="25839" y="105045"/>
                      <a:pt x="33835" y="94561"/>
                    </a:cubicBezTo>
                    <a:cubicBezTo>
                      <a:pt x="40270" y="86128"/>
                      <a:pt x="48726" y="83139"/>
                      <a:pt x="52854" y="82138"/>
                    </a:cubicBezTo>
                    <a:cubicBezTo>
                      <a:pt x="52827" y="69529"/>
                      <a:pt x="57147" y="59851"/>
                      <a:pt x="62600" y="51698"/>
                    </a:cubicBezTo>
                    <a:cubicBezTo>
                      <a:pt x="68951" y="42205"/>
                      <a:pt x="80582" y="39217"/>
                      <a:pt x="85473" y="38355"/>
                    </a:cubicBezTo>
                    <a:cubicBezTo>
                      <a:pt x="86276" y="34081"/>
                      <a:pt x="89678" y="24957"/>
                      <a:pt x="103888" y="16591"/>
                    </a:cubicBezTo>
                    <a:cubicBezTo>
                      <a:pt x="115433" y="9790"/>
                      <a:pt x="132431" y="9817"/>
                      <a:pt x="136742" y="9944"/>
                    </a:cubicBezTo>
                    <a:close/>
                    <a:moveTo>
                      <a:pt x="202986" y="127976"/>
                    </a:moveTo>
                    <a:cubicBezTo>
                      <a:pt x="202986" y="127983"/>
                      <a:pt x="202986" y="127989"/>
                      <a:pt x="202986" y="127996"/>
                    </a:cubicBezTo>
                    <a:lnTo>
                      <a:pt x="202986" y="315528"/>
                    </a:lnTo>
                    <a:cubicBezTo>
                      <a:pt x="202986" y="315645"/>
                      <a:pt x="202994" y="315763"/>
                      <a:pt x="203010" y="315881"/>
                    </a:cubicBezTo>
                    <a:cubicBezTo>
                      <a:pt x="203010" y="315881"/>
                      <a:pt x="206782" y="345152"/>
                      <a:pt x="183944" y="369811"/>
                    </a:cubicBezTo>
                    <a:cubicBezTo>
                      <a:pt x="177979" y="376251"/>
                      <a:pt x="170226" y="385879"/>
                      <a:pt x="150422" y="382366"/>
                    </a:cubicBezTo>
                    <a:cubicBezTo>
                      <a:pt x="141720" y="380821"/>
                      <a:pt x="133403" y="372267"/>
                      <a:pt x="133403" y="372267"/>
                    </a:cubicBezTo>
                    <a:cubicBezTo>
                      <a:pt x="132923" y="371779"/>
                      <a:pt x="132277" y="371491"/>
                      <a:pt x="131594" y="371458"/>
                    </a:cubicBezTo>
                    <a:cubicBezTo>
                      <a:pt x="131594" y="371458"/>
                      <a:pt x="124629" y="371121"/>
                      <a:pt x="117370" y="368806"/>
                    </a:cubicBezTo>
                    <a:cubicBezTo>
                      <a:pt x="112787" y="367347"/>
                      <a:pt x="108037" y="365123"/>
                      <a:pt x="105079" y="361530"/>
                    </a:cubicBezTo>
                    <a:cubicBezTo>
                      <a:pt x="98101" y="353057"/>
                      <a:pt x="95219" y="340520"/>
                      <a:pt x="95219" y="340520"/>
                    </a:cubicBezTo>
                    <a:cubicBezTo>
                      <a:pt x="94950" y="339358"/>
                      <a:pt x="93953" y="338507"/>
                      <a:pt x="92763" y="338422"/>
                    </a:cubicBezTo>
                    <a:cubicBezTo>
                      <a:pt x="92763" y="338422"/>
                      <a:pt x="71195" y="336679"/>
                      <a:pt x="65796" y="310058"/>
                    </a:cubicBezTo>
                    <a:cubicBezTo>
                      <a:pt x="65591" y="309048"/>
                      <a:pt x="64833" y="308241"/>
                      <a:pt x="63839" y="307972"/>
                    </a:cubicBezTo>
                    <a:cubicBezTo>
                      <a:pt x="63839" y="307972"/>
                      <a:pt x="48721" y="303859"/>
                      <a:pt x="40070" y="289267"/>
                    </a:cubicBezTo>
                    <a:cubicBezTo>
                      <a:pt x="34622" y="280076"/>
                      <a:pt x="38592" y="267793"/>
                      <a:pt x="38592" y="267793"/>
                    </a:cubicBezTo>
                    <a:cubicBezTo>
                      <a:pt x="38810" y="267104"/>
                      <a:pt x="38744" y="266355"/>
                      <a:pt x="38411" y="265714"/>
                    </a:cubicBezTo>
                    <a:cubicBezTo>
                      <a:pt x="38075" y="265072"/>
                      <a:pt x="37499" y="264592"/>
                      <a:pt x="36808" y="264376"/>
                    </a:cubicBezTo>
                    <a:cubicBezTo>
                      <a:pt x="36808" y="264376"/>
                      <a:pt x="25776" y="260860"/>
                      <a:pt x="19996" y="248380"/>
                    </a:cubicBezTo>
                    <a:cubicBezTo>
                      <a:pt x="16838" y="241560"/>
                      <a:pt x="17981" y="231901"/>
                      <a:pt x="20612" y="225649"/>
                    </a:cubicBezTo>
                    <a:cubicBezTo>
                      <a:pt x="21044" y="224626"/>
                      <a:pt x="20810" y="223444"/>
                      <a:pt x="20021" y="222662"/>
                    </a:cubicBezTo>
                    <a:cubicBezTo>
                      <a:pt x="20021" y="222662"/>
                      <a:pt x="14376" y="217057"/>
                      <a:pt x="10143" y="209623"/>
                    </a:cubicBezTo>
                    <a:cubicBezTo>
                      <a:pt x="7471" y="204929"/>
                      <a:pt x="5300" y="199494"/>
                      <a:pt x="5805" y="194322"/>
                    </a:cubicBezTo>
                    <a:cubicBezTo>
                      <a:pt x="6869" y="183391"/>
                      <a:pt x="14328" y="175337"/>
                      <a:pt x="14328" y="175337"/>
                    </a:cubicBezTo>
                    <a:cubicBezTo>
                      <a:pt x="14925" y="174694"/>
                      <a:pt x="15175" y="173801"/>
                      <a:pt x="14998" y="172942"/>
                    </a:cubicBezTo>
                    <a:cubicBezTo>
                      <a:pt x="14998" y="172942"/>
                      <a:pt x="11628" y="156892"/>
                      <a:pt x="14379" y="146783"/>
                    </a:cubicBezTo>
                    <a:cubicBezTo>
                      <a:pt x="16370" y="139476"/>
                      <a:pt x="21244" y="133183"/>
                      <a:pt x="29658" y="129209"/>
                    </a:cubicBezTo>
                    <a:cubicBezTo>
                      <a:pt x="30694" y="128720"/>
                      <a:pt x="31312" y="127633"/>
                      <a:pt x="31204" y="126491"/>
                    </a:cubicBezTo>
                    <a:cubicBezTo>
                      <a:pt x="31204" y="126491"/>
                      <a:pt x="29484" y="109237"/>
                      <a:pt x="38162" y="97862"/>
                    </a:cubicBezTo>
                    <a:cubicBezTo>
                      <a:pt x="45485" y="88259"/>
                      <a:pt x="55917" y="87075"/>
                      <a:pt x="55917" y="87075"/>
                    </a:cubicBezTo>
                    <a:cubicBezTo>
                      <a:pt x="57344" y="86921"/>
                      <a:pt x="58405" y="85686"/>
                      <a:pt x="58344" y="84251"/>
                    </a:cubicBezTo>
                    <a:cubicBezTo>
                      <a:pt x="57796" y="71846"/>
                      <a:pt x="61907" y="62519"/>
                      <a:pt x="67123" y="54723"/>
                    </a:cubicBezTo>
                    <a:cubicBezTo>
                      <a:pt x="73949" y="44518"/>
                      <a:pt x="88168" y="43457"/>
                      <a:pt x="88168" y="43457"/>
                    </a:cubicBezTo>
                    <a:cubicBezTo>
                      <a:pt x="89611" y="43341"/>
                      <a:pt x="90712" y="42115"/>
                      <a:pt x="90669" y="40666"/>
                    </a:cubicBezTo>
                    <a:cubicBezTo>
                      <a:pt x="90669" y="40666"/>
                      <a:pt x="90727" y="30655"/>
                      <a:pt x="106648" y="21279"/>
                    </a:cubicBezTo>
                    <a:cubicBezTo>
                      <a:pt x="118732" y="14161"/>
                      <a:pt x="137420" y="15416"/>
                      <a:pt x="137420" y="15416"/>
                    </a:cubicBezTo>
                    <a:cubicBezTo>
                      <a:pt x="138095" y="15459"/>
                      <a:pt x="138761" y="15249"/>
                      <a:pt x="139290" y="14826"/>
                    </a:cubicBezTo>
                    <a:cubicBezTo>
                      <a:pt x="139290" y="14826"/>
                      <a:pt x="151545" y="4906"/>
                      <a:pt x="163304" y="6059"/>
                    </a:cubicBezTo>
                    <a:cubicBezTo>
                      <a:pt x="182968" y="7989"/>
                      <a:pt x="199658" y="23270"/>
                      <a:pt x="201840" y="50943"/>
                    </a:cubicBezTo>
                    <a:cubicBezTo>
                      <a:pt x="203405" y="70793"/>
                      <a:pt x="202986" y="127976"/>
                      <a:pt x="202986" y="127976"/>
                    </a:cubicBezTo>
                    <a:close/>
                  </a:path>
                </a:pathLst>
              </a:custGeom>
              <a:grpFill/>
              <a:ln w="1788" cap="flat">
                <a:noFill/>
                <a:prstDash val="solid"/>
                <a:round/>
              </a:ln>
            </p:spPr>
            <p:txBody>
              <a:bodyPr rtlCol="0" anchor="ctr"/>
              <a:lstStyle/>
              <a:p>
                <a:endParaRPr lang="en-US"/>
              </a:p>
            </p:txBody>
          </p:sp>
          <p:sp>
            <p:nvSpPr>
              <p:cNvPr id="10" name="Freeform: Shape 9">
                <a:extLst>
                  <a:ext uri="{FF2B5EF4-FFF2-40B4-BE49-F238E27FC236}">
                    <a16:creationId xmlns:a16="http://schemas.microsoft.com/office/drawing/2014/main" id="{DC9079EA-623D-4A62-BC0B-5FEFBEB1D19B}"/>
                  </a:ext>
                </a:extLst>
              </p:cNvPr>
              <p:cNvSpPr/>
              <p:nvPr/>
            </p:nvSpPr>
            <p:spPr>
              <a:xfrm rot="-8587828" flipV="1">
                <a:off x="5540734" y="3004674"/>
                <a:ext cx="81045" cy="18471"/>
              </a:xfrm>
              <a:custGeom>
                <a:avLst/>
                <a:gdLst>
                  <a:gd name="connsiteX0" fmla="*/ 1802 w 81045"/>
                  <a:gd name="connsiteY0" fmla="*/ 13807 h 18471"/>
                  <a:gd name="connsiteX1" fmla="*/ 80797 w 81045"/>
                  <a:gd name="connsiteY1" fmla="*/ 14371 h 18471"/>
                  <a:gd name="connsiteX2" fmla="*/ 80552 w 81045"/>
                  <a:gd name="connsiteY2" fmla="*/ 18210 h 18471"/>
                  <a:gd name="connsiteX3" fmla="*/ 76713 w 81045"/>
                  <a:gd name="connsiteY3" fmla="*/ 17967 h 18471"/>
                  <a:gd name="connsiteX4" fmla="*/ 45621 w 81045"/>
                  <a:gd name="connsiteY4" fmla="*/ 5809 h 18471"/>
                  <a:gd name="connsiteX5" fmla="*/ 4498 w 81045"/>
                  <a:gd name="connsiteY5" fmla="*/ 18533 h 18471"/>
                  <a:gd name="connsiteX6" fmla="*/ 788 w 81045"/>
                  <a:gd name="connsiteY6" fmla="*/ 17518 h 18471"/>
                  <a:gd name="connsiteX7" fmla="*/ 1802 w 81045"/>
                  <a:gd name="connsiteY7" fmla="*/ 13807 h 1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45" h="18471">
                    <a:moveTo>
                      <a:pt x="1802" y="13807"/>
                    </a:moveTo>
                    <a:cubicBezTo>
                      <a:pt x="31714" y="-3257"/>
                      <a:pt x="63731" y="-5009"/>
                      <a:pt x="80797" y="14371"/>
                    </a:cubicBezTo>
                    <a:cubicBezTo>
                      <a:pt x="81789" y="15499"/>
                      <a:pt x="81680" y="17218"/>
                      <a:pt x="80552" y="18210"/>
                    </a:cubicBezTo>
                    <a:cubicBezTo>
                      <a:pt x="79426" y="19202"/>
                      <a:pt x="77705" y="19094"/>
                      <a:pt x="76713" y="17967"/>
                    </a:cubicBezTo>
                    <a:cubicBezTo>
                      <a:pt x="69072" y="9288"/>
                      <a:pt x="58049" y="5550"/>
                      <a:pt x="45621" y="5809"/>
                    </a:cubicBezTo>
                    <a:cubicBezTo>
                      <a:pt x="32739" y="6078"/>
                      <a:pt x="18381" y="10613"/>
                      <a:pt x="4498" y="18533"/>
                    </a:cubicBezTo>
                    <a:cubicBezTo>
                      <a:pt x="3194" y="19277"/>
                      <a:pt x="1531" y="18822"/>
                      <a:pt x="788" y="17518"/>
                    </a:cubicBezTo>
                    <a:cubicBezTo>
                      <a:pt x="42" y="16214"/>
                      <a:pt x="498" y="14551"/>
                      <a:pt x="1802" y="13807"/>
                    </a:cubicBezTo>
                    <a:close/>
                  </a:path>
                </a:pathLst>
              </a:custGeom>
              <a:grpFill/>
              <a:ln w="1788" cap="flat">
                <a:noFill/>
                <a:prstDash val="solid"/>
                <a:round/>
              </a:ln>
            </p:spPr>
            <p:txBody>
              <a:bodyPr rtlCol="0" anchor="ctr"/>
              <a:lstStyle/>
              <a:p>
                <a:endParaRPr lang="en-US"/>
              </a:p>
            </p:txBody>
          </p:sp>
          <p:sp>
            <p:nvSpPr>
              <p:cNvPr id="11" name="Freeform: Shape 10">
                <a:extLst>
                  <a:ext uri="{FF2B5EF4-FFF2-40B4-BE49-F238E27FC236}">
                    <a16:creationId xmlns:a16="http://schemas.microsoft.com/office/drawing/2014/main" id="{1B7694BE-CC35-4B9E-95F9-AF2B3794BF0B}"/>
                  </a:ext>
                </a:extLst>
              </p:cNvPr>
              <p:cNvSpPr/>
              <p:nvPr/>
            </p:nvSpPr>
            <p:spPr>
              <a:xfrm rot="-6128883" flipV="1">
                <a:off x="5534944" y="3184179"/>
                <a:ext cx="77780" cy="18467"/>
              </a:xfrm>
              <a:custGeom>
                <a:avLst/>
                <a:gdLst>
                  <a:gd name="connsiteX0" fmla="*/ 1783 w 77780"/>
                  <a:gd name="connsiteY0" fmla="*/ 14202 h 18467"/>
                  <a:gd name="connsiteX1" fmla="*/ 77508 w 77780"/>
                  <a:gd name="connsiteY1" fmla="*/ 14786 h 18467"/>
                  <a:gd name="connsiteX2" fmla="*/ 77241 w 77780"/>
                  <a:gd name="connsiteY2" fmla="*/ 18623 h 18467"/>
                  <a:gd name="connsiteX3" fmla="*/ 73404 w 77780"/>
                  <a:gd name="connsiteY3" fmla="*/ 18357 h 18467"/>
                  <a:gd name="connsiteX4" fmla="*/ 4451 w 77780"/>
                  <a:gd name="connsiteY4" fmla="*/ 18943 h 18467"/>
                  <a:gd name="connsiteX5" fmla="*/ 745 w 77780"/>
                  <a:gd name="connsiteY5" fmla="*/ 17905 h 18467"/>
                  <a:gd name="connsiteX6" fmla="*/ 1783 w 77780"/>
                  <a:gd name="connsiteY6" fmla="*/ 14202 h 1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80" h="18467">
                    <a:moveTo>
                      <a:pt x="1783" y="14202"/>
                    </a:moveTo>
                    <a:cubicBezTo>
                      <a:pt x="31852" y="-2720"/>
                      <a:pt x="60526" y="-4730"/>
                      <a:pt x="77508" y="14786"/>
                    </a:cubicBezTo>
                    <a:cubicBezTo>
                      <a:pt x="78495" y="15919"/>
                      <a:pt x="78375" y="17639"/>
                      <a:pt x="77241" y="18623"/>
                    </a:cubicBezTo>
                    <a:cubicBezTo>
                      <a:pt x="76110" y="19610"/>
                      <a:pt x="74391" y="19490"/>
                      <a:pt x="73404" y="18357"/>
                    </a:cubicBezTo>
                    <a:cubicBezTo>
                      <a:pt x="57940" y="588"/>
                      <a:pt x="31830" y="3533"/>
                      <a:pt x="4451" y="18943"/>
                    </a:cubicBezTo>
                    <a:cubicBezTo>
                      <a:pt x="3143" y="19679"/>
                      <a:pt x="1482" y="19215"/>
                      <a:pt x="745" y="17905"/>
                    </a:cubicBezTo>
                    <a:cubicBezTo>
                      <a:pt x="9" y="16598"/>
                      <a:pt x="473" y="14938"/>
                      <a:pt x="1783" y="14202"/>
                    </a:cubicBezTo>
                    <a:close/>
                  </a:path>
                </a:pathLst>
              </a:custGeom>
              <a:grpFill/>
              <a:ln w="1787" cap="flat">
                <a:noFill/>
                <a:prstDash val="solid"/>
                <a:round/>
              </a:ln>
            </p:spPr>
            <p:txBody>
              <a:bodyPr rtlCol="0" anchor="ctr"/>
              <a:lstStyle/>
              <a:p>
                <a:endParaRPr lang="en-US"/>
              </a:p>
            </p:txBody>
          </p:sp>
          <p:sp>
            <p:nvSpPr>
              <p:cNvPr id="12" name="Freeform: Shape 11">
                <a:extLst>
                  <a:ext uri="{FF2B5EF4-FFF2-40B4-BE49-F238E27FC236}">
                    <a16:creationId xmlns:a16="http://schemas.microsoft.com/office/drawing/2014/main" id="{74D69DD8-B6B6-41A5-9613-6C997EFB10CC}"/>
                  </a:ext>
                </a:extLst>
              </p:cNvPr>
              <p:cNvSpPr/>
              <p:nvPr/>
            </p:nvSpPr>
            <p:spPr>
              <a:xfrm>
                <a:off x="5481886" y="2890882"/>
                <a:ext cx="54835" cy="84069"/>
              </a:xfrm>
              <a:custGeom>
                <a:avLst/>
                <a:gdLst>
                  <a:gd name="connsiteX0" fmla="*/ 17471 w 54835"/>
                  <a:gd name="connsiteY0" fmla="*/ 68274 h 84069"/>
                  <a:gd name="connsiteX1" fmla="*/ 24774 w 54835"/>
                  <a:gd name="connsiteY1" fmla="*/ 64733 h 84069"/>
                  <a:gd name="connsiteX2" fmla="*/ 53425 w 54835"/>
                  <a:gd name="connsiteY2" fmla="*/ 62984 h 84069"/>
                  <a:gd name="connsiteX3" fmla="*/ 54854 w 54835"/>
                  <a:gd name="connsiteY3" fmla="*/ 66557 h 84069"/>
                  <a:gd name="connsiteX4" fmla="*/ 51281 w 54835"/>
                  <a:gd name="connsiteY4" fmla="*/ 67986 h 84069"/>
                  <a:gd name="connsiteX5" fmla="*/ 26869 w 54835"/>
                  <a:gd name="connsiteY5" fmla="*/ 69754 h 84069"/>
                  <a:gd name="connsiteX6" fmla="*/ 4771 w 54835"/>
                  <a:gd name="connsiteY6" fmla="*/ 83644 h 84069"/>
                  <a:gd name="connsiteX7" fmla="*/ 1075 w 54835"/>
                  <a:gd name="connsiteY7" fmla="*/ 83577 h 84069"/>
                  <a:gd name="connsiteX8" fmla="*/ 859 w 54835"/>
                  <a:gd name="connsiteY8" fmla="*/ 79885 h 84069"/>
                  <a:gd name="connsiteX9" fmla="*/ 14972 w 54835"/>
                  <a:gd name="connsiteY9" fmla="*/ 62749 h 84069"/>
                  <a:gd name="connsiteX10" fmla="*/ 22223 w 54835"/>
                  <a:gd name="connsiteY10" fmla="*/ 39504 h 84069"/>
                  <a:gd name="connsiteX11" fmla="*/ 10901 w 54835"/>
                  <a:gd name="connsiteY11" fmla="*/ 4667 h 84069"/>
                  <a:gd name="connsiteX12" fmla="*/ 11358 w 54835"/>
                  <a:gd name="connsiteY12" fmla="*/ 848 h 84069"/>
                  <a:gd name="connsiteX13" fmla="*/ 15177 w 54835"/>
                  <a:gd name="connsiteY13" fmla="*/ 1305 h 84069"/>
                  <a:gd name="connsiteX14" fmla="*/ 27663 w 54835"/>
                  <a:gd name="connsiteY14" fmla="*/ 39486 h 84069"/>
                  <a:gd name="connsiteX15" fmla="*/ 19172 w 54835"/>
                  <a:gd name="connsiteY15" fmla="*/ 66209 h 84069"/>
                  <a:gd name="connsiteX16" fmla="*/ 17471 w 54835"/>
                  <a:gd name="connsiteY16" fmla="*/ 68274 h 8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35" h="84069">
                    <a:moveTo>
                      <a:pt x="17471" y="68274"/>
                    </a:moveTo>
                    <a:cubicBezTo>
                      <a:pt x="19767" y="67010"/>
                      <a:pt x="22221" y="65799"/>
                      <a:pt x="24774" y="64733"/>
                    </a:cubicBezTo>
                    <a:cubicBezTo>
                      <a:pt x="33915" y="60920"/>
                      <a:pt x="44283" y="59067"/>
                      <a:pt x="53425" y="62984"/>
                    </a:cubicBezTo>
                    <a:cubicBezTo>
                      <a:pt x="54805" y="63576"/>
                      <a:pt x="55445" y="65177"/>
                      <a:pt x="54854" y="66557"/>
                    </a:cubicBezTo>
                    <a:cubicBezTo>
                      <a:pt x="54263" y="67937"/>
                      <a:pt x="52661" y="68577"/>
                      <a:pt x="51281" y="67986"/>
                    </a:cubicBezTo>
                    <a:cubicBezTo>
                      <a:pt x="43487" y="64646"/>
                      <a:pt x="34664" y="66503"/>
                      <a:pt x="26869" y="69754"/>
                    </a:cubicBezTo>
                    <a:cubicBezTo>
                      <a:pt x="14593" y="74876"/>
                      <a:pt x="4771" y="83644"/>
                      <a:pt x="4771" y="83644"/>
                    </a:cubicBezTo>
                    <a:cubicBezTo>
                      <a:pt x="3710" y="84591"/>
                      <a:pt x="2099" y="84562"/>
                      <a:pt x="1075" y="83577"/>
                    </a:cubicBezTo>
                    <a:cubicBezTo>
                      <a:pt x="48" y="82591"/>
                      <a:pt x="-44" y="80984"/>
                      <a:pt x="859" y="79885"/>
                    </a:cubicBezTo>
                    <a:cubicBezTo>
                      <a:pt x="859" y="79885"/>
                      <a:pt x="14972" y="62749"/>
                      <a:pt x="14972" y="62749"/>
                    </a:cubicBezTo>
                    <a:cubicBezTo>
                      <a:pt x="20219" y="56378"/>
                      <a:pt x="22252" y="48035"/>
                      <a:pt x="22223" y="39504"/>
                    </a:cubicBezTo>
                    <a:cubicBezTo>
                      <a:pt x="22175" y="26372"/>
                      <a:pt x="17248" y="12745"/>
                      <a:pt x="10901" y="4667"/>
                    </a:cubicBezTo>
                    <a:cubicBezTo>
                      <a:pt x="9972" y="3487"/>
                      <a:pt x="10177" y="1775"/>
                      <a:pt x="11358" y="848"/>
                    </a:cubicBezTo>
                    <a:cubicBezTo>
                      <a:pt x="12538" y="-81"/>
                      <a:pt x="14250" y="124"/>
                      <a:pt x="15177" y="1305"/>
                    </a:cubicBezTo>
                    <a:cubicBezTo>
                      <a:pt x="22137" y="10164"/>
                      <a:pt x="27613" y="25084"/>
                      <a:pt x="27663" y="39486"/>
                    </a:cubicBezTo>
                    <a:cubicBezTo>
                      <a:pt x="27698" y="49310"/>
                      <a:pt x="25215" y="58871"/>
                      <a:pt x="19172" y="66209"/>
                    </a:cubicBezTo>
                    <a:lnTo>
                      <a:pt x="17471" y="68274"/>
                    </a:lnTo>
                    <a:close/>
                  </a:path>
                </a:pathLst>
              </a:custGeom>
              <a:grpFill/>
              <a:ln w="1788" cap="flat">
                <a:noFill/>
                <a:prstDash val="solid"/>
                <a:round/>
              </a:ln>
            </p:spPr>
            <p:txBody>
              <a:bodyPr rtlCol="0" anchor="ctr"/>
              <a:lstStyle/>
              <a:p>
                <a:endParaRPr lang="en-US"/>
              </a:p>
            </p:txBody>
          </p:sp>
          <p:sp>
            <p:nvSpPr>
              <p:cNvPr id="13" name="Freeform: Shape 12">
                <a:extLst>
                  <a:ext uri="{FF2B5EF4-FFF2-40B4-BE49-F238E27FC236}">
                    <a16:creationId xmlns:a16="http://schemas.microsoft.com/office/drawing/2014/main" id="{3FCC7EBA-D3BD-44E4-8A77-3A088D7C1863}"/>
                  </a:ext>
                </a:extLst>
              </p:cNvPr>
              <p:cNvSpPr/>
              <p:nvPr/>
            </p:nvSpPr>
            <p:spPr>
              <a:xfrm rot="8729505" flipV="1">
                <a:off x="5553558" y="2925046"/>
                <a:ext cx="64159" cy="18344"/>
              </a:xfrm>
              <a:custGeom>
                <a:avLst/>
                <a:gdLst>
                  <a:gd name="connsiteX0" fmla="*/ 5079 w 64159"/>
                  <a:gd name="connsiteY0" fmla="*/ 1052 h 18344"/>
                  <a:gd name="connsiteX1" fmla="*/ 60032 w 64159"/>
                  <a:gd name="connsiteY1" fmla="*/ 974 h 18344"/>
                  <a:gd name="connsiteX2" fmla="*/ 63877 w 64159"/>
                  <a:gd name="connsiteY2" fmla="*/ 1132 h 18344"/>
                  <a:gd name="connsiteX3" fmla="*/ 63717 w 64159"/>
                  <a:gd name="connsiteY3" fmla="*/ 4976 h 18344"/>
                  <a:gd name="connsiteX4" fmla="*/ 1233 w 64159"/>
                  <a:gd name="connsiteY4" fmla="*/ 4899 h 18344"/>
                  <a:gd name="connsiteX5" fmla="*/ 1233 w 64159"/>
                  <a:gd name="connsiteY5" fmla="*/ 1050 h 18344"/>
                  <a:gd name="connsiteX6" fmla="*/ 5079 w 64159"/>
                  <a:gd name="connsiteY6" fmla="*/ 1052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79" y="1052"/>
                    </a:moveTo>
                    <a:cubicBezTo>
                      <a:pt x="23396" y="19369"/>
                      <a:pt x="45310" y="14529"/>
                      <a:pt x="60032" y="974"/>
                    </a:cubicBezTo>
                    <a:cubicBezTo>
                      <a:pt x="61137" y="-43"/>
                      <a:pt x="62859" y="27"/>
                      <a:pt x="63877" y="1132"/>
                    </a:cubicBezTo>
                    <a:cubicBezTo>
                      <a:pt x="64894" y="2236"/>
                      <a:pt x="64822" y="3959"/>
                      <a:pt x="63717" y="4976"/>
                    </a:cubicBezTo>
                    <a:cubicBezTo>
                      <a:pt x="46976" y="20390"/>
                      <a:pt x="22060" y="25727"/>
                      <a:pt x="1233" y="4899"/>
                    </a:cubicBezTo>
                    <a:cubicBezTo>
                      <a:pt x="170" y="3836"/>
                      <a:pt x="170" y="2113"/>
                      <a:pt x="1233" y="1050"/>
                    </a:cubicBezTo>
                    <a:cubicBezTo>
                      <a:pt x="2294" y="-11"/>
                      <a:pt x="4018" y="-11"/>
                      <a:pt x="5079" y="1052"/>
                    </a:cubicBezTo>
                    <a:close/>
                  </a:path>
                </a:pathLst>
              </a:custGeom>
              <a:grpFill/>
              <a:ln w="1788" cap="flat">
                <a:noFill/>
                <a:prstDash val="solid"/>
                <a:round/>
              </a:ln>
            </p:spPr>
            <p:txBody>
              <a:bodyPr rtlCol="0" anchor="ctr"/>
              <a:lstStyle/>
              <a:p>
                <a:endParaRPr lang="en-US"/>
              </a:p>
            </p:txBody>
          </p:sp>
          <p:sp>
            <p:nvSpPr>
              <p:cNvPr id="14" name="Freeform: Shape 13">
                <a:extLst>
                  <a:ext uri="{FF2B5EF4-FFF2-40B4-BE49-F238E27FC236}">
                    <a16:creationId xmlns:a16="http://schemas.microsoft.com/office/drawing/2014/main" id="{E59D509A-3279-435C-8842-43DD82422BE2}"/>
                  </a:ext>
                </a:extLst>
              </p:cNvPr>
              <p:cNvSpPr/>
              <p:nvPr/>
            </p:nvSpPr>
            <p:spPr>
              <a:xfrm rot="8729505" flipV="1">
                <a:off x="5554971" y="3104234"/>
                <a:ext cx="64159" cy="18344"/>
              </a:xfrm>
              <a:custGeom>
                <a:avLst/>
                <a:gdLst>
                  <a:gd name="connsiteX0" fmla="*/ 5083 w 64159"/>
                  <a:gd name="connsiteY0" fmla="*/ 1464 h 18344"/>
                  <a:gd name="connsiteX1" fmla="*/ 60035 w 64159"/>
                  <a:gd name="connsiteY1" fmla="*/ 1386 h 18344"/>
                  <a:gd name="connsiteX2" fmla="*/ 63880 w 64159"/>
                  <a:gd name="connsiteY2" fmla="*/ 1543 h 18344"/>
                  <a:gd name="connsiteX3" fmla="*/ 63721 w 64159"/>
                  <a:gd name="connsiteY3" fmla="*/ 5388 h 18344"/>
                  <a:gd name="connsiteX4" fmla="*/ 1236 w 64159"/>
                  <a:gd name="connsiteY4" fmla="*/ 5310 h 18344"/>
                  <a:gd name="connsiteX5" fmla="*/ 1236 w 64159"/>
                  <a:gd name="connsiteY5" fmla="*/ 1462 h 18344"/>
                  <a:gd name="connsiteX6" fmla="*/ 5083 w 64159"/>
                  <a:gd name="connsiteY6" fmla="*/ 1464 h 1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9" h="18344">
                    <a:moveTo>
                      <a:pt x="5083" y="1464"/>
                    </a:moveTo>
                    <a:cubicBezTo>
                      <a:pt x="23400" y="19781"/>
                      <a:pt x="45313" y="14940"/>
                      <a:pt x="60035" y="1386"/>
                    </a:cubicBezTo>
                    <a:cubicBezTo>
                      <a:pt x="61140" y="368"/>
                      <a:pt x="62863" y="439"/>
                      <a:pt x="63880" y="1543"/>
                    </a:cubicBezTo>
                    <a:cubicBezTo>
                      <a:pt x="64898" y="2648"/>
                      <a:pt x="64825" y="4371"/>
                      <a:pt x="63721" y="5388"/>
                    </a:cubicBezTo>
                    <a:cubicBezTo>
                      <a:pt x="46980" y="20802"/>
                      <a:pt x="22063" y="26139"/>
                      <a:pt x="1236" y="5310"/>
                    </a:cubicBezTo>
                    <a:cubicBezTo>
                      <a:pt x="173" y="4247"/>
                      <a:pt x="173" y="2525"/>
                      <a:pt x="1236" y="1462"/>
                    </a:cubicBezTo>
                    <a:cubicBezTo>
                      <a:pt x="2297" y="401"/>
                      <a:pt x="4022" y="401"/>
                      <a:pt x="5083" y="1464"/>
                    </a:cubicBezTo>
                    <a:close/>
                  </a:path>
                </a:pathLst>
              </a:custGeom>
              <a:grpFill/>
              <a:ln w="1788" cap="flat">
                <a:noFill/>
                <a:prstDash val="solid"/>
                <a:round/>
              </a:ln>
            </p:spPr>
            <p:txBody>
              <a:bodyPr rtlCol="0" anchor="ctr"/>
              <a:lstStyle/>
              <a:p>
                <a:endParaRPr lang="en-US"/>
              </a:p>
            </p:txBody>
          </p:sp>
          <p:sp>
            <p:nvSpPr>
              <p:cNvPr id="15" name="Freeform: Shape 14">
                <a:extLst>
                  <a:ext uri="{FF2B5EF4-FFF2-40B4-BE49-F238E27FC236}">
                    <a16:creationId xmlns:a16="http://schemas.microsoft.com/office/drawing/2014/main" id="{CAAEFA3F-C133-47BB-B3D1-CF493C75E585}"/>
                  </a:ext>
                </a:extLst>
              </p:cNvPr>
              <p:cNvSpPr/>
              <p:nvPr/>
            </p:nvSpPr>
            <p:spPr>
              <a:xfrm>
                <a:off x="5440555" y="2976567"/>
                <a:ext cx="38741" cy="93142"/>
              </a:xfrm>
              <a:custGeom>
                <a:avLst/>
                <a:gdLst>
                  <a:gd name="connsiteX0" fmla="*/ 851 w 38741"/>
                  <a:gd name="connsiteY0" fmla="*/ 5048 h 93142"/>
                  <a:gd name="connsiteX1" fmla="*/ 18548 w 38741"/>
                  <a:gd name="connsiteY1" fmla="*/ 22150 h 93142"/>
                  <a:gd name="connsiteX2" fmla="*/ 33392 w 38741"/>
                  <a:gd name="connsiteY2" fmla="*/ 56522 h 93142"/>
                  <a:gd name="connsiteX3" fmla="*/ 16930 w 38741"/>
                  <a:gd name="connsiteY3" fmla="*/ 88383 h 93142"/>
                  <a:gd name="connsiteX4" fmla="*/ 15450 w 38741"/>
                  <a:gd name="connsiteY4" fmla="*/ 91934 h 93142"/>
                  <a:gd name="connsiteX5" fmla="*/ 19001 w 38741"/>
                  <a:gd name="connsiteY5" fmla="*/ 93413 h 93142"/>
                  <a:gd name="connsiteX6" fmla="*/ 38829 w 38741"/>
                  <a:gd name="connsiteY6" fmla="*/ 56725 h 93142"/>
                  <a:gd name="connsiteX7" fmla="*/ 26863 w 38741"/>
                  <a:gd name="connsiteY7" fmla="*/ 23258 h 93142"/>
                  <a:gd name="connsiteX8" fmla="*/ 4837 w 38741"/>
                  <a:gd name="connsiteY8" fmla="*/ 1344 h 93142"/>
                  <a:gd name="connsiteX9" fmla="*/ 992 w 38741"/>
                  <a:gd name="connsiteY9" fmla="*/ 1203 h 93142"/>
                  <a:gd name="connsiteX10" fmla="*/ 851 w 38741"/>
                  <a:gd name="connsiteY10" fmla="*/ 5048 h 9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1" h="93142">
                    <a:moveTo>
                      <a:pt x="851" y="5048"/>
                    </a:moveTo>
                    <a:cubicBezTo>
                      <a:pt x="6103" y="10704"/>
                      <a:pt x="12648" y="16040"/>
                      <a:pt x="18548" y="22150"/>
                    </a:cubicBezTo>
                    <a:cubicBezTo>
                      <a:pt x="26904" y="30804"/>
                      <a:pt x="33965" y="41070"/>
                      <a:pt x="33392" y="56522"/>
                    </a:cubicBezTo>
                    <a:cubicBezTo>
                      <a:pt x="32459" y="81692"/>
                      <a:pt x="16930" y="88383"/>
                      <a:pt x="16930" y="88383"/>
                    </a:cubicBezTo>
                    <a:cubicBezTo>
                      <a:pt x="15541" y="88954"/>
                      <a:pt x="14879" y="90546"/>
                      <a:pt x="15450" y="91934"/>
                    </a:cubicBezTo>
                    <a:cubicBezTo>
                      <a:pt x="16021" y="93323"/>
                      <a:pt x="17614" y="93985"/>
                      <a:pt x="19001" y="93413"/>
                    </a:cubicBezTo>
                    <a:cubicBezTo>
                      <a:pt x="19001" y="93413"/>
                      <a:pt x="37744" y="85994"/>
                      <a:pt x="38829" y="56725"/>
                    </a:cubicBezTo>
                    <a:cubicBezTo>
                      <a:pt x="39362" y="42329"/>
                      <a:pt x="34059" y="31921"/>
                      <a:pt x="26863" y="23258"/>
                    </a:cubicBezTo>
                    <a:cubicBezTo>
                      <a:pt x="20024" y="15028"/>
                      <a:pt x="11422" y="8435"/>
                      <a:pt x="4837" y="1344"/>
                    </a:cubicBezTo>
                    <a:cubicBezTo>
                      <a:pt x="3816" y="245"/>
                      <a:pt x="2093" y="180"/>
                      <a:pt x="992" y="1203"/>
                    </a:cubicBezTo>
                    <a:cubicBezTo>
                      <a:pt x="-107" y="2224"/>
                      <a:pt x="-172" y="3947"/>
                      <a:pt x="851" y="5048"/>
                    </a:cubicBezTo>
                    <a:close/>
                  </a:path>
                </a:pathLst>
              </a:custGeom>
              <a:grpFill/>
              <a:ln w="1788" cap="flat">
                <a:noFill/>
                <a:prstDash val="solid"/>
                <a:round/>
              </a:ln>
            </p:spPr>
            <p:txBody>
              <a:bodyPr rtlCol="0" anchor="ctr"/>
              <a:lstStyle/>
              <a:p>
                <a:endParaRPr lang="en-US"/>
              </a:p>
            </p:txBody>
          </p:sp>
          <p:sp>
            <p:nvSpPr>
              <p:cNvPr id="16" name="Freeform: Shape 15">
                <a:extLst>
                  <a:ext uri="{FF2B5EF4-FFF2-40B4-BE49-F238E27FC236}">
                    <a16:creationId xmlns:a16="http://schemas.microsoft.com/office/drawing/2014/main" id="{317BBB0B-4D03-48FB-A64A-076279FA5ECB}"/>
                  </a:ext>
                </a:extLst>
              </p:cNvPr>
              <p:cNvSpPr/>
              <p:nvPr/>
            </p:nvSpPr>
            <p:spPr>
              <a:xfrm rot="-1400789" flipV="1">
                <a:off x="5520755" y="3026743"/>
                <a:ext cx="74693" cy="14069"/>
              </a:xfrm>
              <a:custGeom>
                <a:avLst/>
                <a:gdLst>
                  <a:gd name="connsiteX0" fmla="*/ 1606 w 74693"/>
                  <a:gd name="connsiteY0" fmla="*/ 9521 h 14069"/>
                  <a:gd name="connsiteX1" fmla="*/ 73712 w 74693"/>
                  <a:gd name="connsiteY1" fmla="*/ 9487 h 14069"/>
                  <a:gd name="connsiteX2" fmla="*/ 74648 w 74693"/>
                  <a:gd name="connsiteY2" fmla="*/ 13217 h 14069"/>
                  <a:gd name="connsiteX3" fmla="*/ 70917 w 74693"/>
                  <a:gd name="connsiteY3" fmla="*/ 14153 h 14069"/>
                  <a:gd name="connsiteX4" fmla="*/ 4514 w 74693"/>
                  <a:gd name="connsiteY4" fmla="*/ 14120 h 14069"/>
                  <a:gd name="connsiteX5" fmla="*/ 761 w 74693"/>
                  <a:gd name="connsiteY5" fmla="*/ 13273 h 14069"/>
                  <a:gd name="connsiteX6" fmla="*/ 1606 w 74693"/>
                  <a:gd name="connsiteY6" fmla="*/ 9521 h 1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93" h="14069">
                    <a:moveTo>
                      <a:pt x="1606" y="9521"/>
                    </a:moveTo>
                    <a:cubicBezTo>
                      <a:pt x="13375" y="2084"/>
                      <a:pt x="47147" y="-6427"/>
                      <a:pt x="73712" y="9487"/>
                    </a:cubicBezTo>
                    <a:cubicBezTo>
                      <a:pt x="74999" y="10258"/>
                      <a:pt x="75420" y="11930"/>
                      <a:pt x="74648" y="13217"/>
                    </a:cubicBezTo>
                    <a:cubicBezTo>
                      <a:pt x="73877" y="14507"/>
                      <a:pt x="72205" y="14926"/>
                      <a:pt x="70917" y="14153"/>
                    </a:cubicBezTo>
                    <a:cubicBezTo>
                      <a:pt x="46452" y="-501"/>
                      <a:pt x="15350" y="7272"/>
                      <a:pt x="4514" y="14120"/>
                    </a:cubicBezTo>
                    <a:cubicBezTo>
                      <a:pt x="3244" y="14922"/>
                      <a:pt x="1563" y="14543"/>
                      <a:pt x="761" y="13273"/>
                    </a:cubicBezTo>
                    <a:cubicBezTo>
                      <a:pt x="-40" y="12004"/>
                      <a:pt x="339" y="10323"/>
                      <a:pt x="1606" y="9521"/>
                    </a:cubicBezTo>
                    <a:close/>
                  </a:path>
                </a:pathLst>
              </a:custGeom>
              <a:grpFill/>
              <a:ln w="1787" cap="flat">
                <a:noFill/>
                <a:prstDash val="solid"/>
                <a:round/>
              </a:ln>
            </p:spPr>
            <p:txBody>
              <a:bodyPr rtlCol="0" anchor="ctr"/>
              <a:lstStyle/>
              <a:p>
                <a:endParaRPr lang="en-US"/>
              </a:p>
            </p:txBody>
          </p:sp>
          <p:sp>
            <p:nvSpPr>
              <p:cNvPr id="17" name="Freeform: Shape 16">
                <a:extLst>
                  <a:ext uri="{FF2B5EF4-FFF2-40B4-BE49-F238E27FC236}">
                    <a16:creationId xmlns:a16="http://schemas.microsoft.com/office/drawing/2014/main" id="{CC4D3B91-38F3-4C45-897E-65FA0CC3BA4B}"/>
                  </a:ext>
                </a:extLst>
              </p:cNvPr>
              <p:cNvSpPr/>
              <p:nvPr/>
            </p:nvSpPr>
            <p:spPr>
              <a:xfrm>
                <a:off x="5460282" y="3091486"/>
                <a:ext cx="70390" cy="83060"/>
              </a:xfrm>
              <a:custGeom>
                <a:avLst/>
                <a:gdLst>
                  <a:gd name="connsiteX0" fmla="*/ 4354 w 70390"/>
                  <a:gd name="connsiteY0" fmla="*/ 36702 h 83060"/>
                  <a:gd name="connsiteX1" fmla="*/ 30638 w 70390"/>
                  <a:gd name="connsiteY1" fmla="*/ 35313 h 83060"/>
                  <a:gd name="connsiteX2" fmla="*/ 65243 w 70390"/>
                  <a:gd name="connsiteY2" fmla="*/ 2743 h 83060"/>
                  <a:gd name="connsiteX3" fmla="*/ 68542 w 70390"/>
                  <a:gd name="connsiteY3" fmla="*/ 765 h 83060"/>
                  <a:gd name="connsiteX4" fmla="*/ 70521 w 70390"/>
                  <a:gd name="connsiteY4" fmla="*/ 4064 h 83060"/>
                  <a:gd name="connsiteX5" fmla="*/ 31859 w 70390"/>
                  <a:gd name="connsiteY5" fmla="*/ 40616 h 83060"/>
                  <a:gd name="connsiteX6" fmla="*/ 20891 w 70390"/>
                  <a:gd name="connsiteY6" fmla="*/ 42310 h 83060"/>
                  <a:gd name="connsiteX7" fmla="*/ 33319 w 70390"/>
                  <a:gd name="connsiteY7" fmla="*/ 51559 h 83060"/>
                  <a:gd name="connsiteX8" fmla="*/ 40105 w 70390"/>
                  <a:gd name="connsiteY8" fmla="*/ 66207 h 83060"/>
                  <a:gd name="connsiteX9" fmla="*/ 32506 w 70390"/>
                  <a:gd name="connsiteY9" fmla="*/ 82948 h 83060"/>
                  <a:gd name="connsiteX10" fmla="*/ 28660 w 70390"/>
                  <a:gd name="connsiteY10" fmla="*/ 82946 h 83060"/>
                  <a:gd name="connsiteX11" fmla="*/ 28662 w 70390"/>
                  <a:gd name="connsiteY11" fmla="*/ 79100 h 83060"/>
                  <a:gd name="connsiteX12" fmla="*/ 34670 w 70390"/>
                  <a:gd name="connsiteY12" fmla="*/ 66425 h 83060"/>
                  <a:gd name="connsiteX13" fmla="*/ 29327 w 70390"/>
                  <a:gd name="connsiteY13" fmla="*/ 55255 h 83060"/>
                  <a:gd name="connsiteX14" fmla="*/ 3622 w 70390"/>
                  <a:gd name="connsiteY14" fmla="*/ 42094 h 83060"/>
                  <a:gd name="connsiteX15" fmla="*/ 2508 w 70390"/>
                  <a:gd name="connsiteY15" fmla="*/ 41947 h 83060"/>
                  <a:gd name="connsiteX16" fmla="*/ 238 w 70390"/>
                  <a:gd name="connsiteY16" fmla="*/ 38891 h 83060"/>
                  <a:gd name="connsiteX17" fmla="*/ 3245 w 70390"/>
                  <a:gd name="connsiteY17" fmla="*/ 36557 h 83060"/>
                  <a:gd name="connsiteX18" fmla="*/ 4354 w 70390"/>
                  <a:gd name="connsiteY18" fmla="*/ 36702 h 8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0390" h="83060">
                    <a:moveTo>
                      <a:pt x="4354" y="36702"/>
                    </a:moveTo>
                    <a:cubicBezTo>
                      <a:pt x="7653" y="37098"/>
                      <a:pt x="18680" y="38068"/>
                      <a:pt x="30638" y="35313"/>
                    </a:cubicBezTo>
                    <a:cubicBezTo>
                      <a:pt x="44652" y="32087"/>
                      <a:pt x="60011" y="23670"/>
                      <a:pt x="65243" y="2743"/>
                    </a:cubicBezTo>
                    <a:cubicBezTo>
                      <a:pt x="65608" y="1287"/>
                      <a:pt x="67086" y="400"/>
                      <a:pt x="68542" y="765"/>
                    </a:cubicBezTo>
                    <a:cubicBezTo>
                      <a:pt x="69998" y="1129"/>
                      <a:pt x="70885" y="2607"/>
                      <a:pt x="70521" y="4064"/>
                    </a:cubicBezTo>
                    <a:cubicBezTo>
                      <a:pt x="64665" y="27491"/>
                      <a:pt x="47548" y="37003"/>
                      <a:pt x="31859" y="40616"/>
                    </a:cubicBezTo>
                    <a:cubicBezTo>
                      <a:pt x="28050" y="41492"/>
                      <a:pt x="24331" y="42016"/>
                      <a:pt x="20891" y="42310"/>
                    </a:cubicBezTo>
                    <a:cubicBezTo>
                      <a:pt x="25589" y="44787"/>
                      <a:pt x="29967" y="47937"/>
                      <a:pt x="33319" y="51559"/>
                    </a:cubicBezTo>
                    <a:cubicBezTo>
                      <a:pt x="37332" y="55893"/>
                      <a:pt x="39895" y="60899"/>
                      <a:pt x="40105" y="66207"/>
                    </a:cubicBezTo>
                    <a:cubicBezTo>
                      <a:pt x="40317" y="71528"/>
                      <a:pt x="38217" y="77243"/>
                      <a:pt x="32506" y="82948"/>
                    </a:cubicBezTo>
                    <a:cubicBezTo>
                      <a:pt x="31445" y="84009"/>
                      <a:pt x="29721" y="84009"/>
                      <a:pt x="28660" y="82946"/>
                    </a:cubicBezTo>
                    <a:cubicBezTo>
                      <a:pt x="27599" y="81885"/>
                      <a:pt x="27599" y="80161"/>
                      <a:pt x="28662" y="79100"/>
                    </a:cubicBezTo>
                    <a:cubicBezTo>
                      <a:pt x="33018" y="74747"/>
                      <a:pt x="34831" y="70484"/>
                      <a:pt x="34670" y="66425"/>
                    </a:cubicBezTo>
                    <a:cubicBezTo>
                      <a:pt x="34507" y="62353"/>
                      <a:pt x="32405" y="58579"/>
                      <a:pt x="29327" y="55255"/>
                    </a:cubicBezTo>
                    <a:cubicBezTo>
                      <a:pt x="22909" y="48324"/>
                      <a:pt x="12256" y="43358"/>
                      <a:pt x="3622" y="42094"/>
                    </a:cubicBezTo>
                    <a:cubicBezTo>
                      <a:pt x="2900" y="42009"/>
                      <a:pt x="2508" y="41947"/>
                      <a:pt x="2508" y="41947"/>
                    </a:cubicBezTo>
                    <a:cubicBezTo>
                      <a:pt x="1047" y="41715"/>
                      <a:pt x="36" y="40358"/>
                      <a:pt x="238" y="38891"/>
                    </a:cubicBezTo>
                    <a:cubicBezTo>
                      <a:pt x="437" y="37426"/>
                      <a:pt x="1774" y="36387"/>
                      <a:pt x="3245" y="36557"/>
                    </a:cubicBezTo>
                    <a:cubicBezTo>
                      <a:pt x="3611" y="36599"/>
                      <a:pt x="3981" y="36648"/>
                      <a:pt x="4354" y="36702"/>
                    </a:cubicBezTo>
                    <a:close/>
                  </a:path>
                </a:pathLst>
              </a:custGeom>
              <a:grpFill/>
              <a:ln w="1788" cap="flat">
                <a:noFill/>
                <a:prstDash val="solid"/>
                <a:round/>
              </a:ln>
            </p:spPr>
            <p:txBody>
              <a:bodyPr rtlCol="0" anchor="ctr"/>
              <a:lstStyle/>
              <a:p>
                <a:endParaRPr lang="en-US"/>
              </a:p>
            </p:txBody>
          </p:sp>
          <p:sp>
            <p:nvSpPr>
              <p:cNvPr id="18" name="Freeform: Shape 17">
                <a:extLst>
                  <a:ext uri="{FF2B5EF4-FFF2-40B4-BE49-F238E27FC236}">
                    <a16:creationId xmlns:a16="http://schemas.microsoft.com/office/drawing/2014/main" id="{98A0E93B-FC72-4010-AFE1-6BCE47438E6C}"/>
                  </a:ext>
                </a:extLst>
              </p:cNvPr>
              <p:cNvSpPr/>
              <p:nvPr/>
            </p:nvSpPr>
            <p:spPr>
              <a:xfrm rot="-7184622" flipV="1">
                <a:off x="5613508" y="2835119"/>
                <a:ext cx="89118" cy="119296"/>
              </a:xfrm>
              <a:custGeom>
                <a:avLst/>
                <a:gdLst>
                  <a:gd name="connsiteX0" fmla="*/ 44478 w 89118"/>
                  <a:gd name="connsiteY0" fmla="*/ 113984 h 119296"/>
                  <a:gd name="connsiteX1" fmla="*/ 566 w 89118"/>
                  <a:gd name="connsiteY1" fmla="*/ 113984 h 119296"/>
                  <a:gd name="connsiteX2" fmla="*/ 566 w 89118"/>
                  <a:gd name="connsiteY2" fmla="*/ 119425 h 119296"/>
                  <a:gd name="connsiteX3" fmla="*/ 46694 w 89118"/>
                  <a:gd name="connsiteY3" fmla="*/ 119425 h 119296"/>
                  <a:gd name="connsiteX4" fmla="*/ 89685 w 89118"/>
                  <a:gd name="connsiteY4" fmla="*/ 77448 h 119296"/>
                  <a:gd name="connsiteX5" fmla="*/ 86558 w 89118"/>
                  <a:gd name="connsiteY5" fmla="*/ 39093 h 119296"/>
                  <a:gd name="connsiteX6" fmla="*/ 42184 w 89118"/>
                  <a:gd name="connsiteY6" fmla="*/ 129 h 119296"/>
                  <a:gd name="connsiteX7" fmla="*/ 38593 w 89118"/>
                  <a:gd name="connsiteY7" fmla="*/ 4217 h 119296"/>
                  <a:gd name="connsiteX8" fmla="*/ 81314 w 89118"/>
                  <a:gd name="connsiteY8" fmla="*/ 41730 h 119296"/>
                  <a:gd name="connsiteX9" fmla="*/ 84056 w 89118"/>
                  <a:gd name="connsiteY9" fmla="*/ 75343 h 119296"/>
                  <a:gd name="connsiteX10" fmla="*/ 44478 w 89118"/>
                  <a:gd name="connsiteY10" fmla="*/ 113984 h 11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118" h="119296">
                    <a:moveTo>
                      <a:pt x="44478" y="113984"/>
                    </a:moveTo>
                    <a:lnTo>
                      <a:pt x="566" y="113984"/>
                    </a:lnTo>
                    <a:lnTo>
                      <a:pt x="566" y="119425"/>
                    </a:lnTo>
                    <a:lnTo>
                      <a:pt x="46694" y="119425"/>
                    </a:lnTo>
                    <a:lnTo>
                      <a:pt x="89685" y="77448"/>
                    </a:lnTo>
                    <a:lnTo>
                      <a:pt x="86558" y="39093"/>
                    </a:lnTo>
                    <a:lnTo>
                      <a:pt x="42184" y="129"/>
                    </a:lnTo>
                    <a:lnTo>
                      <a:pt x="38593" y="4217"/>
                    </a:lnTo>
                    <a:lnTo>
                      <a:pt x="81314" y="41730"/>
                    </a:lnTo>
                    <a:lnTo>
                      <a:pt x="84056" y="75343"/>
                    </a:lnTo>
                    <a:lnTo>
                      <a:pt x="44478" y="113984"/>
                    </a:lnTo>
                    <a:close/>
                  </a:path>
                </a:pathLst>
              </a:custGeom>
              <a:grpFill/>
              <a:ln w="1787" cap="flat">
                <a:noFill/>
                <a:prstDash val="solid"/>
                <a:round/>
              </a:ln>
            </p:spPr>
            <p:txBody>
              <a:bodyPr rtlCol="0" anchor="ctr"/>
              <a:lstStyle/>
              <a:p>
                <a:endParaRPr lang="en-US"/>
              </a:p>
            </p:txBody>
          </p:sp>
          <p:sp>
            <p:nvSpPr>
              <p:cNvPr id="19" name="Freeform: Shape 18">
                <a:extLst>
                  <a:ext uri="{FF2B5EF4-FFF2-40B4-BE49-F238E27FC236}">
                    <a16:creationId xmlns:a16="http://schemas.microsoft.com/office/drawing/2014/main" id="{E6BB8D04-6335-422A-BA67-0374105B58E8}"/>
                  </a:ext>
                </a:extLst>
              </p:cNvPr>
              <p:cNvSpPr/>
              <p:nvPr/>
            </p:nvSpPr>
            <p:spPr>
              <a:xfrm>
                <a:off x="5606761" y="3035444"/>
                <a:ext cx="128826" cy="199662"/>
              </a:xfrm>
              <a:custGeom>
                <a:avLst/>
                <a:gdLst>
                  <a:gd name="connsiteX0" fmla="*/ 83984 w 128826"/>
                  <a:gd name="connsiteY0" fmla="*/ 194808 h 199662"/>
                  <a:gd name="connsiteX1" fmla="*/ 125827 w 128826"/>
                  <a:gd name="connsiteY1" fmla="*/ 156915 h 199662"/>
                  <a:gd name="connsiteX2" fmla="*/ 129480 w 128826"/>
                  <a:gd name="connsiteY2" fmla="*/ 160948 h 199662"/>
                  <a:gd name="connsiteX3" fmla="*/ 85983 w 128826"/>
                  <a:gd name="connsiteY3" fmla="*/ 200339 h 199662"/>
                  <a:gd name="connsiteX4" fmla="*/ 23263 w 128826"/>
                  <a:gd name="connsiteY4" fmla="*/ 197657 h 199662"/>
                  <a:gd name="connsiteX5" fmla="*/ 816 w 128826"/>
                  <a:gd name="connsiteY5" fmla="*/ 133377 h 199662"/>
                  <a:gd name="connsiteX6" fmla="*/ 653 w 128826"/>
                  <a:gd name="connsiteY6" fmla="*/ 35403 h 199662"/>
                  <a:gd name="connsiteX7" fmla="*/ 24835 w 128826"/>
                  <a:gd name="connsiteY7" fmla="*/ 677 h 199662"/>
                  <a:gd name="connsiteX8" fmla="*/ 29300 w 128826"/>
                  <a:gd name="connsiteY8" fmla="*/ 3785 h 199662"/>
                  <a:gd name="connsiteX9" fmla="*/ 6097 w 128826"/>
                  <a:gd name="connsiteY9" fmla="*/ 37107 h 199662"/>
                  <a:gd name="connsiteX10" fmla="*/ 6257 w 128826"/>
                  <a:gd name="connsiteY10" fmla="*/ 132448 h 199662"/>
                  <a:gd name="connsiteX11" fmla="*/ 27184 w 128826"/>
                  <a:gd name="connsiteY11" fmla="*/ 192379 h 199662"/>
                  <a:gd name="connsiteX12" fmla="*/ 83984 w 128826"/>
                  <a:gd name="connsiteY12" fmla="*/ 194808 h 19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826" h="199662">
                    <a:moveTo>
                      <a:pt x="83984" y="194808"/>
                    </a:moveTo>
                    <a:lnTo>
                      <a:pt x="125827" y="156915"/>
                    </a:lnTo>
                    <a:lnTo>
                      <a:pt x="129480" y="160948"/>
                    </a:lnTo>
                    <a:lnTo>
                      <a:pt x="85983" y="200339"/>
                    </a:lnTo>
                    <a:lnTo>
                      <a:pt x="23263" y="197657"/>
                    </a:lnTo>
                    <a:lnTo>
                      <a:pt x="816" y="133377"/>
                    </a:lnTo>
                    <a:lnTo>
                      <a:pt x="653" y="35403"/>
                    </a:lnTo>
                    <a:lnTo>
                      <a:pt x="24835" y="677"/>
                    </a:lnTo>
                    <a:lnTo>
                      <a:pt x="29300" y="3785"/>
                    </a:lnTo>
                    <a:lnTo>
                      <a:pt x="6097" y="37107"/>
                    </a:lnTo>
                    <a:lnTo>
                      <a:pt x="6257" y="132448"/>
                    </a:lnTo>
                    <a:lnTo>
                      <a:pt x="27184" y="192379"/>
                    </a:lnTo>
                    <a:lnTo>
                      <a:pt x="83984" y="194808"/>
                    </a:lnTo>
                    <a:close/>
                  </a:path>
                </a:pathLst>
              </a:custGeom>
              <a:grpFill/>
              <a:ln w="1788" cap="flat">
                <a:noFill/>
                <a:prstDash val="solid"/>
                <a:round/>
              </a:ln>
            </p:spPr>
            <p:txBody>
              <a:bodyPr rtlCol="0" anchor="ctr"/>
              <a:lstStyle/>
              <a:p>
                <a:endParaRPr lang="en-US"/>
              </a:p>
            </p:txBody>
          </p:sp>
          <p:sp>
            <p:nvSpPr>
              <p:cNvPr id="20" name="Freeform: Shape 19">
                <a:extLst>
                  <a:ext uri="{FF2B5EF4-FFF2-40B4-BE49-F238E27FC236}">
                    <a16:creationId xmlns:a16="http://schemas.microsoft.com/office/drawing/2014/main" id="{38759F60-C966-4BB0-8852-5D7AEECA36F3}"/>
                  </a:ext>
                </a:extLst>
              </p:cNvPr>
              <p:cNvSpPr/>
              <p:nvPr/>
            </p:nvSpPr>
            <p:spPr>
              <a:xfrm rot="-10756388" flipV="1">
                <a:off x="5765869" y="3020593"/>
                <a:ext cx="76485" cy="131341"/>
              </a:xfrm>
              <a:custGeom>
                <a:avLst/>
                <a:gdLst>
                  <a:gd name="connsiteX0" fmla="*/ 37752 w 76485"/>
                  <a:gd name="connsiteY0" fmla="*/ 53796 h 131341"/>
                  <a:gd name="connsiteX1" fmla="*/ 39042 w 76485"/>
                  <a:gd name="connsiteY1" fmla="*/ 632 h 131341"/>
                  <a:gd name="connsiteX2" fmla="*/ 944 w 76485"/>
                  <a:gd name="connsiteY2" fmla="*/ 632 h 131341"/>
                  <a:gd name="connsiteX3" fmla="*/ 944 w 76485"/>
                  <a:gd name="connsiteY3" fmla="*/ 6072 h 131341"/>
                  <a:gd name="connsiteX4" fmla="*/ 33469 w 76485"/>
                  <a:gd name="connsiteY4" fmla="*/ 6072 h 131341"/>
                  <a:gd name="connsiteX5" fmla="*/ 32288 w 76485"/>
                  <a:gd name="connsiteY5" fmla="*/ 54747 h 131341"/>
                  <a:gd name="connsiteX6" fmla="*/ 49731 w 76485"/>
                  <a:gd name="connsiteY6" fmla="*/ 99862 h 131341"/>
                  <a:gd name="connsiteX7" fmla="*/ 73026 w 76485"/>
                  <a:gd name="connsiteY7" fmla="*/ 131973 h 131341"/>
                  <a:gd name="connsiteX8" fmla="*/ 77429 w 76485"/>
                  <a:gd name="connsiteY8" fmla="*/ 128780 h 131341"/>
                  <a:gd name="connsiteX9" fmla="*/ 54549 w 76485"/>
                  <a:gd name="connsiteY9" fmla="*/ 97240 h 131341"/>
                  <a:gd name="connsiteX10" fmla="*/ 37752 w 76485"/>
                  <a:gd name="connsiteY10" fmla="*/ 53796 h 13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485" h="131341">
                    <a:moveTo>
                      <a:pt x="37752" y="53796"/>
                    </a:moveTo>
                    <a:lnTo>
                      <a:pt x="39042" y="632"/>
                    </a:lnTo>
                    <a:lnTo>
                      <a:pt x="944" y="632"/>
                    </a:lnTo>
                    <a:lnTo>
                      <a:pt x="944" y="6072"/>
                    </a:lnTo>
                    <a:lnTo>
                      <a:pt x="33469" y="6072"/>
                    </a:lnTo>
                    <a:lnTo>
                      <a:pt x="32288" y="54747"/>
                    </a:lnTo>
                    <a:lnTo>
                      <a:pt x="49731" y="99862"/>
                    </a:lnTo>
                    <a:lnTo>
                      <a:pt x="73026" y="131973"/>
                    </a:lnTo>
                    <a:lnTo>
                      <a:pt x="77429" y="128780"/>
                    </a:lnTo>
                    <a:lnTo>
                      <a:pt x="54549" y="97240"/>
                    </a:lnTo>
                    <a:lnTo>
                      <a:pt x="37752" y="53796"/>
                    </a:lnTo>
                    <a:close/>
                  </a:path>
                </a:pathLst>
              </a:custGeom>
              <a:grpFill/>
              <a:ln w="1787" cap="flat">
                <a:noFill/>
                <a:prstDash val="solid"/>
                <a:round/>
              </a:ln>
            </p:spPr>
            <p:txBody>
              <a:bodyPr rtlCol="0" anchor="ctr"/>
              <a:lstStyle/>
              <a:p>
                <a:endParaRPr lang="en-US"/>
              </a:p>
            </p:txBody>
          </p:sp>
          <p:sp>
            <p:nvSpPr>
              <p:cNvPr id="21" name="Freeform: Shape 20">
                <a:extLst>
                  <a:ext uri="{FF2B5EF4-FFF2-40B4-BE49-F238E27FC236}">
                    <a16:creationId xmlns:a16="http://schemas.microsoft.com/office/drawing/2014/main" id="{E14FCD8A-9950-4953-9D93-24067CCDF3AF}"/>
                  </a:ext>
                </a:extLst>
              </p:cNvPr>
              <p:cNvSpPr/>
              <p:nvPr/>
            </p:nvSpPr>
            <p:spPr>
              <a:xfrm>
                <a:off x="5765700" y="2906706"/>
                <a:ext cx="29737" cy="71789"/>
              </a:xfrm>
              <a:custGeom>
                <a:avLst/>
                <a:gdLst>
                  <a:gd name="connsiteX0" fmla="*/ 21231 w 29737"/>
                  <a:gd name="connsiteY0" fmla="*/ 22749 h 71789"/>
                  <a:gd name="connsiteX1" fmla="*/ 863 w 29737"/>
                  <a:gd name="connsiteY1" fmla="*/ 4320 h 71789"/>
                  <a:gd name="connsiteX2" fmla="*/ 4511 w 29737"/>
                  <a:gd name="connsiteY2" fmla="*/ 286 h 71789"/>
                  <a:gd name="connsiteX3" fmla="*/ 26483 w 29737"/>
                  <a:gd name="connsiteY3" fmla="*/ 20163 h 71789"/>
                  <a:gd name="connsiteX4" fmla="*/ 30600 w 29737"/>
                  <a:gd name="connsiteY4" fmla="*/ 71641 h 71789"/>
                  <a:gd name="connsiteX5" fmla="*/ 25177 w 29737"/>
                  <a:gd name="connsiteY5" fmla="*/ 72076 h 71789"/>
                  <a:gd name="connsiteX6" fmla="*/ 21231 w 29737"/>
                  <a:gd name="connsiteY6" fmla="*/ 22749 h 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37" h="71789">
                    <a:moveTo>
                      <a:pt x="21231" y="22749"/>
                    </a:moveTo>
                    <a:lnTo>
                      <a:pt x="863" y="4320"/>
                    </a:lnTo>
                    <a:lnTo>
                      <a:pt x="4511" y="286"/>
                    </a:lnTo>
                    <a:lnTo>
                      <a:pt x="26483" y="20163"/>
                    </a:lnTo>
                    <a:lnTo>
                      <a:pt x="30600" y="71641"/>
                    </a:lnTo>
                    <a:lnTo>
                      <a:pt x="25177" y="72076"/>
                    </a:lnTo>
                    <a:lnTo>
                      <a:pt x="21231" y="22749"/>
                    </a:lnTo>
                    <a:close/>
                  </a:path>
                </a:pathLst>
              </a:custGeom>
              <a:grpFill/>
              <a:ln w="1788"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B886D04-99D7-4DC5-8C37-5CF5AD63311D}"/>
                  </a:ext>
                </a:extLst>
              </p:cNvPr>
              <p:cNvSpPr/>
              <p:nvPr/>
            </p:nvSpPr>
            <p:spPr>
              <a:xfrm>
                <a:off x="5707334" y="2859900"/>
                <a:ext cx="28021" cy="28017"/>
              </a:xfrm>
              <a:custGeom>
                <a:avLst/>
                <a:gdLst>
                  <a:gd name="connsiteX0" fmla="*/ 14743 w 28021"/>
                  <a:gd name="connsiteY0" fmla="*/ 117 h 28017"/>
                  <a:gd name="connsiteX1" fmla="*/ 734 w 28021"/>
                  <a:gd name="connsiteY1" fmla="*/ 14126 h 28017"/>
                  <a:gd name="connsiteX2" fmla="*/ 14743 w 28021"/>
                  <a:gd name="connsiteY2" fmla="*/ 28134 h 28017"/>
                  <a:gd name="connsiteX3" fmla="*/ 28755 w 28021"/>
                  <a:gd name="connsiteY3" fmla="*/ 14126 h 28017"/>
                  <a:gd name="connsiteX4" fmla="*/ 14743 w 28021"/>
                  <a:gd name="connsiteY4" fmla="*/ 117 h 28017"/>
                  <a:gd name="connsiteX5" fmla="*/ 14743 w 28021"/>
                  <a:gd name="connsiteY5" fmla="*/ 5557 h 28017"/>
                  <a:gd name="connsiteX6" fmla="*/ 23314 w 28021"/>
                  <a:gd name="connsiteY6" fmla="*/ 14126 h 28017"/>
                  <a:gd name="connsiteX7" fmla="*/ 14743 w 28021"/>
                  <a:gd name="connsiteY7" fmla="*/ 22694 h 28017"/>
                  <a:gd name="connsiteX8" fmla="*/ 6174 w 28021"/>
                  <a:gd name="connsiteY8" fmla="*/ 14126 h 28017"/>
                  <a:gd name="connsiteX9" fmla="*/ 14743 w 28021"/>
                  <a:gd name="connsiteY9" fmla="*/ 555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743" y="117"/>
                    </a:moveTo>
                    <a:cubicBezTo>
                      <a:pt x="7020" y="117"/>
                      <a:pt x="734" y="6401"/>
                      <a:pt x="734" y="14126"/>
                    </a:cubicBezTo>
                    <a:cubicBezTo>
                      <a:pt x="734" y="21850"/>
                      <a:pt x="7020" y="28134"/>
                      <a:pt x="14743" y="28134"/>
                    </a:cubicBezTo>
                    <a:cubicBezTo>
                      <a:pt x="22469" y="28134"/>
                      <a:pt x="28755" y="21850"/>
                      <a:pt x="28755" y="14126"/>
                    </a:cubicBezTo>
                    <a:cubicBezTo>
                      <a:pt x="28755" y="6401"/>
                      <a:pt x="22469" y="117"/>
                      <a:pt x="14743" y="117"/>
                    </a:cubicBezTo>
                    <a:moveTo>
                      <a:pt x="14743" y="5557"/>
                    </a:moveTo>
                    <a:cubicBezTo>
                      <a:pt x="19475" y="5557"/>
                      <a:pt x="23314" y="9393"/>
                      <a:pt x="23314" y="14126"/>
                    </a:cubicBezTo>
                    <a:cubicBezTo>
                      <a:pt x="23314" y="18858"/>
                      <a:pt x="19475" y="22694"/>
                      <a:pt x="14743" y="22694"/>
                    </a:cubicBezTo>
                    <a:cubicBezTo>
                      <a:pt x="10012" y="22694"/>
                      <a:pt x="6174" y="18858"/>
                      <a:pt x="6174" y="14126"/>
                    </a:cubicBezTo>
                    <a:cubicBezTo>
                      <a:pt x="6174" y="9393"/>
                      <a:pt x="10012" y="5557"/>
                      <a:pt x="14743" y="5557"/>
                    </a:cubicBezTo>
                  </a:path>
                </a:pathLst>
              </a:custGeom>
              <a:grpFill/>
              <a:ln w="1788"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7CE3D632-3BD6-49D1-965E-803E856427FA}"/>
                  </a:ext>
                </a:extLst>
              </p:cNvPr>
              <p:cNvSpPr/>
              <p:nvPr/>
            </p:nvSpPr>
            <p:spPr>
              <a:xfrm>
                <a:off x="5625306" y="2954393"/>
                <a:ext cx="28021" cy="28017"/>
              </a:xfrm>
              <a:custGeom>
                <a:avLst/>
                <a:gdLst>
                  <a:gd name="connsiteX0" fmla="*/ 14555 w 28021"/>
                  <a:gd name="connsiteY0" fmla="*/ 334 h 28017"/>
                  <a:gd name="connsiteX1" fmla="*/ 545 w 28021"/>
                  <a:gd name="connsiteY1" fmla="*/ 14344 h 28017"/>
                  <a:gd name="connsiteX2" fmla="*/ 14555 w 28021"/>
                  <a:gd name="connsiteY2" fmla="*/ 28352 h 28017"/>
                  <a:gd name="connsiteX3" fmla="*/ 28567 w 28021"/>
                  <a:gd name="connsiteY3" fmla="*/ 14344 h 28017"/>
                  <a:gd name="connsiteX4" fmla="*/ 14555 w 28021"/>
                  <a:gd name="connsiteY4" fmla="*/ 334 h 28017"/>
                  <a:gd name="connsiteX5" fmla="*/ 14555 w 28021"/>
                  <a:gd name="connsiteY5" fmla="*/ 5774 h 28017"/>
                  <a:gd name="connsiteX6" fmla="*/ 23126 w 28021"/>
                  <a:gd name="connsiteY6" fmla="*/ 14344 h 28017"/>
                  <a:gd name="connsiteX7" fmla="*/ 14555 w 28021"/>
                  <a:gd name="connsiteY7" fmla="*/ 22911 h 28017"/>
                  <a:gd name="connsiteX8" fmla="*/ 5986 w 28021"/>
                  <a:gd name="connsiteY8" fmla="*/ 14344 h 28017"/>
                  <a:gd name="connsiteX9" fmla="*/ 14555 w 28021"/>
                  <a:gd name="connsiteY9" fmla="*/ 577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7">
                    <a:moveTo>
                      <a:pt x="14555" y="334"/>
                    </a:moveTo>
                    <a:cubicBezTo>
                      <a:pt x="6831" y="334"/>
                      <a:pt x="545" y="6618"/>
                      <a:pt x="545" y="14344"/>
                    </a:cubicBezTo>
                    <a:cubicBezTo>
                      <a:pt x="545" y="22068"/>
                      <a:pt x="6831" y="28352"/>
                      <a:pt x="14555" y="28352"/>
                    </a:cubicBezTo>
                    <a:cubicBezTo>
                      <a:pt x="22281" y="28352"/>
                      <a:pt x="28567" y="22068"/>
                      <a:pt x="28567" y="14344"/>
                    </a:cubicBezTo>
                    <a:cubicBezTo>
                      <a:pt x="28567" y="6618"/>
                      <a:pt x="22281" y="334"/>
                      <a:pt x="14555" y="334"/>
                    </a:cubicBezTo>
                    <a:moveTo>
                      <a:pt x="14555" y="5774"/>
                    </a:moveTo>
                    <a:cubicBezTo>
                      <a:pt x="19287" y="5774"/>
                      <a:pt x="23126" y="9610"/>
                      <a:pt x="23126" y="14344"/>
                    </a:cubicBezTo>
                    <a:cubicBezTo>
                      <a:pt x="23126" y="19075"/>
                      <a:pt x="19287" y="22911"/>
                      <a:pt x="14555" y="22911"/>
                    </a:cubicBezTo>
                    <a:cubicBezTo>
                      <a:pt x="9823" y="22911"/>
                      <a:pt x="5986" y="19075"/>
                      <a:pt x="5986" y="14344"/>
                    </a:cubicBezTo>
                    <a:cubicBezTo>
                      <a:pt x="5986" y="9610"/>
                      <a:pt x="9823" y="5774"/>
                      <a:pt x="14555" y="5774"/>
                    </a:cubicBezTo>
                  </a:path>
                </a:pathLst>
              </a:custGeom>
              <a:grpFill/>
              <a:ln w="1788" cap="flat">
                <a:no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5B081CBF-E404-49D8-8614-74B05DF0A73B}"/>
                  </a:ext>
                </a:extLst>
              </p:cNvPr>
              <p:cNvSpPr/>
              <p:nvPr/>
            </p:nvSpPr>
            <p:spPr>
              <a:xfrm>
                <a:off x="5624752" y="3013304"/>
                <a:ext cx="28019" cy="28017"/>
              </a:xfrm>
              <a:custGeom>
                <a:avLst/>
                <a:gdLst>
                  <a:gd name="connsiteX0" fmla="*/ 14554 w 28019"/>
                  <a:gd name="connsiteY0" fmla="*/ 469 h 28017"/>
                  <a:gd name="connsiteX1" fmla="*/ 544 w 28019"/>
                  <a:gd name="connsiteY1" fmla="*/ 14479 h 28017"/>
                  <a:gd name="connsiteX2" fmla="*/ 14554 w 28019"/>
                  <a:gd name="connsiteY2" fmla="*/ 28487 h 28017"/>
                  <a:gd name="connsiteX3" fmla="*/ 28564 w 28019"/>
                  <a:gd name="connsiteY3" fmla="*/ 14479 h 28017"/>
                  <a:gd name="connsiteX4" fmla="*/ 14554 w 28019"/>
                  <a:gd name="connsiteY4" fmla="*/ 469 h 28017"/>
                  <a:gd name="connsiteX5" fmla="*/ 14554 w 28019"/>
                  <a:gd name="connsiteY5" fmla="*/ 5910 h 28017"/>
                  <a:gd name="connsiteX6" fmla="*/ 23123 w 28019"/>
                  <a:gd name="connsiteY6" fmla="*/ 14479 h 28017"/>
                  <a:gd name="connsiteX7" fmla="*/ 14554 w 28019"/>
                  <a:gd name="connsiteY7" fmla="*/ 23046 h 28017"/>
                  <a:gd name="connsiteX8" fmla="*/ 5985 w 28019"/>
                  <a:gd name="connsiteY8" fmla="*/ 14479 h 28017"/>
                  <a:gd name="connsiteX9" fmla="*/ 14554 w 28019"/>
                  <a:gd name="connsiteY9" fmla="*/ 591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554" y="469"/>
                    </a:moveTo>
                    <a:cubicBezTo>
                      <a:pt x="6828" y="469"/>
                      <a:pt x="544" y="6753"/>
                      <a:pt x="544" y="14479"/>
                    </a:cubicBezTo>
                    <a:cubicBezTo>
                      <a:pt x="544" y="22203"/>
                      <a:pt x="6828" y="28487"/>
                      <a:pt x="14554" y="28487"/>
                    </a:cubicBezTo>
                    <a:cubicBezTo>
                      <a:pt x="22280" y="28487"/>
                      <a:pt x="28564" y="22203"/>
                      <a:pt x="28564" y="14479"/>
                    </a:cubicBezTo>
                    <a:cubicBezTo>
                      <a:pt x="28564" y="6753"/>
                      <a:pt x="22280" y="469"/>
                      <a:pt x="14554" y="469"/>
                    </a:cubicBezTo>
                    <a:moveTo>
                      <a:pt x="14554" y="5910"/>
                    </a:moveTo>
                    <a:cubicBezTo>
                      <a:pt x="19285" y="5910"/>
                      <a:pt x="23123" y="9746"/>
                      <a:pt x="23123" y="14479"/>
                    </a:cubicBezTo>
                    <a:cubicBezTo>
                      <a:pt x="23123" y="19210"/>
                      <a:pt x="19285" y="23046"/>
                      <a:pt x="14554" y="23046"/>
                    </a:cubicBezTo>
                    <a:cubicBezTo>
                      <a:pt x="9822" y="23046"/>
                      <a:pt x="5985" y="19210"/>
                      <a:pt x="5985" y="14479"/>
                    </a:cubicBezTo>
                    <a:cubicBezTo>
                      <a:pt x="5985" y="9746"/>
                      <a:pt x="9822" y="5910"/>
                      <a:pt x="14554" y="5910"/>
                    </a:cubicBezTo>
                  </a:path>
                </a:pathLst>
              </a:custGeom>
              <a:grpFill/>
              <a:ln w="1788" cap="flat">
                <a:no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89B26C4D-F6F5-4DAC-819E-7E583C7CF92D}"/>
                  </a:ext>
                </a:extLst>
              </p:cNvPr>
              <p:cNvSpPr/>
              <p:nvPr/>
            </p:nvSpPr>
            <p:spPr>
              <a:xfrm>
                <a:off x="5748183" y="2888165"/>
                <a:ext cx="28019" cy="28019"/>
              </a:xfrm>
              <a:custGeom>
                <a:avLst/>
                <a:gdLst>
                  <a:gd name="connsiteX0" fmla="*/ 14837 w 28019"/>
                  <a:gd name="connsiteY0" fmla="*/ 182 h 28019"/>
                  <a:gd name="connsiteX1" fmla="*/ 828 w 28019"/>
                  <a:gd name="connsiteY1" fmla="*/ 14191 h 28019"/>
                  <a:gd name="connsiteX2" fmla="*/ 14837 w 28019"/>
                  <a:gd name="connsiteY2" fmla="*/ 28201 h 28019"/>
                  <a:gd name="connsiteX3" fmla="*/ 28847 w 28019"/>
                  <a:gd name="connsiteY3" fmla="*/ 14191 h 28019"/>
                  <a:gd name="connsiteX4" fmla="*/ 14837 w 28019"/>
                  <a:gd name="connsiteY4" fmla="*/ 182 h 28019"/>
                  <a:gd name="connsiteX5" fmla="*/ 14837 w 28019"/>
                  <a:gd name="connsiteY5" fmla="*/ 5622 h 28019"/>
                  <a:gd name="connsiteX6" fmla="*/ 23406 w 28019"/>
                  <a:gd name="connsiteY6" fmla="*/ 14191 h 28019"/>
                  <a:gd name="connsiteX7" fmla="*/ 14837 w 28019"/>
                  <a:gd name="connsiteY7" fmla="*/ 22760 h 28019"/>
                  <a:gd name="connsiteX8" fmla="*/ 6268 w 28019"/>
                  <a:gd name="connsiteY8" fmla="*/ 14191 h 28019"/>
                  <a:gd name="connsiteX9" fmla="*/ 14837 w 28019"/>
                  <a:gd name="connsiteY9" fmla="*/ 5622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37" y="182"/>
                    </a:moveTo>
                    <a:cubicBezTo>
                      <a:pt x="7112" y="182"/>
                      <a:pt x="828" y="6466"/>
                      <a:pt x="828" y="14191"/>
                    </a:cubicBezTo>
                    <a:cubicBezTo>
                      <a:pt x="828" y="21915"/>
                      <a:pt x="7112" y="28201"/>
                      <a:pt x="14837" y="28201"/>
                    </a:cubicBezTo>
                    <a:cubicBezTo>
                      <a:pt x="22561" y="28201"/>
                      <a:pt x="28847" y="21915"/>
                      <a:pt x="28847" y="14191"/>
                    </a:cubicBezTo>
                    <a:cubicBezTo>
                      <a:pt x="28847" y="6466"/>
                      <a:pt x="22561" y="182"/>
                      <a:pt x="14837" y="182"/>
                    </a:cubicBezTo>
                    <a:moveTo>
                      <a:pt x="14837" y="5622"/>
                    </a:moveTo>
                    <a:cubicBezTo>
                      <a:pt x="19569" y="5622"/>
                      <a:pt x="23406" y="9458"/>
                      <a:pt x="23406" y="14191"/>
                    </a:cubicBezTo>
                    <a:cubicBezTo>
                      <a:pt x="23406" y="18923"/>
                      <a:pt x="19569" y="22760"/>
                      <a:pt x="14837" y="22760"/>
                    </a:cubicBezTo>
                    <a:cubicBezTo>
                      <a:pt x="10106" y="22760"/>
                      <a:pt x="6268" y="18923"/>
                      <a:pt x="6268" y="14191"/>
                    </a:cubicBezTo>
                    <a:cubicBezTo>
                      <a:pt x="6268" y="9458"/>
                      <a:pt x="10106" y="5622"/>
                      <a:pt x="14837" y="5622"/>
                    </a:cubicBezTo>
                  </a:path>
                </a:pathLst>
              </a:custGeom>
              <a:grpFill/>
              <a:ln w="1788" cap="flat">
                <a:no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B98A5860-93A0-4397-A2E6-3BB381F28C06}"/>
                  </a:ext>
                </a:extLst>
              </p:cNvPr>
              <p:cNvSpPr/>
              <p:nvPr/>
            </p:nvSpPr>
            <p:spPr>
              <a:xfrm>
                <a:off x="5743665" y="3139361"/>
                <a:ext cx="28019" cy="28017"/>
              </a:xfrm>
              <a:custGeom>
                <a:avLst/>
                <a:gdLst>
                  <a:gd name="connsiteX0" fmla="*/ 14827 w 28019"/>
                  <a:gd name="connsiteY0" fmla="*/ 759 h 28017"/>
                  <a:gd name="connsiteX1" fmla="*/ 817 w 28019"/>
                  <a:gd name="connsiteY1" fmla="*/ 14769 h 28017"/>
                  <a:gd name="connsiteX2" fmla="*/ 14827 w 28019"/>
                  <a:gd name="connsiteY2" fmla="*/ 28776 h 28017"/>
                  <a:gd name="connsiteX3" fmla="*/ 28837 w 28019"/>
                  <a:gd name="connsiteY3" fmla="*/ 14769 h 28017"/>
                  <a:gd name="connsiteX4" fmla="*/ 14827 w 28019"/>
                  <a:gd name="connsiteY4" fmla="*/ 759 h 28017"/>
                  <a:gd name="connsiteX5" fmla="*/ 14827 w 28019"/>
                  <a:gd name="connsiteY5" fmla="*/ 6199 h 28017"/>
                  <a:gd name="connsiteX6" fmla="*/ 23396 w 28019"/>
                  <a:gd name="connsiteY6" fmla="*/ 14769 h 28017"/>
                  <a:gd name="connsiteX7" fmla="*/ 14827 w 28019"/>
                  <a:gd name="connsiteY7" fmla="*/ 23336 h 28017"/>
                  <a:gd name="connsiteX8" fmla="*/ 6258 w 28019"/>
                  <a:gd name="connsiteY8" fmla="*/ 14769 h 28017"/>
                  <a:gd name="connsiteX9" fmla="*/ 14827 w 28019"/>
                  <a:gd name="connsiteY9" fmla="*/ 6199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827" y="759"/>
                    </a:moveTo>
                    <a:cubicBezTo>
                      <a:pt x="7101" y="759"/>
                      <a:pt x="817" y="7043"/>
                      <a:pt x="817" y="14769"/>
                    </a:cubicBezTo>
                    <a:cubicBezTo>
                      <a:pt x="817" y="22491"/>
                      <a:pt x="7101" y="28776"/>
                      <a:pt x="14827" y="28776"/>
                    </a:cubicBezTo>
                    <a:cubicBezTo>
                      <a:pt x="22553" y="28776"/>
                      <a:pt x="28837" y="22491"/>
                      <a:pt x="28837" y="14769"/>
                    </a:cubicBezTo>
                    <a:cubicBezTo>
                      <a:pt x="28837" y="7043"/>
                      <a:pt x="22553" y="759"/>
                      <a:pt x="14827" y="759"/>
                    </a:cubicBezTo>
                    <a:moveTo>
                      <a:pt x="14827" y="6199"/>
                    </a:moveTo>
                    <a:cubicBezTo>
                      <a:pt x="19559" y="6199"/>
                      <a:pt x="23396" y="10035"/>
                      <a:pt x="23396" y="14769"/>
                    </a:cubicBezTo>
                    <a:cubicBezTo>
                      <a:pt x="23396" y="19500"/>
                      <a:pt x="19559" y="23336"/>
                      <a:pt x="14827" y="23336"/>
                    </a:cubicBezTo>
                    <a:cubicBezTo>
                      <a:pt x="10095" y="23336"/>
                      <a:pt x="6258" y="19500"/>
                      <a:pt x="6258" y="14769"/>
                    </a:cubicBezTo>
                    <a:cubicBezTo>
                      <a:pt x="6258" y="10035"/>
                      <a:pt x="10095" y="6199"/>
                      <a:pt x="14827" y="6199"/>
                    </a:cubicBezTo>
                  </a:path>
                </a:pathLst>
              </a:custGeom>
              <a:grpFill/>
              <a:ln w="1788" cap="flat">
                <a:no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A1841170-E2C5-4BBC-95B8-F1FFD71E589A}"/>
                  </a:ext>
                </a:extLst>
              </p:cNvPr>
              <p:cNvSpPr/>
              <p:nvPr/>
            </p:nvSpPr>
            <p:spPr>
              <a:xfrm>
                <a:off x="5725872" y="3174851"/>
                <a:ext cx="28019" cy="28017"/>
              </a:xfrm>
              <a:custGeom>
                <a:avLst/>
                <a:gdLst>
                  <a:gd name="connsiteX0" fmla="*/ 14786 w 28019"/>
                  <a:gd name="connsiteY0" fmla="*/ 840 h 28017"/>
                  <a:gd name="connsiteX1" fmla="*/ 776 w 28019"/>
                  <a:gd name="connsiteY1" fmla="*/ 14850 h 28017"/>
                  <a:gd name="connsiteX2" fmla="*/ 14786 w 28019"/>
                  <a:gd name="connsiteY2" fmla="*/ 28858 h 28017"/>
                  <a:gd name="connsiteX3" fmla="*/ 28796 w 28019"/>
                  <a:gd name="connsiteY3" fmla="*/ 14850 h 28017"/>
                  <a:gd name="connsiteX4" fmla="*/ 14786 w 28019"/>
                  <a:gd name="connsiteY4" fmla="*/ 840 h 28017"/>
                  <a:gd name="connsiteX5" fmla="*/ 14786 w 28019"/>
                  <a:gd name="connsiteY5" fmla="*/ 6281 h 28017"/>
                  <a:gd name="connsiteX6" fmla="*/ 23355 w 28019"/>
                  <a:gd name="connsiteY6" fmla="*/ 14850 h 28017"/>
                  <a:gd name="connsiteX7" fmla="*/ 14786 w 28019"/>
                  <a:gd name="connsiteY7" fmla="*/ 23417 h 28017"/>
                  <a:gd name="connsiteX8" fmla="*/ 6217 w 28019"/>
                  <a:gd name="connsiteY8" fmla="*/ 14850 h 28017"/>
                  <a:gd name="connsiteX9" fmla="*/ 14786 w 28019"/>
                  <a:gd name="connsiteY9" fmla="*/ 6281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6" y="840"/>
                    </a:moveTo>
                    <a:cubicBezTo>
                      <a:pt x="7062" y="840"/>
                      <a:pt x="776" y="7126"/>
                      <a:pt x="776" y="14850"/>
                    </a:cubicBezTo>
                    <a:cubicBezTo>
                      <a:pt x="776" y="22574"/>
                      <a:pt x="7062" y="28858"/>
                      <a:pt x="14786" y="28858"/>
                    </a:cubicBezTo>
                    <a:cubicBezTo>
                      <a:pt x="22512" y="28858"/>
                      <a:pt x="28796" y="22574"/>
                      <a:pt x="28796" y="14850"/>
                    </a:cubicBezTo>
                    <a:cubicBezTo>
                      <a:pt x="28796" y="7126"/>
                      <a:pt x="22512" y="840"/>
                      <a:pt x="14786" y="840"/>
                    </a:cubicBezTo>
                    <a:moveTo>
                      <a:pt x="14786" y="6281"/>
                    </a:moveTo>
                    <a:cubicBezTo>
                      <a:pt x="19518" y="6281"/>
                      <a:pt x="23355" y="10117"/>
                      <a:pt x="23355" y="14850"/>
                    </a:cubicBezTo>
                    <a:cubicBezTo>
                      <a:pt x="23355" y="19582"/>
                      <a:pt x="19518" y="23417"/>
                      <a:pt x="14786" y="23417"/>
                    </a:cubicBezTo>
                    <a:cubicBezTo>
                      <a:pt x="10054" y="23417"/>
                      <a:pt x="6217" y="19582"/>
                      <a:pt x="6217" y="14850"/>
                    </a:cubicBezTo>
                    <a:cubicBezTo>
                      <a:pt x="6217" y="10117"/>
                      <a:pt x="10054" y="6281"/>
                      <a:pt x="14786" y="6281"/>
                    </a:cubicBezTo>
                  </a:path>
                </a:pathLst>
              </a:custGeom>
              <a:grpFill/>
              <a:ln w="1788"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706854A4-9D3F-4C59-B047-05BF638E4545}"/>
                  </a:ext>
                </a:extLst>
              </p:cNvPr>
              <p:cNvSpPr/>
              <p:nvPr/>
            </p:nvSpPr>
            <p:spPr>
              <a:xfrm>
                <a:off x="5621151" y="2870794"/>
                <a:ext cx="54613" cy="112286"/>
              </a:xfrm>
              <a:custGeom>
                <a:avLst/>
                <a:gdLst>
                  <a:gd name="connsiteX0" fmla="*/ 48251 w 54613"/>
                  <a:gd name="connsiteY0" fmla="*/ 69770 h 112286"/>
                  <a:gd name="connsiteX1" fmla="*/ 46749 w 54613"/>
                  <a:gd name="connsiteY1" fmla="*/ 68055 h 112286"/>
                  <a:gd name="connsiteX2" fmla="*/ 552 w 54613"/>
                  <a:gd name="connsiteY2" fmla="*/ 3377 h 112286"/>
                  <a:gd name="connsiteX3" fmla="*/ 5014 w 54613"/>
                  <a:gd name="connsiteY3" fmla="*/ 262 h 112286"/>
                  <a:gd name="connsiteX4" fmla="*/ 47235 w 54613"/>
                  <a:gd name="connsiteY4" fmla="*/ 59696 h 112286"/>
                  <a:gd name="connsiteX5" fmla="*/ 52032 w 54613"/>
                  <a:gd name="connsiteY5" fmla="*/ 65905 h 112286"/>
                  <a:gd name="connsiteX6" fmla="*/ 52778 w 54613"/>
                  <a:gd name="connsiteY6" fmla="*/ 66586 h 112286"/>
                  <a:gd name="connsiteX7" fmla="*/ 53646 w 54613"/>
                  <a:gd name="connsiteY7" fmla="*/ 69047 h 112286"/>
                  <a:gd name="connsiteX8" fmla="*/ 55166 w 54613"/>
                  <a:gd name="connsiteY8" fmla="*/ 112490 h 112286"/>
                  <a:gd name="connsiteX9" fmla="*/ 49725 w 54613"/>
                  <a:gd name="connsiteY9" fmla="*/ 112548 h 112286"/>
                  <a:gd name="connsiteX10" fmla="*/ 48269 w 54613"/>
                  <a:gd name="connsiteY10" fmla="*/ 69875 h 112286"/>
                  <a:gd name="connsiteX11" fmla="*/ 48251 w 54613"/>
                  <a:gd name="connsiteY11" fmla="*/ 69770 h 112286"/>
                  <a:gd name="connsiteX12" fmla="*/ 50373 w 54613"/>
                  <a:gd name="connsiteY12" fmla="*/ 70934 h 112286"/>
                  <a:gd name="connsiteX13" fmla="*/ 50393 w 54613"/>
                  <a:gd name="connsiteY13" fmla="*/ 70936 h 112286"/>
                  <a:gd name="connsiteX14" fmla="*/ 50373 w 54613"/>
                  <a:gd name="connsiteY14" fmla="*/ 70934 h 11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3" h="112286">
                    <a:moveTo>
                      <a:pt x="48251" y="69770"/>
                    </a:moveTo>
                    <a:cubicBezTo>
                      <a:pt x="47843" y="69357"/>
                      <a:pt x="47332" y="68787"/>
                      <a:pt x="46749" y="68055"/>
                    </a:cubicBezTo>
                    <a:cubicBezTo>
                      <a:pt x="38189" y="57275"/>
                      <a:pt x="552" y="3377"/>
                      <a:pt x="552" y="3377"/>
                    </a:cubicBezTo>
                    <a:lnTo>
                      <a:pt x="5014" y="262"/>
                    </a:lnTo>
                    <a:cubicBezTo>
                      <a:pt x="5014" y="262"/>
                      <a:pt x="34655" y="42715"/>
                      <a:pt x="47235" y="59696"/>
                    </a:cubicBezTo>
                    <a:cubicBezTo>
                      <a:pt x="49533" y="62797"/>
                      <a:pt x="51229" y="65020"/>
                      <a:pt x="52032" y="65905"/>
                    </a:cubicBezTo>
                    <a:cubicBezTo>
                      <a:pt x="52290" y="66067"/>
                      <a:pt x="52542" y="66286"/>
                      <a:pt x="52778" y="66586"/>
                    </a:cubicBezTo>
                    <a:cubicBezTo>
                      <a:pt x="53012" y="66879"/>
                      <a:pt x="53438" y="67692"/>
                      <a:pt x="53646" y="69047"/>
                    </a:cubicBezTo>
                    <a:cubicBezTo>
                      <a:pt x="54762" y="76288"/>
                      <a:pt x="55166" y="112490"/>
                      <a:pt x="55166" y="112490"/>
                    </a:cubicBezTo>
                    <a:lnTo>
                      <a:pt x="49725" y="112548"/>
                    </a:lnTo>
                    <a:cubicBezTo>
                      <a:pt x="49725" y="112548"/>
                      <a:pt x="49365" y="76988"/>
                      <a:pt x="48269" y="69875"/>
                    </a:cubicBezTo>
                    <a:lnTo>
                      <a:pt x="48251" y="69770"/>
                    </a:lnTo>
                    <a:close/>
                    <a:moveTo>
                      <a:pt x="50373" y="70934"/>
                    </a:moveTo>
                    <a:lnTo>
                      <a:pt x="50393" y="70936"/>
                    </a:lnTo>
                    <a:lnTo>
                      <a:pt x="50373" y="70934"/>
                    </a:lnTo>
                    <a:close/>
                  </a:path>
                </a:pathLst>
              </a:custGeom>
              <a:grpFill/>
              <a:ln w="1788"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0141C32B-EFDA-4816-BE50-5A38E6C1C77B}"/>
                  </a:ext>
                </a:extLst>
              </p:cNvPr>
              <p:cNvSpPr/>
              <p:nvPr/>
            </p:nvSpPr>
            <p:spPr>
              <a:xfrm>
                <a:off x="5659095" y="2978467"/>
                <a:ext cx="28019" cy="28017"/>
              </a:xfrm>
              <a:custGeom>
                <a:avLst/>
                <a:gdLst>
                  <a:gd name="connsiteX0" fmla="*/ 14633 w 28019"/>
                  <a:gd name="connsiteY0" fmla="*/ 389 h 28017"/>
                  <a:gd name="connsiteX1" fmla="*/ 623 w 28019"/>
                  <a:gd name="connsiteY1" fmla="*/ 14399 h 28017"/>
                  <a:gd name="connsiteX2" fmla="*/ 14633 w 28019"/>
                  <a:gd name="connsiteY2" fmla="*/ 28407 h 28017"/>
                  <a:gd name="connsiteX3" fmla="*/ 28642 w 28019"/>
                  <a:gd name="connsiteY3" fmla="*/ 14399 h 28017"/>
                  <a:gd name="connsiteX4" fmla="*/ 14633 w 28019"/>
                  <a:gd name="connsiteY4" fmla="*/ 389 h 28017"/>
                  <a:gd name="connsiteX5" fmla="*/ 14633 w 28019"/>
                  <a:gd name="connsiteY5" fmla="*/ 5830 h 28017"/>
                  <a:gd name="connsiteX6" fmla="*/ 23202 w 28019"/>
                  <a:gd name="connsiteY6" fmla="*/ 14399 h 28017"/>
                  <a:gd name="connsiteX7" fmla="*/ 14633 w 28019"/>
                  <a:gd name="connsiteY7" fmla="*/ 22966 h 28017"/>
                  <a:gd name="connsiteX8" fmla="*/ 6064 w 28019"/>
                  <a:gd name="connsiteY8" fmla="*/ 14399 h 28017"/>
                  <a:gd name="connsiteX9" fmla="*/ 14633 w 28019"/>
                  <a:gd name="connsiteY9" fmla="*/ 5830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33" y="389"/>
                    </a:moveTo>
                    <a:cubicBezTo>
                      <a:pt x="6907" y="389"/>
                      <a:pt x="623" y="6673"/>
                      <a:pt x="623" y="14399"/>
                    </a:cubicBezTo>
                    <a:cubicBezTo>
                      <a:pt x="623" y="22123"/>
                      <a:pt x="6907" y="28407"/>
                      <a:pt x="14633" y="28407"/>
                    </a:cubicBezTo>
                    <a:cubicBezTo>
                      <a:pt x="22357" y="28407"/>
                      <a:pt x="28642" y="22123"/>
                      <a:pt x="28642" y="14399"/>
                    </a:cubicBezTo>
                    <a:cubicBezTo>
                      <a:pt x="28642" y="6673"/>
                      <a:pt x="22357" y="389"/>
                      <a:pt x="14633" y="389"/>
                    </a:cubicBezTo>
                    <a:moveTo>
                      <a:pt x="14633" y="5830"/>
                    </a:moveTo>
                    <a:cubicBezTo>
                      <a:pt x="19364" y="5830"/>
                      <a:pt x="23202" y="9665"/>
                      <a:pt x="23202" y="14399"/>
                    </a:cubicBezTo>
                    <a:cubicBezTo>
                      <a:pt x="23202" y="19130"/>
                      <a:pt x="19364" y="22966"/>
                      <a:pt x="14633" y="22966"/>
                    </a:cubicBezTo>
                    <a:cubicBezTo>
                      <a:pt x="9901" y="22966"/>
                      <a:pt x="6064" y="19130"/>
                      <a:pt x="6064" y="14399"/>
                    </a:cubicBezTo>
                    <a:cubicBezTo>
                      <a:pt x="6064" y="9665"/>
                      <a:pt x="9901" y="5830"/>
                      <a:pt x="14633" y="5830"/>
                    </a:cubicBezTo>
                  </a:path>
                </a:pathLst>
              </a:custGeom>
              <a:grpFill/>
              <a:ln w="1788" cap="flat">
                <a:no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98BC0DD9-C3C9-4843-9693-C1FAB25A0E51}"/>
                  </a:ext>
                </a:extLst>
              </p:cNvPr>
              <p:cNvSpPr/>
              <p:nvPr/>
            </p:nvSpPr>
            <p:spPr>
              <a:xfrm>
                <a:off x="5629215" y="3132459"/>
                <a:ext cx="60493" cy="92444"/>
              </a:xfrm>
              <a:custGeom>
                <a:avLst/>
                <a:gdLst>
                  <a:gd name="connsiteX0" fmla="*/ 54192 w 60493"/>
                  <a:gd name="connsiteY0" fmla="*/ 43315 h 92444"/>
                  <a:gd name="connsiteX1" fmla="*/ 55628 w 60493"/>
                  <a:gd name="connsiteY1" fmla="*/ 784 h 92444"/>
                  <a:gd name="connsiteX2" fmla="*/ 61069 w 60493"/>
                  <a:gd name="connsiteY2" fmla="*/ 842 h 92444"/>
                  <a:gd name="connsiteX3" fmla="*/ 59549 w 60493"/>
                  <a:gd name="connsiteY3" fmla="*/ 44286 h 92444"/>
                  <a:gd name="connsiteX4" fmla="*/ 58681 w 60493"/>
                  <a:gd name="connsiteY4" fmla="*/ 46747 h 92444"/>
                  <a:gd name="connsiteX5" fmla="*/ 57482 w 60493"/>
                  <a:gd name="connsiteY5" fmla="*/ 47653 h 92444"/>
                  <a:gd name="connsiteX6" fmla="*/ 52032 w 60493"/>
                  <a:gd name="connsiteY6" fmla="*/ 51995 h 92444"/>
                  <a:gd name="connsiteX7" fmla="*/ 4156 w 60493"/>
                  <a:gd name="connsiteY7" fmla="*/ 93228 h 92444"/>
                  <a:gd name="connsiteX8" fmla="*/ 576 w 60493"/>
                  <a:gd name="connsiteY8" fmla="*/ 89133 h 92444"/>
                  <a:gd name="connsiteX9" fmla="*/ 52933 w 60493"/>
                  <a:gd name="connsiteY9" fmla="*/ 44257 h 92444"/>
                  <a:gd name="connsiteX10" fmla="*/ 54192 w 60493"/>
                  <a:gd name="connsiteY10" fmla="*/ 43315 h 92444"/>
                  <a:gd name="connsiteX11" fmla="*/ 56289 w 60493"/>
                  <a:gd name="connsiteY11" fmla="*/ 42396 h 92444"/>
                  <a:gd name="connsiteX12" fmla="*/ 56278 w 60493"/>
                  <a:gd name="connsiteY12" fmla="*/ 42398 h 92444"/>
                  <a:gd name="connsiteX13" fmla="*/ 56301 w 60493"/>
                  <a:gd name="connsiteY13" fmla="*/ 42396 h 92444"/>
                  <a:gd name="connsiteX14" fmla="*/ 56289 w 60493"/>
                  <a:gd name="connsiteY14" fmla="*/ 42396 h 9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93" h="92444">
                    <a:moveTo>
                      <a:pt x="54192" y="43315"/>
                    </a:moveTo>
                    <a:cubicBezTo>
                      <a:pt x="55273" y="35883"/>
                      <a:pt x="55628" y="784"/>
                      <a:pt x="55628" y="784"/>
                    </a:cubicBezTo>
                    <a:lnTo>
                      <a:pt x="61069" y="842"/>
                    </a:lnTo>
                    <a:cubicBezTo>
                      <a:pt x="61069" y="842"/>
                      <a:pt x="60665" y="37044"/>
                      <a:pt x="59549" y="44286"/>
                    </a:cubicBezTo>
                    <a:cubicBezTo>
                      <a:pt x="59341" y="45640"/>
                      <a:pt x="58915" y="46453"/>
                      <a:pt x="58681" y="46747"/>
                    </a:cubicBezTo>
                    <a:cubicBezTo>
                      <a:pt x="58307" y="47218"/>
                      <a:pt x="57894" y="47497"/>
                      <a:pt x="57482" y="47653"/>
                    </a:cubicBezTo>
                    <a:cubicBezTo>
                      <a:pt x="56963" y="48047"/>
                      <a:pt x="54642" y="49830"/>
                      <a:pt x="52032" y="51995"/>
                    </a:cubicBezTo>
                    <a:cubicBezTo>
                      <a:pt x="37837" y="63776"/>
                      <a:pt x="4156" y="93228"/>
                      <a:pt x="4156" y="93228"/>
                    </a:cubicBezTo>
                    <a:lnTo>
                      <a:pt x="576" y="89133"/>
                    </a:lnTo>
                    <a:cubicBezTo>
                      <a:pt x="576" y="89133"/>
                      <a:pt x="43345" y="51736"/>
                      <a:pt x="52933" y="44257"/>
                    </a:cubicBezTo>
                    <a:cubicBezTo>
                      <a:pt x="53423" y="43872"/>
                      <a:pt x="53847" y="43558"/>
                      <a:pt x="54192" y="43315"/>
                    </a:cubicBezTo>
                    <a:close/>
                    <a:moveTo>
                      <a:pt x="56289" y="42396"/>
                    </a:moveTo>
                    <a:lnTo>
                      <a:pt x="56278" y="42398"/>
                    </a:lnTo>
                    <a:lnTo>
                      <a:pt x="56301" y="42396"/>
                    </a:lnTo>
                    <a:lnTo>
                      <a:pt x="56289" y="42396"/>
                    </a:lnTo>
                    <a:close/>
                  </a:path>
                </a:pathLst>
              </a:custGeom>
              <a:grpFill/>
              <a:ln w="1788" cap="flat">
                <a:no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577FC4DB-495F-4084-BCF8-96900AC6D4F0}"/>
                  </a:ext>
                </a:extLst>
              </p:cNvPr>
              <p:cNvSpPr/>
              <p:nvPr/>
            </p:nvSpPr>
            <p:spPr>
              <a:xfrm>
                <a:off x="5673036" y="3107787"/>
                <a:ext cx="28019" cy="28017"/>
              </a:xfrm>
              <a:custGeom>
                <a:avLst/>
                <a:gdLst>
                  <a:gd name="connsiteX0" fmla="*/ 14665 w 28019"/>
                  <a:gd name="connsiteY0" fmla="*/ 686 h 28017"/>
                  <a:gd name="connsiteX1" fmla="*/ 655 w 28019"/>
                  <a:gd name="connsiteY1" fmla="*/ 14696 h 28017"/>
                  <a:gd name="connsiteX2" fmla="*/ 14665 w 28019"/>
                  <a:gd name="connsiteY2" fmla="*/ 28704 h 28017"/>
                  <a:gd name="connsiteX3" fmla="*/ 28674 w 28019"/>
                  <a:gd name="connsiteY3" fmla="*/ 14696 h 28017"/>
                  <a:gd name="connsiteX4" fmla="*/ 14665 w 28019"/>
                  <a:gd name="connsiteY4" fmla="*/ 686 h 28017"/>
                  <a:gd name="connsiteX5" fmla="*/ 14665 w 28019"/>
                  <a:gd name="connsiteY5" fmla="*/ 6127 h 28017"/>
                  <a:gd name="connsiteX6" fmla="*/ 23234 w 28019"/>
                  <a:gd name="connsiteY6" fmla="*/ 14696 h 28017"/>
                  <a:gd name="connsiteX7" fmla="*/ 14665 w 28019"/>
                  <a:gd name="connsiteY7" fmla="*/ 23263 h 28017"/>
                  <a:gd name="connsiteX8" fmla="*/ 6096 w 28019"/>
                  <a:gd name="connsiteY8" fmla="*/ 14696 h 28017"/>
                  <a:gd name="connsiteX9" fmla="*/ 14665 w 28019"/>
                  <a:gd name="connsiteY9" fmla="*/ 6127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665" y="686"/>
                    </a:moveTo>
                    <a:cubicBezTo>
                      <a:pt x="6941" y="686"/>
                      <a:pt x="655" y="6970"/>
                      <a:pt x="655" y="14696"/>
                    </a:cubicBezTo>
                    <a:cubicBezTo>
                      <a:pt x="655" y="22420"/>
                      <a:pt x="6941" y="28704"/>
                      <a:pt x="14665" y="28704"/>
                    </a:cubicBezTo>
                    <a:cubicBezTo>
                      <a:pt x="22390" y="28704"/>
                      <a:pt x="28674" y="22420"/>
                      <a:pt x="28674" y="14696"/>
                    </a:cubicBezTo>
                    <a:cubicBezTo>
                      <a:pt x="28674" y="6970"/>
                      <a:pt x="22390" y="686"/>
                      <a:pt x="14665" y="686"/>
                    </a:cubicBezTo>
                    <a:moveTo>
                      <a:pt x="14665" y="6127"/>
                    </a:moveTo>
                    <a:cubicBezTo>
                      <a:pt x="19396" y="6127"/>
                      <a:pt x="23234" y="9963"/>
                      <a:pt x="23234" y="14696"/>
                    </a:cubicBezTo>
                    <a:cubicBezTo>
                      <a:pt x="23234" y="19428"/>
                      <a:pt x="19396" y="23263"/>
                      <a:pt x="14665" y="23263"/>
                    </a:cubicBezTo>
                    <a:cubicBezTo>
                      <a:pt x="9933" y="23263"/>
                      <a:pt x="6096" y="19428"/>
                      <a:pt x="6096" y="14696"/>
                    </a:cubicBezTo>
                    <a:cubicBezTo>
                      <a:pt x="6096" y="9963"/>
                      <a:pt x="9933" y="6127"/>
                      <a:pt x="14665" y="6127"/>
                    </a:cubicBezTo>
                  </a:path>
                </a:pathLst>
              </a:custGeom>
              <a:grpFill/>
              <a:ln w="1788" cap="flat">
                <a:no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6A52495D-50A3-40FC-BD4B-1EEB170FF713}"/>
                  </a:ext>
                </a:extLst>
              </p:cNvPr>
              <p:cNvSpPr/>
              <p:nvPr/>
            </p:nvSpPr>
            <p:spPr>
              <a:xfrm>
                <a:off x="5726272" y="3088775"/>
                <a:ext cx="28019" cy="28017"/>
              </a:xfrm>
              <a:custGeom>
                <a:avLst/>
                <a:gdLst>
                  <a:gd name="connsiteX0" fmla="*/ 14787 w 28019"/>
                  <a:gd name="connsiteY0" fmla="*/ 643 h 28017"/>
                  <a:gd name="connsiteX1" fmla="*/ 777 w 28019"/>
                  <a:gd name="connsiteY1" fmla="*/ 14652 h 28017"/>
                  <a:gd name="connsiteX2" fmla="*/ 14787 w 28019"/>
                  <a:gd name="connsiteY2" fmla="*/ 28660 h 28017"/>
                  <a:gd name="connsiteX3" fmla="*/ 28797 w 28019"/>
                  <a:gd name="connsiteY3" fmla="*/ 14652 h 28017"/>
                  <a:gd name="connsiteX4" fmla="*/ 14787 w 28019"/>
                  <a:gd name="connsiteY4" fmla="*/ 643 h 28017"/>
                  <a:gd name="connsiteX5" fmla="*/ 14787 w 28019"/>
                  <a:gd name="connsiteY5" fmla="*/ 6083 h 28017"/>
                  <a:gd name="connsiteX6" fmla="*/ 23356 w 28019"/>
                  <a:gd name="connsiteY6" fmla="*/ 14652 h 28017"/>
                  <a:gd name="connsiteX7" fmla="*/ 14787 w 28019"/>
                  <a:gd name="connsiteY7" fmla="*/ 23220 h 28017"/>
                  <a:gd name="connsiteX8" fmla="*/ 6218 w 28019"/>
                  <a:gd name="connsiteY8" fmla="*/ 14652 h 28017"/>
                  <a:gd name="connsiteX9" fmla="*/ 14787 w 28019"/>
                  <a:gd name="connsiteY9" fmla="*/ 6083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87" y="643"/>
                    </a:moveTo>
                    <a:cubicBezTo>
                      <a:pt x="7061" y="643"/>
                      <a:pt x="777" y="6927"/>
                      <a:pt x="777" y="14652"/>
                    </a:cubicBezTo>
                    <a:cubicBezTo>
                      <a:pt x="777" y="22374"/>
                      <a:pt x="7061" y="28660"/>
                      <a:pt x="14787" y="28660"/>
                    </a:cubicBezTo>
                    <a:cubicBezTo>
                      <a:pt x="22511" y="28660"/>
                      <a:pt x="28797" y="22374"/>
                      <a:pt x="28797" y="14652"/>
                    </a:cubicBezTo>
                    <a:cubicBezTo>
                      <a:pt x="28797" y="6927"/>
                      <a:pt x="22511" y="643"/>
                      <a:pt x="14787" y="643"/>
                    </a:cubicBezTo>
                    <a:moveTo>
                      <a:pt x="14787" y="6083"/>
                    </a:moveTo>
                    <a:cubicBezTo>
                      <a:pt x="19519" y="6083"/>
                      <a:pt x="23356" y="9919"/>
                      <a:pt x="23356" y="14652"/>
                    </a:cubicBezTo>
                    <a:cubicBezTo>
                      <a:pt x="23356" y="19384"/>
                      <a:pt x="19519" y="23220"/>
                      <a:pt x="14787" y="23220"/>
                    </a:cubicBezTo>
                    <a:cubicBezTo>
                      <a:pt x="10055" y="23220"/>
                      <a:pt x="6218" y="19384"/>
                      <a:pt x="6218" y="14652"/>
                    </a:cubicBezTo>
                    <a:cubicBezTo>
                      <a:pt x="6218" y="9919"/>
                      <a:pt x="10055" y="6083"/>
                      <a:pt x="14787" y="6083"/>
                    </a:cubicBezTo>
                  </a:path>
                </a:pathLst>
              </a:custGeom>
              <a:grpFill/>
              <a:ln w="1788" cap="flat">
                <a:no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43B89F0B-BAFC-46C6-BFF2-00D39FD50AAE}"/>
                  </a:ext>
                </a:extLst>
              </p:cNvPr>
              <p:cNvSpPr/>
              <p:nvPr/>
            </p:nvSpPr>
            <p:spPr>
              <a:xfrm>
                <a:off x="5657828" y="3036772"/>
                <a:ext cx="28019" cy="28019"/>
              </a:xfrm>
              <a:custGeom>
                <a:avLst/>
                <a:gdLst>
                  <a:gd name="connsiteX0" fmla="*/ 14630 w 28019"/>
                  <a:gd name="connsiteY0" fmla="*/ 523 h 28019"/>
                  <a:gd name="connsiteX1" fmla="*/ 620 w 28019"/>
                  <a:gd name="connsiteY1" fmla="*/ 14533 h 28019"/>
                  <a:gd name="connsiteX2" fmla="*/ 14630 w 28019"/>
                  <a:gd name="connsiteY2" fmla="*/ 28543 h 28019"/>
                  <a:gd name="connsiteX3" fmla="*/ 28640 w 28019"/>
                  <a:gd name="connsiteY3" fmla="*/ 14533 h 28019"/>
                  <a:gd name="connsiteX4" fmla="*/ 14630 w 28019"/>
                  <a:gd name="connsiteY4" fmla="*/ 523 h 28019"/>
                  <a:gd name="connsiteX5" fmla="*/ 14630 w 28019"/>
                  <a:gd name="connsiteY5" fmla="*/ 5964 h 28019"/>
                  <a:gd name="connsiteX6" fmla="*/ 23199 w 28019"/>
                  <a:gd name="connsiteY6" fmla="*/ 14533 h 28019"/>
                  <a:gd name="connsiteX7" fmla="*/ 14630 w 28019"/>
                  <a:gd name="connsiteY7" fmla="*/ 23100 h 28019"/>
                  <a:gd name="connsiteX8" fmla="*/ 6061 w 28019"/>
                  <a:gd name="connsiteY8" fmla="*/ 14533 h 28019"/>
                  <a:gd name="connsiteX9" fmla="*/ 14630 w 28019"/>
                  <a:gd name="connsiteY9" fmla="*/ 5964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630" y="523"/>
                    </a:moveTo>
                    <a:cubicBezTo>
                      <a:pt x="6904" y="523"/>
                      <a:pt x="620" y="6807"/>
                      <a:pt x="620" y="14533"/>
                    </a:cubicBezTo>
                    <a:cubicBezTo>
                      <a:pt x="620" y="22257"/>
                      <a:pt x="6904" y="28543"/>
                      <a:pt x="14630" y="28543"/>
                    </a:cubicBezTo>
                    <a:cubicBezTo>
                      <a:pt x="22356" y="28543"/>
                      <a:pt x="28640" y="22257"/>
                      <a:pt x="28640" y="14533"/>
                    </a:cubicBezTo>
                    <a:cubicBezTo>
                      <a:pt x="28640" y="6807"/>
                      <a:pt x="22356" y="523"/>
                      <a:pt x="14630" y="523"/>
                    </a:cubicBezTo>
                    <a:moveTo>
                      <a:pt x="14630" y="5964"/>
                    </a:moveTo>
                    <a:cubicBezTo>
                      <a:pt x="19361" y="5964"/>
                      <a:pt x="23199" y="9799"/>
                      <a:pt x="23199" y="14533"/>
                    </a:cubicBezTo>
                    <a:cubicBezTo>
                      <a:pt x="23199" y="19264"/>
                      <a:pt x="19361" y="23100"/>
                      <a:pt x="14630" y="23100"/>
                    </a:cubicBezTo>
                    <a:cubicBezTo>
                      <a:pt x="9898" y="23100"/>
                      <a:pt x="6061" y="19264"/>
                      <a:pt x="6061" y="14533"/>
                    </a:cubicBezTo>
                    <a:cubicBezTo>
                      <a:pt x="6061" y="9799"/>
                      <a:pt x="9898" y="5964"/>
                      <a:pt x="14630" y="5964"/>
                    </a:cubicBezTo>
                  </a:path>
                </a:pathLst>
              </a:custGeom>
              <a:grpFill/>
              <a:ln w="1788" cap="flat">
                <a:noFill/>
                <a:prstDash val="solid"/>
                <a:round/>
              </a:ln>
            </p:spPr>
            <p:txBody>
              <a:bodyPr rtlCol="0" anchor="ctr"/>
              <a:lstStyle/>
              <a:p>
                <a:endParaRPr lang="en-US"/>
              </a:p>
            </p:txBody>
          </p:sp>
          <p:sp>
            <p:nvSpPr>
              <p:cNvPr id="34" name="Freeform: Shape 33">
                <a:extLst>
                  <a:ext uri="{FF2B5EF4-FFF2-40B4-BE49-F238E27FC236}">
                    <a16:creationId xmlns:a16="http://schemas.microsoft.com/office/drawing/2014/main" id="{F6574EFF-F6C7-4F7B-AFB0-0A4B0A0D8B37}"/>
                  </a:ext>
                </a:extLst>
              </p:cNvPr>
              <p:cNvSpPr/>
              <p:nvPr/>
            </p:nvSpPr>
            <p:spPr>
              <a:xfrm>
                <a:off x="5653267" y="2851581"/>
                <a:ext cx="63822" cy="209698"/>
              </a:xfrm>
              <a:custGeom>
                <a:avLst/>
                <a:gdLst>
                  <a:gd name="connsiteX0" fmla="*/ 59016 w 63822"/>
                  <a:gd name="connsiteY0" fmla="*/ 71111 h 209698"/>
                  <a:gd name="connsiteX1" fmla="*/ 634 w 63822"/>
                  <a:gd name="connsiteY1" fmla="*/ 3925 h 209698"/>
                  <a:gd name="connsiteX2" fmla="*/ 4740 w 63822"/>
                  <a:gd name="connsiteY2" fmla="*/ 356 h 209698"/>
                  <a:gd name="connsiteX3" fmla="*/ 64457 w 63822"/>
                  <a:gd name="connsiteY3" fmla="*/ 69076 h 209698"/>
                  <a:gd name="connsiteX4" fmla="*/ 64457 w 63822"/>
                  <a:gd name="connsiteY4" fmla="*/ 210055 h 209698"/>
                  <a:gd name="connsiteX5" fmla="*/ 59016 w 63822"/>
                  <a:gd name="connsiteY5" fmla="*/ 210055 h 209698"/>
                  <a:gd name="connsiteX6" fmla="*/ 59016 w 63822"/>
                  <a:gd name="connsiteY6" fmla="*/ 71111 h 209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22" h="209698">
                    <a:moveTo>
                      <a:pt x="59016" y="71111"/>
                    </a:moveTo>
                    <a:lnTo>
                      <a:pt x="634" y="3925"/>
                    </a:lnTo>
                    <a:lnTo>
                      <a:pt x="4740" y="356"/>
                    </a:lnTo>
                    <a:lnTo>
                      <a:pt x="64457" y="69076"/>
                    </a:lnTo>
                    <a:lnTo>
                      <a:pt x="64457" y="210055"/>
                    </a:lnTo>
                    <a:lnTo>
                      <a:pt x="59016" y="210055"/>
                    </a:lnTo>
                    <a:lnTo>
                      <a:pt x="59016" y="71111"/>
                    </a:lnTo>
                    <a:close/>
                  </a:path>
                </a:pathLst>
              </a:custGeom>
              <a:grpFill/>
              <a:ln w="1788" cap="flat">
                <a:noFill/>
                <a:prstDash val="solid"/>
                <a:round/>
              </a:ln>
            </p:spPr>
            <p:txBody>
              <a:bodyPr rtlCol="0" anchor="ctr"/>
              <a:lstStyle/>
              <a:p>
                <a:endParaRPr lang="en-US"/>
              </a:p>
            </p:txBody>
          </p:sp>
          <p:sp>
            <p:nvSpPr>
              <p:cNvPr id="35" name="Freeform: Shape 34">
                <a:extLst>
                  <a:ext uri="{FF2B5EF4-FFF2-40B4-BE49-F238E27FC236}">
                    <a16:creationId xmlns:a16="http://schemas.microsoft.com/office/drawing/2014/main" id="{33360CCE-A045-46F3-98DD-A5A49D954462}"/>
                  </a:ext>
                </a:extLst>
              </p:cNvPr>
              <p:cNvSpPr/>
              <p:nvPr/>
            </p:nvSpPr>
            <p:spPr>
              <a:xfrm>
                <a:off x="5700205" y="3058600"/>
                <a:ext cx="28019" cy="28017"/>
              </a:xfrm>
              <a:custGeom>
                <a:avLst/>
                <a:gdLst>
                  <a:gd name="connsiteX0" fmla="*/ 14727 w 28019"/>
                  <a:gd name="connsiteY0" fmla="*/ 573 h 28017"/>
                  <a:gd name="connsiteX1" fmla="*/ 717 w 28019"/>
                  <a:gd name="connsiteY1" fmla="*/ 14581 h 28017"/>
                  <a:gd name="connsiteX2" fmla="*/ 14727 w 28019"/>
                  <a:gd name="connsiteY2" fmla="*/ 28591 h 28017"/>
                  <a:gd name="connsiteX3" fmla="*/ 28737 w 28019"/>
                  <a:gd name="connsiteY3" fmla="*/ 14581 h 28017"/>
                  <a:gd name="connsiteX4" fmla="*/ 14727 w 28019"/>
                  <a:gd name="connsiteY4" fmla="*/ 573 h 28017"/>
                  <a:gd name="connsiteX5" fmla="*/ 14727 w 28019"/>
                  <a:gd name="connsiteY5" fmla="*/ 6014 h 28017"/>
                  <a:gd name="connsiteX6" fmla="*/ 23296 w 28019"/>
                  <a:gd name="connsiteY6" fmla="*/ 14581 h 28017"/>
                  <a:gd name="connsiteX7" fmla="*/ 14727 w 28019"/>
                  <a:gd name="connsiteY7" fmla="*/ 23150 h 28017"/>
                  <a:gd name="connsiteX8" fmla="*/ 6158 w 28019"/>
                  <a:gd name="connsiteY8" fmla="*/ 14581 h 28017"/>
                  <a:gd name="connsiteX9" fmla="*/ 14727 w 28019"/>
                  <a:gd name="connsiteY9" fmla="*/ 6014 h 2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7">
                    <a:moveTo>
                      <a:pt x="14727" y="573"/>
                    </a:moveTo>
                    <a:cubicBezTo>
                      <a:pt x="7003" y="573"/>
                      <a:pt x="717" y="6857"/>
                      <a:pt x="717" y="14581"/>
                    </a:cubicBezTo>
                    <a:cubicBezTo>
                      <a:pt x="717" y="22307"/>
                      <a:pt x="7003" y="28591"/>
                      <a:pt x="14727" y="28591"/>
                    </a:cubicBezTo>
                    <a:cubicBezTo>
                      <a:pt x="22453" y="28591"/>
                      <a:pt x="28737" y="22307"/>
                      <a:pt x="28737" y="14581"/>
                    </a:cubicBezTo>
                    <a:cubicBezTo>
                      <a:pt x="28737" y="6857"/>
                      <a:pt x="22453" y="573"/>
                      <a:pt x="14727" y="573"/>
                    </a:cubicBezTo>
                    <a:moveTo>
                      <a:pt x="14727" y="6014"/>
                    </a:moveTo>
                    <a:cubicBezTo>
                      <a:pt x="19459" y="6014"/>
                      <a:pt x="23296" y="9850"/>
                      <a:pt x="23296" y="14581"/>
                    </a:cubicBezTo>
                    <a:cubicBezTo>
                      <a:pt x="23296" y="19313"/>
                      <a:pt x="19459" y="23150"/>
                      <a:pt x="14727" y="23150"/>
                    </a:cubicBezTo>
                    <a:cubicBezTo>
                      <a:pt x="9996" y="23150"/>
                      <a:pt x="6158" y="19313"/>
                      <a:pt x="6158" y="14581"/>
                    </a:cubicBezTo>
                    <a:cubicBezTo>
                      <a:pt x="6158" y="9850"/>
                      <a:pt x="9996" y="6014"/>
                      <a:pt x="14727" y="6014"/>
                    </a:cubicBezTo>
                  </a:path>
                </a:pathLst>
              </a:custGeom>
              <a:grpFill/>
              <a:ln w="1788" cap="flat">
                <a:noFill/>
                <a:prstDash val="solid"/>
                <a:round/>
              </a:ln>
            </p:spPr>
            <p:txBody>
              <a:bodyPr rtlCol="0" anchor="ctr"/>
              <a:lstStyle/>
              <a:p>
                <a:endParaRPr lang="en-US"/>
              </a:p>
            </p:txBody>
          </p:sp>
          <p:sp>
            <p:nvSpPr>
              <p:cNvPr id="36" name="Freeform: Shape 35">
                <a:extLst>
                  <a:ext uri="{FF2B5EF4-FFF2-40B4-BE49-F238E27FC236}">
                    <a16:creationId xmlns:a16="http://schemas.microsoft.com/office/drawing/2014/main" id="{9A95452B-51BC-42A0-85B8-A34C237BDCC5}"/>
                  </a:ext>
                </a:extLst>
              </p:cNvPr>
              <p:cNvSpPr/>
              <p:nvPr/>
            </p:nvSpPr>
            <p:spPr>
              <a:xfrm>
                <a:off x="5607910" y="3059426"/>
                <a:ext cx="63732" cy="110348"/>
              </a:xfrm>
              <a:custGeom>
                <a:avLst/>
                <a:gdLst>
                  <a:gd name="connsiteX0" fmla="*/ 36741 w 63732"/>
                  <a:gd name="connsiteY0" fmla="*/ 76751 h 110348"/>
                  <a:gd name="connsiteX1" fmla="*/ 36741 w 63732"/>
                  <a:gd name="connsiteY1" fmla="*/ 38489 h 110348"/>
                  <a:gd name="connsiteX2" fmla="*/ 59605 w 63732"/>
                  <a:gd name="connsiteY2" fmla="*/ 632 h 110348"/>
                  <a:gd name="connsiteX3" fmla="*/ 64262 w 63732"/>
                  <a:gd name="connsiteY3" fmla="*/ 3443 h 110348"/>
                  <a:gd name="connsiteX4" fmla="*/ 42182 w 63732"/>
                  <a:gd name="connsiteY4" fmla="*/ 40005 h 110348"/>
                  <a:gd name="connsiteX5" fmla="*/ 42182 w 63732"/>
                  <a:gd name="connsiteY5" fmla="*/ 79308 h 110348"/>
                  <a:gd name="connsiteX6" fmla="*/ 4004 w 63732"/>
                  <a:gd name="connsiteY6" fmla="*/ 110980 h 110348"/>
                  <a:gd name="connsiteX7" fmla="*/ 530 w 63732"/>
                  <a:gd name="connsiteY7" fmla="*/ 106795 h 110348"/>
                  <a:gd name="connsiteX8" fmla="*/ 36741 w 63732"/>
                  <a:gd name="connsiteY8" fmla="*/ 76751 h 11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32" h="110348">
                    <a:moveTo>
                      <a:pt x="36741" y="76751"/>
                    </a:moveTo>
                    <a:lnTo>
                      <a:pt x="36741" y="38489"/>
                    </a:lnTo>
                    <a:lnTo>
                      <a:pt x="59605" y="632"/>
                    </a:lnTo>
                    <a:lnTo>
                      <a:pt x="64262" y="3443"/>
                    </a:lnTo>
                    <a:lnTo>
                      <a:pt x="42182" y="40005"/>
                    </a:lnTo>
                    <a:lnTo>
                      <a:pt x="42182" y="79308"/>
                    </a:lnTo>
                    <a:lnTo>
                      <a:pt x="4004" y="110980"/>
                    </a:lnTo>
                    <a:lnTo>
                      <a:pt x="530" y="106795"/>
                    </a:lnTo>
                    <a:lnTo>
                      <a:pt x="36741" y="76751"/>
                    </a:lnTo>
                    <a:close/>
                  </a:path>
                </a:pathLst>
              </a:custGeom>
              <a:grpFill/>
              <a:ln w="1788" cap="flat">
                <a:noFill/>
                <a:prstDash val="solid"/>
                <a:round/>
              </a:ln>
            </p:spPr>
            <p:txBody>
              <a:bodyPr rtlCol="0" anchor="ctr"/>
              <a:lstStyle/>
              <a:p>
                <a:endParaRPr lang="en-US"/>
              </a:p>
            </p:txBody>
          </p:sp>
          <p:sp>
            <p:nvSpPr>
              <p:cNvPr id="37" name="Freeform: Shape 36">
                <a:extLst>
                  <a:ext uri="{FF2B5EF4-FFF2-40B4-BE49-F238E27FC236}">
                    <a16:creationId xmlns:a16="http://schemas.microsoft.com/office/drawing/2014/main" id="{26F9D4ED-47CA-4F35-8BE1-C767EEDF1E06}"/>
                  </a:ext>
                </a:extLst>
              </p:cNvPr>
              <p:cNvSpPr/>
              <p:nvPr/>
            </p:nvSpPr>
            <p:spPr>
              <a:xfrm>
                <a:off x="5747217" y="2975558"/>
                <a:ext cx="70096" cy="82303"/>
              </a:xfrm>
              <a:custGeom>
                <a:avLst/>
                <a:gdLst>
                  <a:gd name="connsiteX0" fmla="*/ 6334 w 70096"/>
                  <a:gd name="connsiteY0" fmla="*/ 57120 h 82303"/>
                  <a:gd name="connsiteX1" fmla="*/ 22893 w 70096"/>
                  <a:gd name="connsiteY1" fmla="*/ 79527 h 82303"/>
                  <a:gd name="connsiteX2" fmla="*/ 18519 w 70096"/>
                  <a:gd name="connsiteY2" fmla="*/ 82762 h 82303"/>
                  <a:gd name="connsiteX3" fmla="*/ 893 w 70096"/>
                  <a:gd name="connsiteY3" fmla="*/ 58912 h 82303"/>
                  <a:gd name="connsiteX4" fmla="*/ 893 w 70096"/>
                  <a:gd name="connsiteY4" fmla="*/ 459 h 82303"/>
                  <a:gd name="connsiteX5" fmla="*/ 70989 w 70096"/>
                  <a:gd name="connsiteY5" fmla="*/ 459 h 82303"/>
                  <a:gd name="connsiteX6" fmla="*/ 70989 w 70096"/>
                  <a:gd name="connsiteY6" fmla="*/ 5900 h 82303"/>
                  <a:gd name="connsiteX7" fmla="*/ 6334 w 70096"/>
                  <a:gd name="connsiteY7" fmla="*/ 5900 h 82303"/>
                  <a:gd name="connsiteX8" fmla="*/ 6334 w 70096"/>
                  <a:gd name="connsiteY8" fmla="*/ 57120 h 8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096" h="82303">
                    <a:moveTo>
                      <a:pt x="6334" y="57120"/>
                    </a:moveTo>
                    <a:lnTo>
                      <a:pt x="22893" y="79527"/>
                    </a:lnTo>
                    <a:lnTo>
                      <a:pt x="18519" y="82762"/>
                    </a:lnTo>
                    <a:lnTo>
                      <a:pt x="893" y="58912"/>
                    </a:lnTo>
                    <a:lnTo>
                      <a:pt x="893" y="459"/>
                    </a:lnTo>
                    <a:lnTo>
                      <a:pt x="70989" y="459"/>
                    </a:lnTo>
                    <a:lnTo>
                      <a:pt x="70989" y="5900"/>
                    </a:lnTo>
                    <a:lnTo>
                      <a:pt x="6334" y="5900"/>
                    </a:lnTo>
                    <a:lnTo>
                      <a:pt x="6334" y="57120"/>
                    </a:lnTo>
                    <a:close/>
                  </a:path>
                </a:pathLst>
              </a:custGeom>
              <a:grpFill/>
              <a:ln w="1788" cap="flat">
                <a:noFill/>
                <a:prstDash val="solid"/>
                <a:round/>
              </a:ln>
            </p:spPr>
            <p:txBody>
              <a:bodyPr rtlCol="0" anchor="ctr"/>
              <a:lstStyle/>
              <a:p>
                <a:endParaRPr lang="en-US"/>
              </a:p>
            </p:txBody>
          </p:sp>
          <p:sp>
            <p:nvSpPr>
              <p:cNvPr id="38" name="Freeform: Shape 37">
                <a:extLst>
                  <a:ext uri="{FF2B5EF4-FFF2-40B4-BE49-F238E27FC236}">
                    <a16:creationId xmlns:a16="http://schemas.microsoft.com/office/drawing/2014/main" id="{6F30B8AD-A2F6-48CA-A283-D3D37177560F}"/>
                  </a:ext>
                </a:extLst>
              </p:cNvPr>
              <p:cNvSpPr/>
              <p:nvPr/>
            </p:nvSpPr>
            <p:spPr>
              <a:xfrm>
                <a:off x="5759312" y="3047891"/>
                <a:ext cx="28019" cy="28019"/>
              </a:xfrm>
              <a:custGeom>
                <a:avLst/>
                <a:gdLst>
                  <a:gd name="connsiteX0" fmla="*/ 14863 w 28019"/>
                  <a:gd name="connsiteY0" fmla="*/ 549 h 28019"/>
                  <a:gd name="connsiteX1" fmla="*/ 853 w 28019"/>
                  <a:gd name="connsiteY1" fmla="*/ 14558 h 28019"/>
                  <a:gd name="connsiteX2" fmla="*/ 14863 w 28019"/>
                  <a:gd name="connsiteY2" fmla="*/ 28568 h 28019"/>
                  <a:gd name="connsiteX3" fmla="*/ 28873 w 28019"/>
                  <a:gd name="connsiteY3" fmla="*/ 14558 h 28019"/>
                  <a:gd name="connsiteX4" fmla="*/ 14863 w 28019"/>
                  <a:gd name="connsiteY4" fmla="*/ 549 h 28019"/>
                  <a:gd name="connsiteX5" fmla="*/ 14863 w 28019"/>
                  <a:gd name="connsiteY5" fmla="*/ 5989 h 28019"/>
                  <a:gd name="connsiteX6" fmla="*/ 23432 w 28019"/>
                  <a:gd name="connsiteY6" fmla="*/ 14558 h 28019"/>
                  <a:gd name="connsiteX7" fmla="*/ 14863 w 28019"/>
                  <a:gd name="connsiteY7" fmla="*/ 23127 h 28019"/>
                  <a:gd name="connsiteX8" fmla="*/ 6294 w 28019"/>
                  <a:gd name="connsiteY8" fmla="*/ 14558 h 28019"/>
                  <a:gd name="connsiteX9" fmla="*/ 14863 w 28019"/>
                  <a:gd name="connsiteY9" fmla="*/ 598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863" y="549"/>
                    </a:moveTo>
                    <a:cubicBezTo>
                      <a:pt x="7139" y="549"/>
                      <a:pt x="853" y="6833"/>
                      <a:pt x="853" y="14558"/>
                    </a:cubicBezTo>
                    <a:cubicBezTo>
                      <a:pt x="853" y="22282"/>
                      <a:pt x="7139" y="28568"/>
                      <a:pt x="14863" y="28568"/>
                    </a:cubicBezTo>
                    <a:cubicBezTo>
                      <a:pt x="22589" y="28568"/>
                      <a:pt x="28873" y="22282"/>
                      <a:pt x="28873" y="14558"/>
                    </a:cubicBezTo>
                    <a:cubicBezTo>
                      <a:pt x="28873" y="6833"/>
                      <a:pt x="22589" y="549"/>
                      <a:pt x="14863" y="549"/>
                    </a:cubicBezTo>
                    <a:moveTo>
                      <a:pt x="14863" y="5989"/>
                    </a:moveTo>
                    <a:cubicBezTo>
                      <a:pt x="19595" y="5989"/>
                      <a:pt x="23432" y="9825"/>
                      <a:pt x="23432" y="14558"/>
                    </a:cubicBezTo>
                    <a:cubicBezTo>
                      <a:pt x="23432" y="19290"/>
                      <a:pt x="19595" y="23127"/>
                      <a:pt x="14863" y="23127"/>
                    </a:cubicBezTo>
                    <a:cubicBezTo>
                      <a:pt x="10131" y="23127"/>
                      <a:pt x="6294" y="19290"/>
                      <a:pt x="6294" y="14558"/>
                    </a:cubicBezTo>
                    <a:cubicBezTo>
                      <a:pt x="6294" y="9825"/>
                      <a:pt x="10131" y="5989"/>
                      <a:pt x="14863" y="5989"/>
                    </a:cubicBezTo>
                  </a:path>
                </a:pathLst>
              </a:custGeom>
              <a:grpFill/>
              <a:ln w="1788" cap="flat">
                <a:noFill/>
                <a:prstDash val="solid"/>
                <a:round/>
              </a:ln>
            </p:spPr>
            <p:txBody>
              <a:bodyPr rtlCol="0" anchor="ctr"/>
              <a:lstStyle/>
              <a:p>
                <a:endParaRPr lang="en-US"/>
              </a:p>
            </p:txBody>
          </p:sp>
          <p:sp>
            <p:nvSpPr>
              <p:cNvPr id="39" name="Freeform: Shape 38">
                <a:extLst>
                  <a:ext uri="{FF2B5EF4-FFF2-40B4-BE49-F238E27FC236}">
                    <a16:creationId xmlns:a16="http://schemas.microsoft.com/office/drawing/2014/main" id="{85C252F7-3EE9-40BB-9BC6-E2BE02B6332B}"/>
                  </a:ext>
                </a:extLst>
              </p:cNvPr>
              <p:cNvSpPr/>
              <p:nvPr/>
            </p:nvSpPr>
            <p:spPr>
              <a:xfrm rot="10800000" flipV="1">
                <a:off x="5753239" y="3101397"/>
                <a:ext cx="41153" cy="5440"/>
              </a:xfrm>
              <a:custGeom>
                <a:avLst/>
                <a:gdLst>
                  <a:gd name="connsiteX0" fmla="*/ 866 w 41153"/>
                  <a:gd name="connsiteY0" fmla="*/ 638 h 5440"/>
                  <a:gd name="connsiteX1" fmla="*/ 42019 w 41153"/>
                  <a:gd name="connsiteY1" fmla="*/ 638 h 5440"/>
                  <a:gd name="connsiteX2" fmla="*/ 42019 w 41153"/>
                  <a:gd name="connsiteY2" fmla="*/ 6079 h 5440"/>
                  <a:gd name="connsiteX3" fmla="*/ 866 w 41153"/>
                  <a:gd name="connsiteY3" fmla="*/ 6079 h 5440"/>
                  <a:gd name="connsiteX4" fmla="*/ 866 w 41153"/>
                  <a:gd name="connsiteY4" fmla="*/ 638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53" h="5440">
                    <a:moveTo>
                      <a:pt x="866" y="638"/>
                    </a:moveTo>
                    <a:lnTo>
                      <a:pt x="42019" y="638"/>
                    </a:lnTo>
                    <a:lnTo>
                      <a:pt x="42019" y="6079"/>
                    </a:lnTo>
                    <a:lnTo>
                      <a:pt x="866" y="6079"/>
                    </a:lnTo>
                    <a:lnTo>
                      <a:pt x="866" y="638"/>
                    </a:lnTo>
                    <a:close/>
                  </a:path>
                </a:pathLst>
              </a:custGeom>
              <a:grpFill/>
              <a:ln w="1788" cap="flat">
                <a:noFill/>
                <a:prstDash val="solid"/>
                <a:round/>
              </a:ln>
            </p:spPr>
            <p:txBody>
              <a:bodyPr rtlCol="0" anchor="ctr"/>
              <a:lstStyle/>
              <a:p>
                <a:endParaRPr lang="en-US"/>
              </a:p>
            </p:txBody>
          </p:sp>
          <p:sp>
            <p:nvSpPr>
              <p:cNvPr id="40" name="Freeform: Shape 39">
                <a:extLst>
                  <a:ext uri="{FF2B5EF4-FFF2-40B4-BE49-F238E27FC236}">
                    <a16:creationId xmlns:a16="http://schemas.microsoft.com/office/drawing/2014/main" id="{21E26DBD-02AA-4D9B-8D3D-4A1567030B1C}"/>
                  </a:ext>
                </a:extLst>
              </p:cNvPr>
              <p:cNvSpPr/>
              <p:nvPr/>
            </p:nvSpPr>
            <p:spPr>
              <a:xfrm rot="10800000" flipV="1">
                <a:off x="5791372" y="3115339"/>
                <a:ext cx="31748" cy="5440"/>
              </a:xfrm>
              <a:custGeom>
                <a:avLst/>
                <a:gdLst>
                  <a:gd name="connsiteX0" fmla="*/ 940 w 31748"/>
                  <a:gd name="connsiteY0" fmla="*/ 670 h 5440"/>
                  <a:gd name="connsiteX1" fmla="*/ 32688 w 31748"/>
                  <a:gd name="connsiteY1" fmla="*/ 670 h 5440"/>
                  <a:gd name="connsiteX2" fmla="*/ 32688 w 31748"/>
                  <a:gd name="connsiteY2" fmla="*/ 6111 h 5440"/>
                  <a:gd name="connsiteX3" fmla="*/ 940 w 31748"/>
                  <a:gd name="connsiteY3" fmla="*/ 6111 h 5440"/>
                  <a:gd name="connsiteX4" fmla="*/ 940 w 31748"/>
                  <a:gd name="connsiteY4" fmla="*/ 67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5440">
                    <a:moveTo>
                      <a:pt x="940" y="670"/>
                    </a:moveTo>
                    <a:lnTo>
                      <a:pt x="32688" y="670"/>
                    </a:lnTo>
                    <a:lnTo>
                      <a:pt x="32688" y="6111"/>
                    </a:lnTo>
                    <a:lnTo>
                      <a:pt x="940" y="6111"/>
                    </a:lnTo>
                    <a:lnTo>
                      <a:pt x="940" y="670"/>
                    </a:lnTo>
                    <a:close/>
                  </a:path>
                </a:pathLst>
              </a:custGeom>
              <a:grpFill/>
              <a:ln w="1788"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2B19A48-7C26-473B-9EB1-8FF3CAFB24CF}"/>
                  </a:ext>
                </a:extLst>
              </p:cNvPr>
              <p:cNvSpPr/>
              <p:nvPr/>
            </p:nvSpPr>
            <p:spPr>
              <a:xfrm>
                <a:off x="5812557" y="2964121"/>
                <a:ext cx="28021" cy="28019"/>
              </a:xfrm>
              <a:custGeom>
                <a:avLst/>
                <a:gdLst>
                  <a:gd name="connsiteX0" fmla="*/ 14985 w 28021"/>
                  <a:gd name="connsiteY0" fmla="*/ 356 h 28019"/>
                  <a:gd name="connsiteX1" fmla="*/ 975 w 28021"/>
                  <a:gd name="connsiteY1" fmla="*/ 14366 h 28019"/>
                  <a:gd name="connsiteX2" fmla="*/ 14985 w 28021"/>
                  <a:gd name="connsiteY2" fmla="*/ 28376 h 28019"/>
                  <a:gd name="connsiteX3" fmla="*/ 28997 w 28021"/>
                  <a:gd name="connsiteY3" fmla="*/ 14366 h 28019"/>
                  <a:gd name="connsiteX4" fmla="*/ 14985 w 28021"/>
                  <a:gd name="connsiteY4" fmla="*/ 356 h 28019"/>
                  <a:gd name="connsiteX5" fmla="*/ 14985 w 28021"/>
                  <a:gd name="connsiteY5" fmla="*/ 5797 h 28019"/>
                  <a:gd name="connsiteX6" fmla="*/ 23556 w 28021"/>
                  <a:gd name="connsiteY6" fmla="*/ 14366 h 28019"/>
                  <a:gd name="connsiteX7" fmla="*/ 14985 w 28021"/>
                  <a:gd name="connsiteY7" fmla="*/ 22935 h 28019"/>
                  <a:gd name="connsiteX8" fmla="*/ 6416 w 28021"/>
                  <a:gd name="connsiteY8" fmla="*/ 14366 h 28019"/>
                  <a:gd name="connsiteX9" fmla="*/ 14985 w 28021"/>
                  <a:gd name="connsiteY9" fmla="*/ 579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21" h="28019">
                    <a:moveTo>
                      <a:pt x="14985" y="356"/>
                    </a:moveTo>
                    <a:cubicBezTo>
                      <a:pt x="7261" y="356"/>
                      <a:pt x="975" y="6640"/>
                      <a:pt x="975" y="14366"/>
                    </a:cubicBezTo>
                    <a:cubicBezTo>
                      <a:pt x="975" y="22090"/>
                      <a:pt x="7261" y="28376"/>
                      <a:pt x="14985" y="28376"/>
                    </a:cubicBezTo>
                    <a:cubicBezTo>
                      <a:pt x="22711" y="28376"/>
                      <a:pt x="28997" y="22090"/>
                      <a:pt x="28997" y="14366"/>
                    </a:cubicBezTo>
                    <a:cubicBezTo>
                      <a:pt x="28997" y="6640"/>
                      <a:pt x="22711" y="356"/>
                      <a:pt x="14985" y="356"/>
                    </a:cubicBezTo>
                    <a:moveTo>
                      <a:pt x="14985" y="5797"/>
                    </a:moveTo>
                    <a:cubicBezTo>
                      <a:pt x="19717" y="5797"/>
                      <a:pt x="23556" y="9633"/>
                      <a:pt x="23556" y="14366"/>
                    </a:cubicBezTo>
                    <a:cubicBezTo>
                      <a:pt x="23556" y="19097"/>
                      <a:pt x="19717" y="22935"/>
                      <a:pt x="14985" y="22935"/>
                    </a:cubicBezTo>
                    <a:cubicBezTo>
                      <a:pt x="10254" y="22935"/>
                      <a:pt x="6416" y="19097"/>
                      <a:pt x="6416" y="14366"/>
                    </a:cubicBezTo>
                    <a:cubicBezTo>
                      <a:pt x="6416" y="9633"/>
                      <a:pt x="10254" y="5797"/>
                      <a:pt x="14985" y="5797"/>
                    </a:cubicBezTo>
                  </a:path>
                </a:pathLst>
              </a:custGeom>
              <a:grpFill/>
              <a:ln w="1788"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D435D5E8-D28D-4D56-B74E-CAA38AA2FC63}"/>
                  </a:ext>
                </a:extLst>
              </p:cNvPr>
              <p:cNvSpPr/>
              <p:nvPr/>
            </p:nvSpPr>
            <p:spPr>
              <a:xfrm>
                <a:off x="5837589" y="3008796"/>
                <a:ext cx="28019" cy="28019"/>
              </a:xfrm>
              <a:custGeom>
                <a:avLst/>
                <a:gdLst>
                  <a:gd name="connsiteX0" fmla="*/ 15043 w 28019"/>
                  <a:gd name="connsiteY0" fmla="*/ 459 h 28019"/>
                  <a:gd name="connsiteX1" fmla="*/ 1033 w 28019"/>
                  <a:gd name="connsiteY1" fmla="*/ 14469 h 28019"/>
                  <a:gd name="connsiteX2" fmla="*/ 15043 w 28019"/>
                  <a:gd name="connsiteY2" fmla="*/ 28478 h 28019"/>
                  <a:gd name="connsiteX3" fmla="*/ 29053 w 28019"/>
                  <a:gd name="connsiteY3" fmla="*/ 14469 h 28019"/>
                  <a:gd name="connsiteX4" fmla="*/ 15043 w 28019"/>
                  <a:gd name="connsiteY4" fmla="*/ 459 h 28019"/>
                  <a:gd name="connsiteX5" fmla="*/ 15043 w 28019"/>
                  <a:gd name="connsiteY5" fmla="*/ 5899 h 28019"/>
                  <a:gd name="connsiteX6" fmla="*/ 23612 w 28019"/>
                  <a:gd name="connsiteY6" fmla="*/ 14469 h 28019"/>
                  <a:gd name="connsiteX7" fmla="*/ 15043 w 28019"/>
                  <a:gd name="connsiteY7" fmla="*/ 23038 h 28019"/>
                  <a:gd name="connsiteX8" fmla="*/ 6474 w 28019"/>
                  <a:gd name="connsiteY8" fmla="*/ 14469 h 28019"/>
                  <a:gd name="connsiteX9" fmla="*/ 15043 w 28019"/>
                  <a:gd name="connsiteY9" fmla="*/ 5899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43" y="459"/>
                    </a:moveTo>
                    <a:cubicBezTo>
                      <a:pt x="7317" y="459"/>
                      <a:pt x="1033" y="6743"/>
                      <a:pt x="1033" y="14469"/>
                    </a:cubicBezTo>
                    <a:cubicBezTo>
                      <a:pt x="1033" y="22193"/>
                      <a:pt x="7317" y="28478"/>
                      <a:pt x="15043" y="28478"/>
                    </a:cubicBezTo>
                    <a:cubicBezTo>
                      <a:pt x="22767" y="28478"/>
                      <a:pt x="29053" y="22193"/>
                      <a:pt x="29053" y="14469"/>
                    </a:cubicBezTo>
                    <a:cubicBezTo>
                      <a:pt x="29053" y="6743"/>
                      <a:pt x="22767" y="459"/>
                      <a:pt x="15043" y="459"/>
                    </a:cubicBezTo>
                    <a:moveTo>
                      <a:pt x="15043" y="5899"/>
                    </a:moveTo>
                    <a:cubicBezTo>
                      <a:pt x="19774" y="5899"/>
                      <a:pt x="23612" y="9737"/>
                      <a:pt x="23612" y="14469"/>
                    </a:cubicBezTo>
                    <a:cubicBezTo>
                      <a:pt x="23612" y="19200"/>
                      <a:pt x="19774" y="23038"/>
                      <a:pt x="15043" y="23038"/>
                    </a:cubicBezTo>
                    <a:cubicBezTo>
                      <a:pt x="10311" y="23038"/>
                      <a:pt x="6474" y="19200"/>
                      <a:pt x="6474" y="14469"/>
                    </a:cubicBezTo>
                    <a:cubicBezTo>
                      <a:pt x="6474" y="9737"/>
                      <a:pt x="10311" y="5899"/>
                      <a:pt x="15043" y="5899"/>
                    </a:cubicBezTo>
                  </a:path>
                </a:pathLst>
              </a:custGeom>
              <a:grpFill/>
              <a:ln w="1788"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A4E8F69C-52DF-4931-9AF1-943F6E40791C}"/>
                  </a:ext>
                </a:extLst>
              </p:cNvPr>
              <p:cNvSpPr/>
              <p:nvPr/>
            </p:nvSpPr>
            <p:spPr>
              <a:xfrm>
                <a:off x="5817815" y="3103450"/>
                <a:ext cx="28019" cy="28019"/>
              </a:xfrm>
              <a:custGeom>
                <a:avLst/>
                <a:gdLst>
                  <a:gd name="connsiteX0" fmla="*/ 14997 w 28019"/>
                  <a:gd name="connsiteY0" fmla="*/ 676 h 28019"/>
                  <a:gd name="connsiteX1" fmla="*/ 988 w 28019"/>
                  <a:gd name="connsiteY1" fmla="*/ 14688 h 28019"/>
                  <a:gd name="connsiteX2" fmla="*/ 14997 w 28019"/>
                  <a:gd name="connsiteY2" fmla="*/ 28696 h 28019"/>
                  <a:gd name="connsiteX3" fmla="*/ 29007 w 28019"/>
                  <a:gd name="connsiteY3" fmla="*/ 14688 h 28019"/>
                  <a:gd name="connsiteX4" fmla="*/ 14997 w 28019"/>
                  <a:gd name="connsiteY4" fmla="*/ 676 h 28019"/>
                  <a:gd name="connsiteX5" fmla="*/ 14997 w 28019"/>
                  <a:gd name="connsiteY5" fmla="*/ 6117 h 28019"/>
                  <a:gd name="connsiteX6" fmla="*/ 23566 w 28019"/>
                  <a:gd name="connsiteY6" fmla="*/ 14688 h 28019"/>
                  <a:gd name="connsiteX7" fmla="*/ 14997 w 28019"/>
                  <a:gd name="connsiteY7" fmla="*/ 23255 h 28019"/>
                  <a:gd name="connsiteX8" fmla="*/ 6428 w 28019"/>
                  <a:gd name="connsiteY8" fmla="*/ 14688 h 28019"/>
                  <a:gd name="connsiteX9" fmla="*/ 14997 w 28019"/>
                  <a:gd name="connsiteY9" fmla="*/ 61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4997" y="676"/>
                    </a:moveTo>
                    <a:cubicBezTo>
                      <a:pt x="7272" y="676"/>
                      <a:pt x="988" y="6962"/>
                      <a:pt x="988" y="14688"/>
                    </a:cubicBezTo>
                    <a:cubicBezTo>
                      <a:pt x="988" y="22410"/>
                      <a:pt x="7272" y="28696"/>
                      <a:pt x="14997" y="28696"/>
                    </a:cubicBezTo>
                    <a:cubicBezTo>
                      <a:pt x="22723" y="28696"/>
                      <a:pt x="29007" y="22410"/>
                      <a:pt x="29007" y="14688"/>
                    </a:cubicBezTo>
                    <a:cubicBezTo>
                      <a:pt x="29007" y="6962"/>
                      <a:pt x="22723" y="676"/>
                      <a:pt x="14997" y="676"/>
                    </a:cubicBezTo>
                    <a:moveTo>
                      <a:pt x="14997" y="6117"/>
                    </a:moveTo>
                    <a:cubicBezTo>
                      <a:pt x="19729" y="6117"/>
                      <a:pt x="23566" y="9954"/>
                      <a:pt x="23566" y="14688"/>
                    </a:cubicBezTo>
                    <a:cubicBezTo>
                      <a:pt x="23566" y="19419"/>
                      <a:pt x="19729" y="23255"/>
                      <a:pt x="14997" y="23255"/>
                    </a:cubicBezTo>
                    <a:cubicBezTo>
                      <a:pt x="10266" y="23255"/>
                      <a:pt x="6428" y="19419"/>
                      <a:pt x="6428" y="14688"/>
                    </a:cubicBezTo>
                    <a:cubicBezTo>
                      <a:pt x="6428" y="9954"/>
                      <a:pt x="10266" y="6117"/>
                      <a:pt x="14997" y="6117"/>
                    </a:cubicBezTo>
                  </a:path>
                </a:pathLst>
              </a:custGeom>
              <a:grpFill/>
              <a:ln w="1788"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9F9638C4-32EB-4D12-87E5-7F5CFB5E8633}"/>
                  </a:ext>
                </a:extLst>
              </p:cNvPr>
              <p:cNvSpPr/>
              <p:nvPr/>
            </p:nvSpPr>
            <p:spPr>
              <a:xfrm>
                <a:off x="5807703" y="3071566"/>
                <a:ext cx="30641" cy="5440"/>
              </a:xfrm>
              <a:custGeom>
                <a:avLst/>
                <a:gdLst>
                  <a:gd name="connsiteX0" fmla="*/ 959 w 30641"/>
                  <a:gd name="connsiteY0" fmla="*/ 6010 h 5440"/>
                  <a:gd name="connsiteX1" fmla="*/ 31601 w 30641"/>
                  <a:gd name="connsiteY1" fmla="*/ 6010 h 5440"/>
                  <a:gd name="connsiteX2" fmla="*/ 31601 w 30641"/>
                  <a:gd name="connsiteY2" fmla="*/ 569 h 5440"/>
                  <a:gd name="connsiteX3" fmla="*/ 959 w 30641"/>
                  <a:gd name="connsiteY3" fmla="*/ 569 h 5440"/>
                  <a:gd name="connsiteX4" fmla="*/ 959 w 30641"/>
                  <a:gd name="connsiteY4" fmla="*/ 6010 h 5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41" h="5440">
                    <a:moveTo>
                      <a:pt x="959" y="6010"/>
                    </a:moveTo>
                    <a:lnTo>
                      <a:pt x="31601" y="6010"/>
                    </a:lnTo>
                    <a:lnTo>
                      <a:pt x="31601" y="569"/>
                    </a:lnTo>
                    <a:lnTo>
                      <a:pt x="959" y="569"/>
                    </a:lnTo>
                    <a:lnTo>
                      <a:pt x="959" y="6010"/>
                    </a:lnTo>
                    <a:close/>
                  </a:path>
                </a:pathLst>
              </a:custGeom>
              <a:grpFill/>
              <a:ln w="1788"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0D3FB131-D325-467D-9771-4C241E3886E2}"/>
                  </a:ext>
                </a:extLst>
              </p:cNvPr>
              <p:cNvSpPr/>
              <p:nvPr/>
            </p:nvSpPr>
            <p:spPr>
              <a:xfrm>
                <a:off x="5833223" y="3059876"/>
                <a:ext cx="28019" cy="28019"/>
              </a:xfrm>
              <a:custGeom>
                <a:avLst/>
                <a:gdLst>
                  <a:gd name="connsiteX0" fmla="*/ 15033 w 28019"/>
                  <a:gd name="connsiteY0" fmla="*/ 576 h 28019"/>
                  <a:gd name="connsiteX1" fmla="*/ 1023 w 28019"/>
                  <a:gd name="connsiteY1" fmla="*/ 14584 h 28019"/>
                  <a:gd name="connsiteX2" fmla="*/ 15033 w 28019"/>
                  <a:gd name="connsiteY2" fmla="*/ 28596 h 28019"/>
                  <a:gd name="connsiteX3" fmla="*/ 29043 w 28019"/>
                  <a:gd name="connsiteY3" fmla="*/ 14584 h 28019"/>
                  <a:gd name="connsiteX4" fmla="*/ 15033 w 28019"/>
                  <a:gd name="connsiteY4" fmla="*/ 576 h 28019"/>
                  <a:gd name="connsiteX5" fmla="*/ 15033 w 28019"/>
                  <a:gd name="connsiteY5" fmla="*/ 6017 h 28019"/>
                  <a:gd name="connsiteX6" fmla="*/ 23602 w 28019"/>
                  <a:gd name="connsiteY6" fmla="*/ 14584 h 28019"/>
                  <a:gd name="connsiteX7" fmla="*/ 15033 w 28019"/>
                  <a:gd name="connsiteY7" fmla="*/ 23155 h 28019"/>
                  <a:gd name="connsiteX8" fmla="*/ 6464 w 28019"/>
                  <a:gd name="connsiteY8" fmla="*/ 14584 h 28019"/>
                  <a:gd name="connsiteX9" fmla="*/ 15033 w 28019"/>
                  <a:gd name="connsiteY9" fmla="*/ 6017 h 28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19" h="28019">
                    <a:moveTo>
                      <a:pt x="15033" y="576"/>
                    </a:moveTo>
                    <a:cubicBezTo>
                      <a:pt x="7309" y="576"/>
                      <a:pt x="1023" y="6860"/>
                      <a:pt x="1023" y="14584"/>
                    </a:cubicBezTo>
                    <a:cubicBezTo>
                      <a:pt x="1023" y="22310"/>
                      <a:pt x="7309" y="28596"/>
                      <a:pt x="15033" y="28596"/>
                    </a:cubicBezTo>
                    <a:cubicBezTo>
                      <a:pt x="22759" y="28596"/>
                      <a:pt x="29043" y="22310"/>
                      <a:pt x="29043" y="14584"/>
                    </a:cubicBezTo>
                    <a:cubicBezTo>
                      <a:pt x="29043" y="6860"/>
                      <a:pt x="22759" y="576"/>
                      <a:pt x="15033" y="576"/>
                    </a:cubicBezTo>
                    <a:moveTo>
                      <a:pt x="15033" y="6017"/>
                    </a:moveTo>
                    <a:cubicBezTo>
                      <a:pt x="19764" y="6017"/>
                      <a:pt x="23602" y="9853"/>
                      <a:pt x="23602" y="14584"/>
                    </a:cubicBezTo>
                    <a:cubicBezTo>
                      <a:pt x="23602" y="19316"/>
                      <a:pt x="19764" y="23155"/>
                      <a:pt x="15033" y="23155"/>
                    </a:cubicBezTo>
                    <a:cubicBezTo>
                      <a:pt x="10301" y="23155"/>
                      <a:pt x="6464" y="19316"/>
                      <a:pt x="6464" y="14584"/>
                    </a:cubicBezTo>
                    <a:cubicBezTo>
                      <a:pt x="6464" y="9853"/>
                      <a:pt x="10301" y="6017"/>
                      <a:pt x="15033" y="6017"/>
                    </a:cubicBezTo>
                  </a:path>
                </a:pathLst>
              </a:custGeom>
              <a:grpFill/>
              <a:ln w="1788" cap="flat">
                <a:noFill/>
                <a:prstDash val="solid"/>
                <a:round/>
              </a:ln>
            </p:spPr>
            <p:txBody>
              <a:bodyPr rtlCol="0" anchor="ctr"/>
              <a:lstStyle/>
              <a:p>
                <a:endParaRPr lang="en-US"/>
              </a:p>
            </p:txBody>
          </p:sp>
        </p:grpSp>
        <p:sp>
          <p:nvSpPr>
            <p:cNvPr id="63" name="TextBox 62">
              <a:extLst>
                <a:ext uri="{FF2B5EF4-FFF2-40B4-BE49-F238E27FC236}">
                  <a16:creationId xmlns:a16="http://schemas.microsoft.com/office/drawing/2014/main" id="{2B264445-A3A4-415E-9B1C-2266CF3CD27A}"/>
                </a:ext>
              </a:extLst>
            </p:cNvPr>
            <p:cNvSpPr txBox="1"/>
            <p:nvPr/>
          </p:nvSpPr>
          <p:spPr>
            <a:xfrm>
              <a:off x="9432006" y="3379539"/>
              <a:ext cx="2282997" cy="369332"/>
            </a:xfrm>
            <a:prstGeom prst="rect">
              <a:avLst/>
            </a:prstGeom>
            <a:noFill/>
          </p:spPr>
          <p:txBody>
            <a:bodyPr wrap="none" rtlCol="0">
              <a:spAutoFit/>
            </a:bodyPr>
            <a:lstStyle/>
            <a:p>
              <a:r>
                <a:rPr lang="en-US" dirty="0"/>
                <a:t>Machine Learning</a:t>
              </a:r>
            </a:p>
          </p:txBody>
        </p:sp>
      </p:grpSp>
    </p:spTree>
    <p:extLst>
      <p:ext uri="{BB962C8B-B14F-4D97-AF65-F5344CB8AC3E}">
        <p14:creationId xmlns:p14="http://schemas.microsoft.com/office/powerpoint/2010/main" val="337055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additive="base">
                                        <p:cTn id="13" dur="500" fill="hold"/>
                                        <p:tgtEl>
                                          <p:spTgt spid="64"/>
                                        </p:tgtEl>
                                        <p:attrNameLst>
                                          <p:attrName>ppt_x</p:attrName>
                                        </p:attrNameLst>
                                      </p:cBhvr>
                                      <p:tavLst>
                                        <p:tav tm="0">
                                          <p:val>
                                            <p:strVal val="1+#ppt_w/2"/>
                                          </p:val>
                                        </p:tav>
                                        <p:tav tm="100000">
                                          <p:val>
                                            <p:strVal val="#ppt_x"/>
                                          </p:val>
                                        </p:tav>
                                      </p:tavLst>
                                    </p:anim>
                                    <p:anim calcmode="lin" valueType="num">
                                      <p:cBhvr additive="base">
                                        <p:cTn id="14" dur="500" fill="hold"/>
                                        <p:tgtEl>
                                          <p:spTgt spid="6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0-#ppt_w/2"/>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500" fill="hold"/>
                                        <p:tgtEl>
                                          <p:spTgt spid="65"/>
                                        </p:tgtEl>
                                        <p:attrNameLst>
                                          <p:attrName>ppt_x</p:attrName>
                                        </p:attrNameLst>
                                      </p:cBhvr>
                                      <p:tavLst>
                                        <p:tav tm="0">
                                          <p:val>
                                            <p:strVal val="1+#ppt_w/2"/>
                                          </p:val>
                                        </p:tav>
                                        <p:tav tm="100000">
                                          <p:val>
                                            <p:strVal val="#ppt_x"/>
                                          </p:val>
                                        </p:tav>
                                      </p:tavLst>
                                    </p:anim>
                                    <p:anim calcmode="lin" valueType="num">
                                      <p:cBhvr additive="base">
                                        <p:cTn id="2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39A2E92-E064-444D-8AF0-9508A7E023A5}"/>
              </a:ext>
            </a:extLst>
          </p:cNvPr>
          <p:cNvSpPr>
            <a:spLocks noGrp="1"/>
          </p:cNvSpPr>
          <p:nvPr>
            <p:ph type="title" idx="4294967295"/>
          </p:nvPr>
        </p:nvSpPr>
        <p:spPr>
          <a:xfrm>
            <a:off x="105889" y="-37232"/>
            <a:ext cx="9418638" cy="1325562"/>
          </a:xfrm>
        </p:spPr>
        <p:txBody>
          <a:bodyPr/>
          <a:lstStyle/>
          <a:p>
            <a:r>
              <a:rPr lang="en-IE" dirty="0"/>
              <a:t>Apache Spark</a:t>
            </a:r>
            <a:endParaRPr lang="en-US" dirty="0"/>
          </a:p>
        </p:txBody>
      </p:sp>
      <p:sp>
        <p:nvSpPr>
          <p:cNvPr id="29" name="Text Placeholder 5">
            <a:extLst>
              <a:ext uri="{FF2B5EF4-FFF2-40B4-BE49-F238E27FC236}">
                <a16:creationId xmlns:a16="http://schemas.microsoft.com/office/drawing/2014/main" id="{95667C08-E833-4ABF-875D-2723BC7A9E28}"/>
              </a:ext>
            </a:extLst>
          </p:cNvPr>
          <p:cNvSpPr txBox="1">
            <a:spLocks/>
          </p:cNvSpPr>
          <p:nvPr/>
        </p:nvSpPr>
        <p:spPr>
          <a:xfrm>
            <a:off x="584200" y="1435497"/>
            <a:ext cx="11018520" cy="44812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Spark Unifies:</a:t>
            </a:r>
            <a:b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Batch</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Interactive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SQL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0072C6"/>
                </a:solidFill>
                <a:effectLst/>
                <a:uLnTx/>
                <a:uFillTx/>
                <a:latin typeface="Segoe UI Semilight" panose="020B0402040204020203" pitchFamily="34" charset="0"/>
                <a:ea typeface="+mn-ea"/>
                <a:cs typeface="Segoe UI Semilight" panose="020B0402040204020203" pitchFamily="34" charset="0"/>
              </a:rPr>
              <a:t>Real-time</a:t>
            </a: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Machine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Deep Learning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Graph Processing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03D4803B-486C-4C3C-B77D-DD75B7D25D1F}"/>
              </a:ext>
            </a:extLst>
          </p:cNvPr>
          <p:cNvGrpSpPr/>
          <p:nvPr/>
        </p:nvGrpSpPr>
        <p:grpSpPr>
          <a:xfrm>
            <a:off x="5078226" y="492942"/>
            <a:ext cx="5895467" cy="4202069"/>
            <a:chOff x="4745713" y="1578262"/>
            <a:chExt cx="5895467" cy="4202069"/>
          </a:xfrm>
        </p:grpSpPr>
        <p:sp>
          <p:nvSpPr>
            <p:cNvPr id="30" name="Rectangle 29">
              <a:extLst>
                <a:ext uri="{FF2B5EF4-FFF2-40B4-BE49-F238E27FC236}">
                  <a16:creationId xmlns:a16="http://schemas.microsoft.com/office/drawing/2014/main" id="{4D32CC3A-7D41-4180-A513-306CA51FD774}"/>
                </a:ext>
              </a:extLst>
            </p:cNvPr>
            <p:cNvSpPr/>
            <p:nvPr/>
          </p:nvSpPr>
          <p:spPr>
            <a:xfrm>
              <a:off x="4870528" y="1578262"/>
              <a:ext cx="5550441" cy="375103"/>
            </a:xfrm>
            <a:prstGeom prst="rect">
              <a:avLst/>
            </a:prstGeom>
          </p:spPr>
          <p:txBody>
            <a:bodyPr vert="horz" wrap="square" lIns="118872" tIns="74295" rIns="118872" bIns="74295" rtlCol="0">
              <a:spAutoFit/>
            </a:bodyPr>
            <a:lstStyle/>
            <a:p>
              <a:pPr algn="ctr" defTabSz="742751">
                <a:lnSpc>
                  <a:spcPct val="90000"/>
                </a:lnSpc>
                <a:spcBef>
                  <a:spcPct val="20000"/>
                </a:spcBef>
                <a:buSzPct val="90000"/>
                <a:defRPr/>
              </a:pPr>
              <a:r>
                <a:rPr lang="en-US" sz="1625" dirty="0">
                  <a:solidFill>
                    <a:srgbClr val="0D0D0D"/>
                  </a:solidFill>
                  <a:latin typeface="Segoe UI"/>
                  <a:cs typeface="Segoe UI Semilight" panose="020B0402040204020203" pitchFamily="34" charset="0"/>
                </a:rPr>
                <a:t>One framework to rule them all.</a:t>
              </a:r>
            </a:p>
          </p:txBody>
        </p:sp>
        <p:sp>
          <p:nvSpPr>
            <p:cNvPr id="31" name="Rounded Rectangle 7">
              <a:extLst>
                <a:ext uri="{FF2B5EF4-FFF2-40B4-BE49-F238E27FC236}">
                  <a16:creationId xmlns:a16="http://schemas.microsoft.com/office/drawing/2014/main" id="{82D9295F-17E1-4DA2-BBE8-BFA7F53E9E85}"/>
                </a:ext>
              </a:extLst>
            </p:cNvPr>
            <p:cNvSpPr/>
            <p:nvPr/>
          </p:nvSpPr>
          <p:spPr bwMode="auto">
            <a:xfrm>
              <a:off x="4858261" y="3595363"/>
              <a:ext cx="5550442" cy="521099"/>
            </a:xfrm>
            <a:prstGeom prst="roundRect">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Spark Core Engine</a:t>
              </a:r>
            </a:p>
          </p:txBody>
        </p:sp>
        <p:sp>
          <p:nvSpPr>
            <p:cNvPr id="32" name="Pentagon 8">
              <a:extLst>
                <a:ext uri="{FF2B5EF4-FFF2-40B4-BE49-F238E27FC236}">
                  <a16:creationId xmlns:a16="http://schemas.microsoft.com/office/drawing/2014/main" id="{3CB67F6B-4CAE-4764-A4A6-493A03D78E42}"/>
                </a:ext>
              </a:extLst>
            </p:cNvPr>
            <p:cNvSpPr/>
            <p:nvPr/>
          </p:nvSpPr>
          <p:spPr bwMode="auto">
            <a:xfrm rot="5400000">
              <a:off x="4786673" y="2092264"/>
              <a:ext cx="1575536" cy="143066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Pentagon 9">
              <a:extLst>
                <a:ext uri="{FF2B5EF4-FFF2-40B4-BE49-F238E27FC236}">
                  <a16:creationId xmlns:a16="http://schemas.microsoft.com/office/drawing/2014/main" id="{55CB22D0-995C-4670-A934-47252EF6A569}"/>
                </a:ext>
              </a:extLst>
            </p:cNvPr>
            <p:cNvSpPr/>
            <p:nvPr/>
          </p:nvSpPr>
          <p:spPr bwMode="auto">
            <a:xfrm rot="5400000">
              <a:off x="6204267" y="2106183"/>
              <a:ext cx="1575536" cy="1402824"/>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Pentagon 10">
              <a:extLst>
                <a:ext uri="{FF2B5EF4-FFF2-40B4-BE49-F238E27FC236}">
                  <a16:creationId xmlns:a16="http://schemas.microsoft.com/office/drawing/2014/main" id="{E941AE61-EC8B-45D4-85BB-B68FC20C989E}"/>
                </a:ext>
              </a:extLst>
            </p:cNvPr>
            <p:cNvSpPr/>
            <p:nvPr/>
          </p:nvSpPr>
          <p:spPr bwMode="auto">
            <a:xfrm rot="5400000">
              <a:off x="7611149" y="2102127"/>
              <a:ext cx="1575536" cy="1410938"/>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Pentagon 11">
              <a:extLst>
                <a:ext uri="{FF2B5EF4-FFF2-40B4-BE49-F238E27FC236}">
                  <a16:creationId xmlns:a16="http://schemas.microsoft.com/office/drawing/2014/main" id="{E46ECB21-3E3B-48BA-9C13-537C789FD6B5}"/>
                </a:ext>
              </a:extLst>
            </p:cNvPr>
            <p:cNvSpPr/>
            <p:nvPr/>
          </p:nvSpPr>
          <p:spPr bwMode="auto">
            <a:xfrm rot="5400000">
              <a:off x="8980939" y="2142357"/>
              <a:ext cx="1570653" cy="1323117"/>
            </a:xfrm>
            <a:prstGeom prst="homePlate">
              <a:avLst>
                <a:gd name="adj" fmla="val 53771"/>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t"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endParaRPr kumimoji="0" lang="en-US" sz="1625" b="1"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491504F7-16AF-4E96-BF25-C5DDD5DE1F47}"/>
                </a:ext>
              </a:extLst>
            </p:cNvPr>
            <p:cNvSpPr txBox="1"/>
            <p:nvPr/>
          </p:nvSpPr>
          <p:spPr>
            <a:xfrm>
              <a:off x="4829130" y="2017129"/>
              <a:ext cx="1400045"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SQL</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Interactive</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Queries</a:t>
              </a:r>
              <a:endParaRPr lang="en-US" sz="1300" i="1" dirty="0">
                <a:solidFill>
                  <a:srgbClr val="FFFFFF"/>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1F1E2DF2-6F58-4CE3-A1F3-F2AAAEF57689}"/>
                </a:ext>
              </a:extLst>
            </p:cNvPr>
            <p:cNvSpPr/>
            <p:nvPr/>
          </p:nvSpPr>
          <p:spPr bwMode="auto">
            <a:xfrm>
              <a:off x="4870529" y="4239410"/>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38" name="Rectangle 37">
              <a:extLst>
                <a:ext uri="{FF2B5EF4-FFF2-40B4-BE49-F238E27FC236}">
                  <a16:creationId xmlns:a16="http://schemas.microsoft.com/office/drawing/2014/main" id="{F00B3346-7263-4689-8E2C-8DB458B5238F}"/>
                </a:ext>
              </a:extLst>
            </p:cNvPr>
            <p:cNvSpPr/>
            <p:nvPr/>
          </p:nvSpPr>
          <p:spPr bwMode="auto">
            <a:xfrm>
              <a:off x="6838235" y="4243989"/>
              <a:ext cx="1721513"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39" name="Rectangle 38">
              <a:extLst>
                <a:ext uri="{FF2B5EF4-FFF2-40B4-BE49-F238E27FC236}">
                  <a16:creationId xmlns:a16="http://schemas.microsoft.com/office/drawing/2014/main" id="{4120AAF1-CC91-4984-AC6A-2267D61B0B08}"/>
                </a:ext>
              </a:extLst>
            </p:cNvPr>
            <p:cNvSpPr/>
            <p:nvPr/>
          </p:nvSpPr>
          <p:spPr bwMode="auto">
            <a:xfrm>
              <a:off x="8771063" y="4239410"/>
              <a:ext cx="1637640" cy="53965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48569" tIns="118856" rIns="148569" bIns="118856" numCol="1" spcCol="0" rtlCol="0" fromWordArt="0" anchor="ctr" anchorCtr="0" forceAA="0" compatLnSpc="1">
              <a:prstTxWarp prst="textNoShape">
                <a:avLst/>
              </a:prstTxWarp>
              <a:noAutofit/>
            </a:bodyPr>
            <a:lstStyle/>
            <a:p>
              <a:pPr marL="0" marR="0" lvl="0" indent="0" algn="ctr" defTabSz="757458"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40" name="TextBox 39">
              <a:extLst>
                <a:ext uri="{FF2B5EF4-FFF2-40B4-BE49-F238E27FC236}">
                  <a16:creationId xmlns:a16="http://schemas.microsoft.com/office/drawing/2014/main" id="{E5A9CEB8-FB34-4C8F-B043-F52F9C04DEFA}"/>
                </a:ext>
              </a:extLst>
            </p:cNvPr>
            <p:cNvSpPr txBox="1"/>
            <p:nvPr/>
          </p:nvSpPr>
          <p:spPr>
            <a:xfrm>
              <a:off x="6493061"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MLlib</a:t>
              </a:r>
            </a:p>
            <a:p>
              <a:pPr algn="ctr" defTabSz="742894">
                <a:lnSpc>
                  <a:spcPct val="90000"/>
                </a:lnSpc>
                <a:spcAft>
                  <a:spcPts val="487"/>
                </a:spcAft>
                <a:defRPr/>
              </a:pPr>
              <a:r>
                <a:rPr lang="en-US" sz="1300" i="1" dirty="0">
                  <a:solidFill>
                    <a:srgbClr val="FFFFFF"/>
                  </a:solidFill>
                  <a:latin typeface="Segoe UI" panose="020B0502040204020203" pitchFamily="34" charset="0"/>
                  <a:cs typeface="Segoe UI" panose="020B0502040204020203" pitchFamily="34" charset="0"/>
                </a:rPr>
                <a:t>Machine </a:t>
              </a:r>
              <a:br>
                <a:rPr lang="en-US" sz="1300" i="1" dirty="0">
                  <a:solidFill>
                    <a:srgbClr val="FFFFFF"/>
                  </a:solidFill>
                  <a:latin typeface="Segoe UI" panose="020B0502040204020203" pitchFamily="34" charset="0"/>
                  <a:cs typeface="Segoe UI" panose="020B0502040204020203" pitchFamily="34" charset="0"/>
                </a:rPr>
              </a:br>
              <a:r>
                <a:rPr lang="en-US" sz="1300" i="1" dirty="0">
                  <a:solidFill>
                    <a:srgbClr val="FFFFFF"/>
                  </a:solidFill>
                  <a:latin typeface="Segoe UI" panose="020B0502040204020203" pitchFamily="34" charset="0"/>
                  <a:cs typeface="Segoe UI" panose="020B0502040204020203" pitchFamily="34" charset="0"/>
                </a:rPr>
                <a:t>Learning</a:t>
              </a:r>
            </a:p>
          </p:txBody>
        </p:sp>
        <p:sp>
          <p:nvSpPr>
            <p:cNvPr id="41" name="TextBox 40">
              <a:extLst>
                <a:ext uri="{FF2B5EF4-FFF2-40B4-BE49-F238E27FC236}">
                  <a16:creationId xmlns:a16="http://schemas.microsoft.com/office/drawing/2014/main" id="{347D1280-29D9-4E1C-A691-73FB1EE3E27E}"/>
                </a:ext>
              </a:extLst>
            </p:cNvPr>
            <p:cNvSpPr txBox="1"/>
            <p:nvPr/>
          </p:nvSpPr>
          <p:spPr>
            <a:xfrm>
              <a:off x="7895885" y="1993704"/>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Spark </a:t>
              </a:r>
            </a:p>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Structured </a:t>
              </a:r>
              <a:br>
                <a:rPr lang="en-US" sz="1462" dirty="0">
                  <a:solidFill>
                    <a:srgbClr val="FFFFFF"/>
                  </a:solidFill>
                  <a:latin typeface="Segoe UI" panose="020B0502040204020203" pitchFamily="34" charset="0"/>
                  <a:cs typeface="Segoe UI" panose="020B0502040204020203" pitchFamily="34" charset="0"/>
                </a:rPr>
              </a:br>
              <a:r>
                <a:rPr lang="en-US" sz="1462" dirty="0">
                  <a:solidFill>
                    <a:srgbClr val="FFFFFF"/>
                  </a:solidFill>
                  <a:latin typeface="Segoe UI" panose="020B0502040204020203" pitchFamily="34" charset="0"/>
                  <a:cs typeface="Segoe UI" panose="020B0502040204020203" pitchFamily="34" charset="0"/>
                </a:rPr>
                <a:t>Streaming</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Stream processing</a:t>
              </a:r>
            </a:p>
          </p:txBody>
        </p:sp>
        <p:sp>
          <p:nvSpPr>
            <p:cNvPr id="42" name="TextBox 41">
              <a:extLst>
                <a:ext uri="{FF2B5EF4-FFF2-40B4-BE49-F238E27FC236}">
                  <a16:creationId xmlns:a16="http://schemas.microsoft.com/office/drawing/2014/main" id="{A1AEF564-8085-4A92-A0E2-1397DACF38E5}"/>
                </a:ext>
              </a:extLst>
            </p:cNvPr>
            <p:cNvSpPr txBox="1"/>
            <p:nvPr/>
          </p:nvSpPr>
          <p:spPr>
            <a:xfrm>
              <a:off x="9279641" y="1990006"/>
              <a:ext cx="1008634" cy="1025263"/>
            </a:xfrm>
            <a:prstGeom prst="rect">
              <a:avLst/>
            </a:prstGeom>
            <a:noFill/>
          </p:spPr>
          <p:txBody>
            <a:bodyPr wrap="none" lIns="148569" tIns="118856" rIns="148569" bIns="118856" rtlCol="0">
              <a:noAutofit/>
            </a:bodyPr>
            <a:lstStyle/>
            <a:p>
              <a:pPr algn="ctr" defTabSz="742894">
                <a:lnSpc>
                  <a:spcPct val="90000"/>
                </a:lnSpc>
                <a:spcAft>
                  <a:spcPts val="487"/>
                </a:spcAft>
                <a:defRPr/>
              </a:pPr>
              <a:r>
                <a:rPr lang="en-US" sz="1462" dirty="0">
                  <a:solidFill>
                    <a:srgbClr val="FFFFFF"/>
                  </a:solidFill>
                  <a:latin typeface="Segoe UI" panose="020B0502040204020203" pitchFamily="34" charset="0"/>
                  <a:cs typeface="Segoe UI" panose="020B0502040204020203" pitchFamily="34" charset="0"/>
                </a:rPr>
                <a:t>GraphX</a:t>
              </a:r>
            </a:p>
            <a:p>
              <a:pPr algn="ctr" defTabSz="742894">
                <a:lnSpc>
                  <a:spcPct val="90000"/>
                </a:lnSpc>
                <a:spcAft>
                  <a:spcPts val="487"/>
                </a:spcAft>
                <a:defRPr/>
              </a:pPr>
              <a:r>
                <a:rPr lang="en-US" sz="1137" i="1" dirty="0">
                  <a:solidFill>
                    <a:srgbClr val="FFFFFF"/>
                  </a:solidFill>
                  <a:latin typeface="Segoe UI" panose="020B0502040204020203" pitchFamily="34" charset="0"/>
                  <a:cs typeface="Segoe UI" panose="020B0502040204020203" pitchFamily="34" charset="0"/>
                </a:rPr>
                <a:t>Graph</a:t>
              </a:r>
              <a:br>
                <a:rPr lang="en-US" sz="1137" i="1" dirty="0">
                  <a:solidFill>
                    <a:srgbClr val="FFFFFF"/>
                  </a:solidFill>
                  <a:latin typeface="Segoe UI" panose="020B0502040204020203" pitchFamily="34" charset="0"/>
                  <a:cs typeface="Segoe UI" panose="020B0502040204020203" pitchFamily="34" charset="0"/>
                </a:rPr>
              </a:br>
              <a:r>
                <a:rPr lang="en-US" sz="1137" i="1" dirty="0">
                  <a:solidFill>
                    <a:srgbClr val="FFFFFF"/>
                  </a:solidFill>
                  <a:latin typeface="Segoe UI" panose="020B0502040204020203" pitchFamily="34" charset="0"/>
                  <a:cs typeface="Segoe UI" panose="020B0502040204020203" pitchFamily="34" charset="0"/>
                </a:rPr>
                <a:t>Computation</a:t>
              </a:r>
            </a:p>
          </p:txBody>
        </p:sp>
        <p:cxnSp>
          <p:nvCxnSpPr>
            <p:cNvPr id="43" name="Straight Connector 42">
              <a:extLst>
                <a:ext uri="{FF2B5EF4-FFF2-40B4-BE49-F238E27FC236}">
                  <a16:creationId xmlns:a16="http://schemas.microsoft.com/office/drawing/2014/main" id="{487E7FAE-01B8-45E8-A591-4A733DB4A4C4}"/>
                </a:ext>
              </a:extLst>
            </p:cNvPr>
            <p:cNvCxnSpPr>
              <a:cxnSpLocks/>
            </p:cNvCxnSpPr>
            <p:nvPr/>
          </p:nvCxnSpPr>
          <p:spPr>
            <a:xfrm>
              <a:off x="6289773" y="2017129"/>
              <a:ext cx="0" cy="883020"/>
            </a:xfrm>
            <a:prstGeom prst="line">
              <a:avLst/>
            </a:prstGeom>
            <a:noFill/>
            <a:ln w="9525" cap="flat" cmpd="sng" algn="ctr">
              <a:solidFill>
                <a:srgbClr val="E6E6E6"/>
              </a:solidFill>
              <a:prstDash val="solid"/>
              <a:headEnd type="none"/>
              <a:tailEnd type="none"/>
            </a:ln>
            <a:effectLst/>
          </p:spPr>
        </p:cxnSp>
        <p:cxnSp>
          <p:nvCxnSpPr>
            <p:cNvPr id="44" name="Straight Connector 43">
              <a:extLst>
                <a:ext uri="{FF2B5EF4-FFF2-40B4-BE49-F238E27FC236}">
                  <a16:creationId xmlns:a16="http://schemas.microsoft.com/office/drawing/2014/main" id="{29B8CEA8-1BBF-455A-BE76-EAEF19368609}"/>
                </a:ext>
              </a:extLst>
            </p:cNvPr>
            <p:cNvCxnSpPr>
              <a:cxnSpLocks/>
            </p:cNvCxnSpPr>
            <p:nvPr/>
          </p:nvCxnSpPr>
          <p:spPr>
            <a:xfrm>
              <a:off x="7683268" y="2018976"/>
              <a:ext cx="0" cy="883020"/>
            </a:xfrm>
            <a:prstGeom prst="line">
              <a:avLst/>
            </a:prstGeom>
            <a:noFill/>
            <a:ln w="9525" cap="flat" cmpd="sng" algn="ctr">
              <a:solidFill>
                <a:srgbClr val="E6E6E6"/>
              </a:solidFill>
              <a:prstDash val="solid"/>
              <a:headEnd type="none"/>
              <a:tailEnd type="none"/>
            </a:ln>
            <a:effectLst/>
          </p:spPr>
        </p:cxnSp>
        <p:cxnSp>
          <p:nvCxnSpPr>
            <p:cNvPr id="45" name="Straight Connector 44">
              <a:extLst>
                <a:ext uri="{FF2B5EF4-FFF2-40B4-BE49-F238E27FC236}">
                  <a16:creationId xmlns:a16="http://schemas.microsoft.com/office/drawing/2014/main" id="{641DD14F-E158-4138-A062-B2DFC775710D}"/>
                </a:ext>
              </a:extLst>
            </p:cNvPr>
            <p:cNvCxnSpPr>
              <a:cxnSpLocks/>
            </p:cNvCxnSpPr>
            <p:nvPr/>
          </p:nvCxnSpPr>
          <p:spPr>
            <a:xfrm>
              <a:off x="9110033" y="2031911"/>
              <a:ext cx="0" cy="883020"/>
            </a:xfrm>
            <a:prstGeom prst="line">
              <a:avLst/>
            </a:prstGeom>
            <a:noFill/>
            <a:ln w="9525" cap="flat" cmpd="sng" algn="ctr">
              <a:solidFill>
                <a:srgbClr val="E6E6E6"/>
              </a:solidFill>
              <a:prstDash val="solid"/>
              <a:headEnd type="none"/>
              <a:tailEnd type="none"/>
            </a:ln>
            <a:effectLst/>
          </p:spPr>
        </p:cxnSp>
        <p:sp>
          <p:nvSpPr>
            <p:cNvPr id="46" name="TextBox 45">
              <a:extLst>
                <a:ext uri="{FF2B5EF4-FFF2-40B4-BE49-F238E27FC236}">
                  <a16:creationId xmlns:a16="http://schemas.microsoft.com/office/drawing/2014/main" id="{5E7C50F0-22BC-4D31-924D-8563D4A622B5}"/>
                </a:ext>
              </a:extLst>
            </p:cNvPr>
            <p:cNvSpPr txBox="1"/>
            <p:nvPr/>
          </p:nvSpPr>
          <p:spPr>
            <a:xfrm>
              <a:off x="4745713" y="5164778"/>
              <a:ext cx="5895467" cy="615553"/>
            </a:xfrm>
            <a:prstGeom prst="rect">
              <a:avLst/>
            </a:prstGeom>
            <a:noFill/>
          </p:spPr>
          <p:txBody>
            <a:bodyPr wrap="square" lIns="0" tIns="0" rIns="0" bIns="0" rtlCol="0">
              <a:spAutoFit/>
            </a:bodyPr>
            <a:lstStyle/>
            <a:p>
              <a:pPr algn="ctr" defTabSz="914367">
                <a:defRPr/>
              </a:pPr>
              <a:r>
                <a:rPr lang="en-US" sz="2000" dirty="0">
                  <a:gradFill>
                    <a:gsLst>
                      <a:gs pos="2917">
                        <a:srgbClr val="1A1A1A"/>
                      </a:gs>
                      <a:gs pos="30000">
                        <a:srgbClr val="1A1A1A"/>
                      </a:gs>
                    </a:gsLst>
                    <a:lin ang="5400000" scaled="0"/>
                  </a:gradFill>
                  <a:latin typeface="Segoe UI"/>
                </a:rPr>
                <a:t>Spark runs batch and streaming workloads </a:t>
              </a:r>
              <a:r>
                <a:rPr lang="en-US" sz="2000" b="1" dirty="0">
                  <a:solidFill>
                    <a:srgbClr val="0072C6"/>
                  </a:solidFill>
                  <a:latin typeface="Segoe UI"/>
                </a:rPr>
                <a:t>100x</a:t>
              </a:r>
              <a:r>
                <a:rPr lang="en-US" sz="2000" dirty="0">
                  <a:gradFill>
                    <a:gsLst>
                      <a:gs pos="2917">
                        <a:srgbClr val="1A1A1A"/>
                      </a:gs>
                      <a:gs pos="30000">
                        <a:srgbClr val="1A1A1A"/>
                      </a:gs>
                    </a:gsLst>
                    <a:lin ang="5400000" scaled="0"/>
                  </a:gradFill>
                  <a:latin typeface="Segoe UI"/>
                </a:rPr>
                <a:t> faster than Hadoop</a:t>
              </a:r>
            </a:p>
          </p:txBody>
        </p:sp>
      </p:grpSp>
    </p:spTree>
    <p:extLst>
      <p:ext uri="{BB962C8B-B14F-4D97-AF65-F5344CB8AC3E}">
        <p14:creationId xmlns:p14="http://schemas.microsoft.com/office/powerpoint/2010/main" val="1556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 calcmode="lin" valueType="num">
                                      <p:cBhvr additive="base">
                                        <p:cTn id="11" dur="500" fill="hold"/>
                                        <p:tgtEl>
                                          <p:spTgt spid="2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12" fill="hold" nodeType="with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 calcmode="lin" valueType="num">
                                      <p:cBhvr additive="base">
                                        <p:cTn id="15" dur="500" fill="hold"/>
                                        <p:tgtEl>
                                          <p:spTgt spid="2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9">
                                            <p:txEl>
                                              <p:pRg st="3" end="3"/>
                                            </p:txEl>
                                          </p:spTgt>
                                        </p:tgtEl>
                                        <p:attrNameLst>
                                          <p:attrName>style.visibility</p:attrName>
                                        </p:attrNameLst>
                                      </p:cBhvr>
                                      <p:to>
                                        <p:strVal val="visible"/>
                                      </p:to>
                                    </p:set>
                                    <p:anim calcmode="lin" valueType="num">
                                      <p:cBhvr additive="base">
                                        <p:cTn id="19" dur="500" fill="hold"/>
                                        <p:tgtEl>
                                          <p:spTgt spid="2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29">
                                            <p:txEl>
                                              <p:pRg st="4" end="4"/>
                                            </p:txEl>
                                          </p:spTgt>
                                        </p:tgtEl>
                                        <p:attrNameLst>
                                          <p:attrName>style.visibility</p:attrName>
                                        </p:attrNameLst>
                                      </p:cBhvr>
                                      <p:to>
                                        <p:strVal val="visible"/>
                                      </p:to>
                                    </p:set>
                                    <p:anim calcmode="lin" valueType="num">
                                      <p:cBhvr additive="base">
                                        <p:cTn id="23" dur="500" fill="hold"/>
                                        <p:tgtEl>
                                          <p:spTgt spid="2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9">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29">
                                            <p:txEl>
                                              <p:pRg st="5" end="5"/>
                                            </p:txEl>
                                          </p:spTgt>
                                        </p:tgtEl>
                                        <p:attrNameLst>
                                          <p:attrName>style.visibility</p:attrName>
                                        </p:attrNameLst>
                                      </p:cBhvr>
                                      <p:to>
                                        <p:strVal val="visible"/>
                                      </p:to>
                                    </p:set>
                                    <p:anim calcmode="lin" valueType="num">
                                      <p:cBhvr additive="base">
                                        <p:cTn id="27" dur="500" fill="hold"/>
                                        <p:tgtEl>
                                          <p:spTgt spid="29">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9">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xEl>
                                              <p:pRg st="6" end="6"/>
                                            </p:txEl>
                                          </p:spTgt>
                                        </p:tgtEl>
                                        <p:attrNameLst>
                                          <p:attrName>style.visibility</p:attrName>
                                        </p:attrNameLst>
                                      </p:cBhvr>
                                      <p:to>
                                        <p:strVal val="visible"/>
                                      </p:to>
                                    </p:set>
                                    <p:anim calcmode="lin" valueType="num">
                                      <p:cBhvr additive="base">
                                        <p:cTn id="31" dur="500" fill="hold"/>
                                        <p:tgtEl>
                                          <p:spTgt spid="29">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A298D32-8AEE-46C6-841F-D59BB15D5C48}"/>
              </a:ext>
            </a:extLst>
          </p:cNvPr>
          <p:cNvGrpSpPr/>
          <p:nvPr/>
        </p:nvGrpSpPr>
        <p:grpSpPr>
          <a:xfrm>
            <a:off x="774403" y="1781332"/>
            <a:ext cx="1770036" cy="1911487"/>
            <a:chOff x="593058" y="2370650"/>
            <a:chExt cx="1770036" cy="1911487"/>
          </a:xfrm>
        </p:grpSpPr>
        <p:pic>
          <p:nvPicPr>
            <p:cNvPr id="12" name="Graphic 11">
              <a:extLst>
                <a:ext uri="{FF2B5EF4-FFF2-40B4-BE49-F238E27FC236}">
                  <a16:creationId xmlns:a16="http://schemas.microsoft.com/office/drawing/2014/main" id="{45CA1BA4-AAEA-419F-AA75-6E1ED83254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615" y="2370650"/>
              <a:ext cx="1420922" cy="1420922"/>
            </a:xfrm>
            <a:prstGeom prst="rect">
              <a:avLst/>
            </a:prstGeom>
          </p:spPr>
        </p:pic>
        <p:sp>
          <p:nvSpPr>
            <p:cNvPr id="18" name="TextBox 17">
              <a:extLst>
                <a:ext uri="{FF2B5EF4-FFF2-40B4-BE49-F238E27FC236}">
                  <a16:creationId xmlns:a16="http://schemas.microsoft.com/office/drawing/2014/main" id="{977DCACD-8601-484F-98B3-1D553DBD5FF3}"/>
                </a:ext>
              </a:extLst>
            </p:cNvPr>
            <p:cNvSpPr txBox="1"/>
            <p:nvPr/>
          </p:nvSpPr>
          <p:spPr>
            <a:xfrm>
              <a:off x="593058" y="3912805"/>
              <a:ext cx="1770036" cy="369332"/>
            </a:xfrm>
            <a:prstGeom prst="rect">
              <a:avLst/>
            </a:prstGeom>
            <a:noFill/>
          </p:spPr>
          <p:txBody>
            <a:bodyPr wrap="none" rtlCol="0">
              <a:spAutoFit/>
            </a:bodyPr>
            <a:lstStyle/>
            <a:p>
              <a:r>
                <a:rPr lang="en-US" dirty="0"/>
                <a:t>Spark on VMs</a:t>
              </a:r>
            </a:p>
          </p:txBody>
        </p:sp>
      </p:grpSp>
      <p:grpSp>
        <p:nvGrpSpPr>
          <p:cNvPr id="25" name="Group 24">
            <a:extLst>
              <a:ext uri="{FF2B5EF4-FFF2-40B4-BE49-F238E27FC236}">
                <a16:creationId xmlns:a16="http://schemas.microsoft.com/office/drawing/2014/main" id="{56ADCE91-A52B-4137-A1CF-F7F2298B528B}"/>
              </a:ext>
            </a:extLst>
          </p:cNvPr>
          <p:cNvGrpSpPr/>
          <p:nvPr/>
        </p:nvGrpSpPr>
        <p:grpSpPr>
          <a:xfrm>
            <a:off x="3911525" y="949726"/>
            <a:ext cx="2167581" cy="1893825"/>
            <a:chOff x="3911525" y="949726"/>
            <a:chExt cx="2167581" cy="1893825"/>
          </a:xfrm>
        </p:grpSpPr>
        <p:pic>
          <p:nvPicPr>
            <p:cNvPr id="3" name="Graphic 2">
              <a:extLst>
                <a:ext uri="{FF2B5EF4-FFF2-40B4-BE49-F238E27FC236}">
                  <a16:creationId xmlns:a16="http://schemas.microsoft.com/office/drawing/2014/main" id="{CE3A695C-627E-4063-8E77-551CF8ADAD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84854" y="949726"/>
              <a:ext cx="1420924" cy="1420924"/>
            </a:xfrm>
            <a:prstGeom prst="rect">
              <a:avLst/>
            </a:prstGeom>
          </p:spPr>
        </p:pic>
        <p:sp>
          <p:nvSpPr>
            <p:cNvPr id="19" name="TextBox 18">
              <a:extLst>
                <a:ext uri="{FF2B5EF4-FFF2-40B4-BE49-F238E27FC236}">
                  <a16:creationId xmlns:a16="http://schemas.microsoft.com/office/drawing/2014/main" id="{6B96B3F6-5749-4539-A7FE-05A34F6B08A7}"/>
                </a:ext>
              </a:extLst>
            </p:cNvPr>
            <p:cNvSpPr txBox="1"/>
            <p:nvPr/>
          </p:nvSpPr>
          <p:spPr>
            <a:xfrm>
              <a:off x="3911525" y="2474219"/>
              <a:ext cx="2167581" cy="369332"/>
            </a:xfrm>
            <a:prstGeom prst="rect">
              <a:avLst/>
            </a:prstGeom>
            <a:noFill/>
          </p:spPr>
          <p:txBody>
            <a:bodyPr wrap="none" rtlCol="0">
              <a:spAutoFit/>
            </a:bodyPr>
            <a:lstStyle/>
            <a:p>
              <a:r>
                <a:rPr lang="en-US" dirty="0"/>
                <a:t>Azure Databricks</a:t>
              </a:r>
            </a:p>
          </p:txBody>
        </p:sp>
      </p:grpSp>
      <p:grpSp>
        <p:nvGrpSpPr>
          <p:cNvPr id="26" name="Group 25">
            <a:extLst>
              <a:ext uri="{FF2B5EF4-FFF2-40B4-BE49-F238E27FC236}">
                <a16:creationId xmlns:a16="http://schemas.microsoft.com/office/drawing/2014/main" id="{694C0490-E25A-4FB6-9964-92D582F236A2}"/>
              </a:ext>
            </a:extLst>
          </p:cNvPr>
          <p:cNvGrpSpPr/>
          <p:nvPr/>
        </p:nvGrpSpPr>
        <p:grpSpPr>
          <a:xfrm>
            <a:off x="7145207" y="597517"/>
            <a:ext cx="2994733" cy="2246034"/>
            <a:chOff x="7145207" y="597517"/>
            <a:chExt cx="2994733" cy="2246034"/>
          </a:xfrm>
        </p:grpSpPr>
        <p:pic>
          <p:nvPicPr>
            <p:cNvPr id="7170" name="Picture 2">
              <a:extLst>
                <a:ext uri="{FF2B5EF4-FFF2-40B4-BE49-F238E27FC236}">
                  <a16:creationId xmlns:a16="http://schemas.microsoft.com/office/drawing/2014/main" id="{339689A9-4F67-4B32-858C-F561DB806C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5207" y="597517"/>
              <a:ext cx="2994733" cy="20963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288BD1D-1BD0-464E-9DC0-5D4D8567BCB1}"/>
                </a:ext>
              </a:extLst>
            </p:cNvPr>
            <p:cNvSpPr txBox="1"/>
            <p:nvPr/>
          </p:nvSpPr>
          <p:spPr>
            <a:xfrm>
              <a:off x="7627133" y="2474219"/>
              <a:ext cx="2098651" cy="369332"/>
            </a:xfrm>
            <a:prstGeom prst="rect">
              <a:avLst/>
            </a:prstGeom>
            <a:noFill/>
          </p:spPr>
          <p:txBody>
            <a:bodyPr wrap="none" rtlCol="0">
              <a:spAutoFit/>
            </a:bodyPr>
            <a:lstStyle/>
            <a:p>
              <a:r>
                <a:rPr lang="en-US" dirty="0"/>
                <a:t>HDInsight Spark</a:t>
              </a:r>
            </a:p>
          </p:txBody>
        </p:sp>
      </p:grpSp>
      <p:grpSp>
        <p:nvGrpSpPr>
          <p:cNvPr id="27" name="Group 26">
            <a:extLst>
              <a:ext uri="{FF2B5EF4-FFF2-40B4-BE49-F238E27FC236}">
                <a16:creationId xmlns:a16="http://schemas.microsoft.com/office/drawing/2014/main" id="{084BDC51-8546-4E71-AB66-4AE4C4847B98}"/>
              </a:ext>
            </a:extLst>
          </p:cNvPr>
          <p:cNvGrpSpPr/>
          <p:nvPr/>
        </p:nvGrpSpPr>
        <p:grpSpPr>
          <a:xfrm>
            <a:off x="10209830" y="2370648"/>
            <a:ext cx="1420924" cy="1911489"/>
            <a:chOff x="10209830" y="2370648"/>
            <a:chExt cx="1420924" cy="1911489"/>
          </a:xfrm>
        </p:grpSpPr>
        <p:pic>
          <p:nvPicPr>
            <p:cNvPr id="6" name="Graphic 5">
              <a:extLst>
                <a:ext uri="{FF2B5EF4-FFF2-40B4-BE49-F238E27FC236}">
                  <a16:creationId xmlns:a16="http://schemas.microsoft.com/office/drawing/2014/main" id="{ABE5FBB0-EEE2-4A97-BD9E-B18AF6C4AF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209830" y="2370648"/>
              <a:ext cx="1420924" cy="1420924"/>
            </a:xfrm>
            <a:prstGeom prst="rect">
              <a:avLst/>
            </a:prstGeom>
          </p:spPr>
        </p:pic>
        <p:sp>
          <p:nvSpPr>
            <p:cNvPr id="21" name="TextBox 20">
              <a:extLst>
                <a:ext uri="{FF2B5EF4-FFF2-40B4-BE49-F238E27FC236}">
                  <a16:creationId xmlns:a16="http://schemas.microsoft.com/office/drawing/2014/main" id="{6B47BDC3-09D9-482A-BDD8-298EAC708BAB}"/>
                </a:ext>
              </a:extLst>
            </p:cNvPr>
            <p:cNvSpPr txBox="1"/>
            <p:nvPr/>
          </p:nvSpPr>
          <p:spPr>
            <a:xfrm>
              <a:off x="10592316" y="3912805"/>
              <a:ext cx="655950" cy="369332"/>
            </a:xfrm>
            <a:prstGeom prst="rect">
              <a:avLst/>
            </a:prstGeom>
            <a:noFill/>
          </p:spPr>
          <p:txBody>
            <a:bodyPr wrap="none" rtlCol="0">
              <a:spAutoFit/>
            </a:bodyPr>
            <a:lstStyle/>
            <a:p>
              <a:pPr algn="ctr"/>
              <a:r>
                <a:rPr lang="en-US" dirty="0"/>
                <a:t>AKS</a:t>
              </a:r>
            </a:p>
          </p:txBody>
        </p:sp>
      </p:grpSp>
      <p:grpSp>
        <p:nvGrpSpPr>
          <p:cNvPr id="28" name="Group 27">
            <a:extLst>
              <a:ext uri="{FF2B5EF4-FFF2-40B4-BE49-F238E27FC236}">
                <a16:creationId xmlns:a16="http://schemas.microsoft.com/office/drawing/2014/main" id="{1DC29505-6686-40DC-9B5B-8E6D78345B70}"/>
              </a:ext>
            </a:extLst>
          </p:cNvPr>
          <p:cNvGrpSpPr/>
          <p:nvPr/>
        </p:nvGrpSpPr>
        <p:grpSpPr>
          <a:xfrm>
            <a:off x="7627133" y="3692819"/>
            <a:ext cx="1551570" cy="1857112"/>
            <a:chOff x="8304860" y="4403371"/>
            <a:chExt cx="1551570" cy="1857112"/>
          </a:xfrm>
        </p:grpSpPr>
        <p:pic>
          <p:nvPicPr>
            <p:cNvPr id="8" name="Graphic 7">
              <a:extLst>
                <a:ext uri="{FF2B5EF4-FFF2-40B4-BE49-F238E27FC236}">
                  <a16:creationId xmlns:a16="http://schemas.microsoft.com/office/drawing/2014/main" id="{FCC56557-427E-4DDC-A4CC-03B3AB7A05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4860" y="4403371"/>
              <a:ext cx="1420924" cy="1420924"/>
            </a:xfrm>
            <a:prstGeom prst="rect">
              <a:avLst/>
            </a:prstGeom>
          </p:spPr>
        </p:pic>
        <p:sp>
          <p:nvSpPr>
            <p:cNvPr id="22" name="TextBox 21">
              <a:extLst>
                <a:ext uri="{FF2B5EF4-FFF2-40B4-BE49-F238E27FC236}">
                  <a16:creationId xmlns:a16="http://schemas.microsoft.com/office/drawing/2014/main" id="{F48A7382-6786-488C-9805-5CC6AFB71385}"/>
                </a:ext>
              </a:extLst>
            </p:cNvPr>
            <p:cNvSpPr txBox="1"/>
            <p:nvPr/>
          </p:nvSpPr>
          <p:spPr>
            <a:xfrm>
              <a:off x="8320432" y="5891151"/>
              <a:ext cx="1535998" cy="369332"/>
            </a:xfrm>
            <a:prstGeom prst="rect">
              <a:avLst/>
            </a:prstGeom>
            <a:noFill/>
          </p:spPr>
          <p:txBody>
            <a:bodyPr wrap="none" rtlCol="0">
              <a:spAutoFit/>
            </a:bodyPr>
            <a:lstStyle/>
            <a:p>
              <a:pPr algn="ctr"/>
              <a:r>
                <a:rPr lang="en-US" dirty="0"/>
                <a:t>Cosmos DB</a:t>
              </a:r>
            </a:p>
          </p:txBody>
        </p:sp>
      </p:grpSp>
      <p:grpSp>
        <p:nvGrpSpPr>
          <p:cNvPr id="29" name="Group 28">
            <a:extLst>
              <a:ext uri="{FF2B5EF4-FFF2-40B4-BE49-F238E27FC236}">
                <a16:creationId xmlns:a16="http://schemas.microsoft.com/office/drawing/2014/main" id="{26842280-10F9-4029-B775-FCEBB3B0AD36}"/>
              </a:ext>
            </a:extLst>
          </p:cNvPr>
          <p:cNvGrpSpPr/>
          <p:nvPr/>
        </p:nvGrpSpPr>
        <p:grpSpPr>
          <a:xfrm>
            <a:off x="4751928" y="4403371"/>
            <a:ext cx="1819730" cy="1857112"/>
            <a:chOff x="4751928" y="4403371"/>
            <a:chExt cx="1819730" cy="1857112"/>
          </a:xfrm>
        </p:grpSpPr>
        <p:pic>
          <p:nvPicPr>
            <p:cNvPr id="10" name="Graphic 9">
              <a:extLst>
                <a:ext uri="{FF2B5EF4-FFF2-40B4-BE49-F238E27FC236}">
                  <a16:creationId xmlns:a16="http://schemas.microsoft.com/office/drawing/2014/main" id="{0362503E-0EDD-4AD1-A8DA-F6F8E45E42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66845" y="4403371"/>
              <a:ext cx="1420923" cy="1420923"/>
            </a:xfrm>
            <a:prstGeom prst="rect">
              <a:avLst/>
            </a:prstGeom>
          </p:spPr>
        </p:pic>
        <p:sp>
          <p:nvSpPr>
            <p:cNvPr id="23" name="TextBox 22">
              <a:extLst>
                <a:ext uri="{FF2B5EF4-FFF2-40B4-BE49-F238E27FC236}">
                  <a16:creationId xmlns:a16="http://schemas.microsoft.com/office/drawing/2014/main" id="{1EAB1635-3D1F-49C2-8969-A1F24A7FE798}"/>
                </a:ext>
              </a:extLst>
            </p:cNvPr>
            <p:cNvSpPr txBox="1"/>
            <p:nvPr/>
          </p:nvSpPr>
          <p:spPr>
            <a:xfrm>
              <a:off x="4751928" y="5891151"/>
              <a:ext cx="1819730" cy="369332"/>
            </a:xfrm>
            <a:prstGeom prst="rect">
              <a:avLst/>
            </a:prstGeom>
            <a:noFill/>
          </p:spPr>
          <p:txBody>
            <a:bodyPr wrap="none" rtlCol="0">
              <a:spAutoFit/>
            </a:bodyPr>
            <a:lstStyle/>
            <a:p>
              <a:pPr algn="ctr"/>
              <a:r>
                <a:rPr lang="en-US" dirty="0"/>
                <a:t>SQL 2019 BDC</a:t>
              </a:r>
            </a:p>
          </p:txBody>
        </p:sp>
      </p:grpSp>
      <p:grpSp>
        <p:nvGrpSpPr>
          <p:cNvPr id="30" name="Group 29">
            <a:extLst>
              <a:ext uri="{FF2B5EF4-FFF2-40B4-BE49-F238E27FC236}">
                <a16:creationId xmlns:a16="http://schemas.microsoft.com/office/drawing/2014/main" id="{551E313B-7C60-4C3C-AE59-FEB0AF5E7DF5}"/>
              </a:ext>
            </a:extLst>
          </p:cNvPr>
          <p:cNvGrpSpPr/>
          <p:nvPr/>
        </p:nvGrpSpPr>
        <p:grpSpPr>
          <a:xfrm>
            <a:off x="1781729" y="3816042"/>
            <a:ext cx="1885453" cy="1857112"/>
            <a:chOff x="1659421" y="4403371"/>
            <a:chExt cx="1885453" cy="1857112"/>
          </a:xfrm>
        </p:grpSpPr>
        <p:pic>
          <p:nvPicPr>
            <p:cNvPr id="14" name="Graphic 13">
              <a:extLst>
                <a:ext uri="{FF2B5EF4-FFF2-40B4-BE49-F238E27FC236}">
                  <a16:creationId xmlns:a16="http://schemas.microsoft.com/office/drawing/2014/main" id="{5224BACC-FBCF-4C0C-AD74-19150541648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1686" y="4403371"/>
              <a:ext cx="1420924" cy="1420924"/>
            </a:xfrm>
            <a:prstGeom prst="rect">
              <a:avLst/>
            </a:prstGeom>
          </p:spPr>
        </p:pic>
        <p:sp>
          <p:nvSpPr>
            <p:cNvPr id="24" name="TextBox 23">
              <a:extLst>
                <a:ext uri="{FF2B5EF4-FFF2-40B4-BE49-F238E27FC236}">
                  <a16:creationId xmlns:a16="http://schemas.microsoft.com/office/drawing/2014/main" id="{D4C50429-6F0F-4DBC-8562-C07FFD1ACA9E}"/>
                </a:ext>
              </a:extLst>
            </p:cNvPr>
            <p:cNvSpPr txBox="1"/>
            <p:nvPr/>
          </p:nvSpPr>
          <p:spPr>
            <a:xfrm>
              <a:off x="1659421" y="5891151"/>
              <a:ext cx="1885453" cy="369332"/>
            </a:xfrm>
            <a:prstGeom prst="rect">
              <a:avLst/>
            </a:prstGeom>
            <a:noFill/>
          </p:spPr>
          <p:txBody>
            <a:bodyPr wrap="none" rtlCol="0">
              <a:spAutoFit/>
            </a:bodyPr>
            <a:lstStyle/>
            <a:p>
              <a:pPr algn="ctr"/>
              <a:r>
                <a:rPr lang="en-US" dirty="0"/>
                <a:t>Azure Synapse</a:t>
              </a:r>
            </a:p>
          </p:txBody>
        </p:sp>
      </p:grpSp>
      <p:sp>
        <p:nvSpPr>
          <p:cNvPr id="5" name="Title 4">
            <a:extLst>
              <a:ext uri="{FF2B5EF4-FFF2-40B4-BE49-F238E27FC236}">
                <a16:creationId xmlns:a16="http://schemas.microsoft.com/office/drawing/2014/main" id="{1D79FE70-7689-4904-90B0-A446A3BF575A}"/>
              </a:ext>
            </a:extLst>
          </p:cNvPr>
          <p:cNvSpPr>
            <a:spLocks noGrp="1"/>
          </p:cNvSpPr>
          <p:nvPr>
            <p:ph type="title" idx="4294967295"/>
          </p:nvPr>
        </p:nvSpPr>
        <p:spPr>
          <a:xfrm>
            <a:off x="186813" y="-258795"/>
            <a:ext cx="9418638" cy="1325562"/>
          </a:xfrm>
        </p:spPr>
        <p:txBody>
          <a:bodyPr>
            <a:normAutofit/>
          </a:bodyPr>
          <a:lstStyle/>
          <a:p>
            <a:r>
              <a:rPr lang="en-US" dirty="0"/>
              <a:t>What are my options in Azure?</a:t>
            </a:r>
          </a:p>
        </p:txBody>
      </p:sp>
    </p:spTree>
    <p:extLst>
      <p:ext uri="{BB962C8B-B14F-4D97-AF65-F5344CB8AC3E}">
        <p14:creationId xmlns:p14="http://schemas.microsoft.com/office/powerpoint/2010/main" val="134318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1+#ppt_w/2"/>
                                          </p:val>
                                        </p:tav>
                                        <p:tav tm="100000">
                                          <p:val>
                                            <p:strVal val="#ppt_x"/>
                                          </p:val>
                                        </p:tav>
                                      </p:tavLst>
                                    </p:anim>
                                    <p:anim calcmode="lin" valueType="num">
                                      <p:cBhvr additive="base">
                                        <p:cTn id="2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6"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in a red coat&#10;&#10;Description automatically generated with low confidence">
            <a:extLst>
              <a:ext uri="{FF2B5EF4-FFF2-40B4-BE49-F238E27FC236}">
                <a16:creationId xmlns:a16="http://schemas.microsoft.com/office/drawing/2014/main" id="{081DB567-8DFC-4622-B000-5930F4D11A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064" y="684825"/>
            <a:ext cx="7915093" cy="5308517"/>
          </a:xfrm>
          <a:prstGeom prst="rect">
            <a:avLst/>
          </a:prstGeom>
        </p:spPr>
      </p:pic>
    </p:spTree>
    <p:extLst>
      <p:ext uri="{BB962C8B-B14F-4D97-AF65-F5344CB8AC3E}">
        <p14:creationId xmlns:p14="http://schemas.microsoft.com/office/powerpoint/2010/main" val="513203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310" y="-88838"/>
            <a:ext cx="8442325" cy="1325562"/>
          </a:xfrm>
        </p:spPr>
        <p:txBody>
          <a:bodyPr/>
          <a:lstStyle/>
          <a:p>
            <a:r>
              <a:rPr lang="en-US" dirty="0"/>
              <a:t>Ingest File Data Sources</a:t>
            </a:r>
          </a:p>
        </p:txBody>
      </p:sp>
      <p:sp>
        <p:nvSpPr>
          <p:cNvPr id="6" name="Text Placeholder 5">
            <a:extLst>
              <a:ext uri="{FF2B5EF4-FFF2-40B4-BE49-F238E27FC236}">
                <a16:creationId xmlns:a16="http://schemas.microsoft.com/office/drawing/2014/main" id="{650B676E-98FF-4FA8-AEAC-0D041ED57C5A}"/>
              </a:ext>
            </a:extLst>
          </p:cNvPr>
          <p:cNvSpPr>
            <a:spLocks noGrp="1"/>
          </p:cNvSpPr>
          <p:nvPr>
            <p:ph idx="4294967295"/>
          </p:nvPr>
        </p:nvSpPr>
        <p:spPr>
          <a:xfrm>
            <a:off x="272332" y="1423988"/>
            <a:ext cx="10243268" cy="4821237"/>
          </a:xfrm>
        </p:spPr>
        <p:txBody>
          <a:bodyPr>
            <a:normAutofit/>
          </a:bodyPr>
          <a:lstStyle/>
          <a:p>
            <a:pPr marL="0" indent="0">
              <a:buNone/>
            </a:pPr>
            <a:r>
              <a:rPr lang="en-US" sz="2400" b="1" dirty="0">
                <a:solidFill>
                  <a:schemeClr val="tx2"/>
                </a:solidFill>
              </a:rPr>
              <a:t>Look out for these file format challenges…</a:t>
            </a:r>
            <a:br>
              <a:rPr lang="en-US" sz="2400" b="1" dirty="0">
                <a:solidFill>
                  <a:schemeClr val="tx2"/>
                </a:solidFill>
              </a:rPr>
            </a:br>
            <a:endParaRPr lang="en-US" sz="2400" b="1" dirty="0">
              <a:solidFill>
                <a:schemeClr val="tx2"/>
              </a:solidFill>
            </a:endParaRPr>
          </a:p>
          <a:p>
            <a:pPr lvl="1"/>
            <a:r>
              <a:rPr lang="en-US" sz="1600" dirty="0"/>
              <a:t>Invalid file format</a:t>
            </a:r>
          </a:p>
          <a:p>
            <a:pPr lvl="1"/>
            <a:r>
              <a:rPr lang="en-US" sz="1600" dirty="0"/>
              <a:t>Multiple row types</a:t>
            </a:r>
          </a:p>
          <a:p>
            <a:pPr lvl="1"/>
            <a:r>
              <a:rPr lang="en-US" sz="1600" dirty="0"/>
              <a:t>Ragged columns</a:t>
            </a:r>
          </a:p>
          <a:p>
            <a:pPr lvl="1"/>
            <a:r>
              <a:rPr lang="en-US" sz="1600" dirty="0"/>
              <a:t>Row size &gt; 1Mb</a:t>
            </a:r>
          </a:p>
          <a:p>
            <a:pPr lvl="1"/>
            <a:r>
              <a:rPr lang="en-US" sz="1600" dirty="0"/>
              <a:t>Datetime format/s (e.g., use of nanosecond date time)</a:t>
            </a:r>
          </a:p>
          <a:p>
            <a:pPr lvl="1"/>
            <a:r>
              <a:rPr lang="en-US" sz="1600" dirty="0"/>
              <a:t>NULL value literal/s</a:t>
            </a:r>
          </a:p>
          <a:p>
            <a:pPr lvl="1"/>
            <a:r>
              <a:rPr lang="en-US" sz="1600" dirty="0"/>
              <a:t>Free form text</a:t>
            </a:r>
          </a:p>
          <a:p>
            <a:pPr lvl="1"/>
            <a:r>
              <a:rPr lang="en-US" sz="1600" dirty="0"/>
              <a:t>Parquet partitions</a:t>
            </a:r>
          </a:p>
          <a:p>
            <a:pPr lvl="1"/>
            <a:r>
              <a:rPr lang="en-US" sz="1600" dirty="0"/>
              <a:t>XML data</a:t>
            </a:r>
          </a:p>
          <a:p>
            <a:pPr lvl="1"/>
            <a:r>
              <a:rPr lang="en-US" sz="1600" dirty="0"/>
              <a:t>Use of non-standard line delimiters (e.g., CR)</a:t>
            </a:r>
          </a:p>
          <a:p>
            <a:endParaRPr lang="en-US" dirty="0"/>
          </a:p>
        </p:txBody>
      </p:sp>
      <p:sp>
        <p:nvSpPr>
          <p:cNvPr id="4" name="object 4"/>
          <p:cNvSpPr txBox="1"/>
          <p:nvPr/>
        </p:nvSpPr>
        <p:spPr>
          <a:xfrm>
            <a:off x="7236268" y="2176656"/>
            <a:ext cx="4683400" cy="2338715"/>
          </a:xfrm>
          <a:prstGeom prst="rect">
            <a:avLst/>
          </a:prstGeom>
        </p:spPr>
        <p:txBody>
          <a:bodyPr vert="horz" wrap="square" lIns="0" tIns="13333" rIns="0" bIns="0" rtlCol="0">
            <a:spAutoFit/>
          </a:bodyPr>
          <a:lstStyle/>
          <a:p>
            <a:pPr marL="12698">
              <a:lnSpc>
                <a:spcPts val="2969"/>
              </a:lnSpc>
              <a:spcBef>
                <a:spcPts val="105"/>
              </a:spcBef>
              <a:tabLst>
                <a:tab pos="241254" algn="l"/>
              </a:tabLst>
            </a:pPr>
            <a:r>
              <a:rPr lang="en-US" sz="2400" b="1" spc="-5" dirty="0">
                <a:solidFill>
                  <a:schemeClr val="tx2"/>
                </a:solidFill>
                <a:cs typeface="Calibri"/>
              </a:rPr>
              <a:t>…and try these </a:t>
            </a:r>
            <a:r>
              <a:rPr sz="2400" b="1" spc="-5" dirty="0">
                <a:solidFill>
                  <a:schemeClr val="tx2"/>
                </a:solidFill>
                <a:cs typeface="Calibri"/>
              </a:rPr>
              <a:t>Solutions</a:t>
            </a:r>
            <a:endParaRPr lang="en-US" sz="2400" b="1" spc="-5" dirty="0">
              <a:solidFill>
                <a:schemeClr val="tx2"/>
              </a:solidFill>
              <a:cs typeface="Calibri"/>
            </a:endParaRPr>
          </a:p>
          <a:p>
            <a:pPr marL="12698">
              <a:lnSpc>
                <a:spcPts val="2969"/>
              </a:lnSpc>
              <a:spcBef>
                <a:spcPts val="105"/>
              </a:spcBef>
              <a:tabLst>
                <a:tab pos="241254" algn="l"/>
              </a:tabLst>
            </a:pPr>
            <a:endParaRPr sz="2400" dirty="0">
              <a:solidFill>
                <a:schemeClr val="tx2"/>
              </a:solidFill>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b="0" spc="-5" dirty="0">
                <a:latin typeface="IBM Plex Sans" panose="020B0503050203000203" pitchFamily="34" charset="0"/>
                <a:cs typeface="Calibri"/>
              </a:rPr>
              <a:t>Use </a:t>
            </a:r>
            <a:r>
              <a:rPr lang="en-US" b="0" spc="-15" dirty="0">
                <a:latin typeface="IBM Plex Sans" panose="020B0503050203000203" pitchFamily="34" charset="0"/>
                <a:cs typeface="Calibri"/>
              </a:rPr>
              <a:t>Spark</a:t>
            </a:r>
            <a:r>
              <a:rPr b="0" spc="-15" dirty="0">
                <a:latin typeface="IBM Plex Sans" panose="020B0503050203000203" pitchFamily="34" charset="0"/>
                <a:cs typeface="Calibri"/>
              </a:rPr>
              <a:t> </a:t>
            </a:r>
            <a:r>
              <a:rPr b="0" spc="-20" dirty="0">
                <a:latin typeface="IBM Plex Sans" panose="020B0503050203000203" pitchFamily="34" charset="0"/>
                <a:cs typeface="Calibri"/>
              </a:rPr>
              <a:t>to </a:t>
            </a:r>
            <a:r>
              <a:rPr lang="en-US" b="0" spc="-20" dirty="0">
                <a:latin typeface="IBM Plex Sans" panose="020B0503050203000203" pitchFamily="34" charset="0"/>
                <a:cs typeface="Calibri"/>
              </a:rPr>
              <a:t>pre-process and </a:t>
            </a:r>
            <a:r>
              <a:rPr b="0" spc="-5" dirty="0">
                <a:latin typeface="IBM Plex Sans" panose="020B0503050203000203" pitchFamily="34" charset="0"/>
                <a:cs typeface="Calibri"/>
              </a:rPr>
              <a:t>fix</a:t>
            </a:r>
            <a:r>
              <a:rPr b="0" spc="30" dirty="0">
                <a:latin typeface="IBM Plex Sans" panose="020B0503050203000203" pitchFamily="34" charset="0"/>
                <a:cs typeface="Calibri"/>
              </a:rPr>
              <a:t> </a:t>
            </a:r>
            <a:r>
              <a:rPr lang="en-US" b="0" spc="30" dirty="0">
                <a:latin typeface="IBM Plex Sans" panose="020B0503050203000203" pitchFamily="34" charset="0"/>
                <a:cs typeface="Calibri"/>
              </a:rPr>
              <a:t>data </a:t>
            </a:r>
            <a:r>
              <a:rPr b="0" spc="-15" dirty="0">
                <a:latin typeface="IBM Plex Sans" panose="020B0503050203000203" pitchFamily="34" charset="0"/>
                <a:cs typeface="Calibri"/>
              </a:rPr>
              <a:t>errors</a:t>
            </a:r>
            <a:endParaRPr lang="en-US" b="0" spc="-15" dirty="0">
              <a:latin typeface="IBM Plex Sans" panose="020B0503050203000203" pitchFamily="34" charset="0"/>
              <a:cs typeface="Calibri"/>
            </a:endParaRPr>
          </a:p>
          <a:p>
            <a:pPr marL="698366" lvl="1" indent="-228556">
              <a:lnSpc>
                <a:spcPts val="2355"/>
              </a:lnSpc>
              <a:buFont typeface="Arial"/>
              <a:buChar char="•"/>
              <a:tabLst>
                <a:tab pos="697731" algn="l"/>
                <a:tab pos="698366" algn="l"/>
              </a:tabLst>
            </a:pPr>
            <a:r>
              <a:rPr lang="en-US" b="0" spc="-15" dirty="0">
                <a:latin typeface="IBM Plex Sans" panose="020B0503050203000203" pitchFamily="34" charset="0"/>
                <a:cs typeface="Calibri"/>
              </a:rPr>
              <a:t>Flatten and parse XML in Spark</a:t>
            </a:r>
            <a:endParaRPr b="0" dirty="0">
              <a:latin typeface="IBM Plex Sans" panose="020B0503050203000203" pitchFamily="34" charset="0"/>
              <a:cs typeface="Calibri"/>
            </a:endParaRPr>
          </a:p>
          <a:p>
            <a:pPr marL="698366" lvl="1" indent="-228556">
              <a:lnSpc>
                <a:spcPts val="2495"/>
              </a:lnSpc>
              <a:buFont typeface="Arial"/>
              <a:buChar char="•"/>
              <a:tabLst>
                <a:tab pos="697731" algn="l"/>
                <a:tab pos="698366" algn="l"/>
              </a:tabLst>
            </a:pPr>
            <a:r>
              <a:rPr b="0" spc="-5" dirty="0">
                <a:latin typeface="IBM Plex Sans" panose="020B0503050203000203" pitchFamily="34" charset="0"/>
                <a:cs typeface="Calibri"/>
              </a:rPr>
              <a:t>Use </a:t>
            </a:r>
            <a:r>
              <a:rPr b="0" spc="-15" dirty="0">
                <a:latin typeface="IBM Plex Sans" panose="020B0503050203000203" pitchFamily="34" charset="0"/>
                <a:cs typeface="Calibri"/>
              </a:rPr>
              <a:t>COPY </a:t>
            </a:r>
            <a:r>
              <a:rPr b="0" spc="-20" dirty="0">
                <a:latin typeface="IBM Plex Sans" panose="020B0503050203000203" pitchFamily="34" charset="0"/>
                <a:cs typeface="Calibri"/>
              </a:rPr>
              <a:t>to </a:t>
            </a:r>
            <a:r>
              <a:rPr b="0" spc="-10" dirty="0">
                <a:latin typeface="IBM Plex Sans" panose="020B0503050203000203" pitchFamily="34" charset="0"/>
                <a:cs typeface="Calibri"/>
              </a:rPr>
              <a:t>ingest </a:t>
            </a:r>
            <a:r>
              <a:rPr b="0" spc="-15" dirty="0">
                <a:latin typeface="IBM Plex Sans" panose="020B0503050203000203" pitchFamily="34" charset="0"/>
                <a:cs typeface="Calibri"/>
              </a:rPr>
              <a:t>complex</a:t>
            </a:r>
            <a:r>
              <a:rPr b="0" spc="65" dirty="0">
                <a:latin typeface="IBM Plex Sans" panose="020B0503050203000203" pitchFamily="34" charset="0"/>
                <a:cs typeface="Calibri"/>
              </a:rPr>
              <a:t> </a:t>
            </a:r>
            <a:r>
              <a:rPr b="0" spc="-10" dirty="0">
                <a:latin typeface="IBM Plex Sans" panose="020B0503050203000203" pitchFamily="34" charset="0"/>
                <a:cs typeface="Calibri"/>
              </a:rPr>
              <a:t>CSV</a:t>
            </a:r>
            <a:r>
              <a:rPr lang="en-US" b="0" spc="-10" dirty="0">
                <a:latin typeface="IBM Plex Sans" panose="020B0503050203000203" pitchFamily="34" charset="0"/>
                <a:cs typeface="Calibri"/>
              </a:rPr>
              <a:t> instead of PolyBase</a:t>
            </a:r>
            <a:endParaRPr b="0" dirty="0">
              <a:latin typeface="IBM Plex Sans" panose="020B0503050203000203" pitchFamily="34" charset="0"/>
              <a:cs typeface="Calibri"/>
            </a:endParaRPr>
          </a:p>
        </p:txBody>
      </p:sp>
      <p:pic>
        <p:nvPicPr>
          <p:cNvPr id="7" name="Graphic 6" descr="Morse Code with solid fill">
            <a:extLst>
              <a:ext uri="{FF2B5EF4-FFF2-40B4-BE49-F238E27FC236}">
                <a16:creationId xmlns:a16="http://schemas.microsoft.com/office/drawing/2014/main" id="{CD92BB74-5A8A-4B25-A6C5-34DAE2E897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58635" y="0"/>
            <a:ext cx="1998089" cy="1998089"/>
          </a:xfrm>
          <a:prstGeom prst="rect">
            <a:avLst/>
          </a:prstGeom>
        </p:spPr>
      </p:pic>
    </p:spTree>
    <p:extLst>
      <p:ext uri="{BB962C8B-B14F-4D97-AF65-F5344CB8AC3E}">
        <p14:creationId xmlns:p14="http://schemas.microsoft.com/office/powerpoint/2010/main" val="42155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3D73BC-0836-4D72-94E8-5F5002DD9C65}"/>
              </a:ext>
            </a:extLst>
          </p:cNvPr>
          <p:cNvSpPr>
            <a:spLocks noGrp="1"/>
          </p:cNvSpPr>
          <p:nvPr>
            <p:ph type="title" idx="4294967295"/>
          </p:nvPr>
        </p:nvSpPr>
        <p:spPr>
          <a:xfrm>
            <a:off x="438949" y="179081"/>
            <a:ext cx="9418638" cy="1325562"/>
          </a:xfrm>
        </p:spPr>
        <p:txBody>
          <a:bodyPr/>
          <a:lstStyle/>
          <a:p>
            <a:r>
              <a:rPr lang="en-US" dirty="0"/>
              <a:t>Synapse integrates ML and Visualization into the workspace</a:t>
            </a:r>
          </a:p>
        </p:txBody>
      </p:sp>
      <p:pic>
        <p:nvPicPr>
          <p:cNvPr id="6" name="Graphic 5">
            <a:extLst>
              <a:ext uri="{FF2B5EF4-FFF2-40B4-BE49-F238E27FC236}">
                <a16:creationId xmlns:a16="http://schemas.microsoft.com/office/drawing/2014/main" id="{85AAFA65-43BF-4B9D-B555-35DF29BCAF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9302" y="2200464"/>
            <a:ext cx="2383448" cy="2383448"/>
          </a:xfrm>
          <a:prstGeom prst="rect">
            <a:avLst/>
          </a:prstGeom>
        </p:spPr>
      </p:pic>
      <p:pic>
        <p:nvPicPr>
          <p:cNvPr id="10" name="Graphic 9">
            <a:extLst>
              <a:ext uri="{FF2B5EF4-FFF2-40B4-BE49-F238E27FC236}">
                <a16:creationId xmlns:a16="http://schemas.microsoft.com/office/drawing/2014/main" id="{2FAC8E2B-9641-436F-92A6-AE2372DAFB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85216" y="2075945"/>
            <a:ext cx="2383448" cy="2383448"/>
          </a:xfrm>
          <a:prstGeom prst="rect">
            <a:avLst/>
          </a:prstGeom>
        </p:spPr>
      </p:pic>
      <p:sp>
        <p:nvSpPr>
          <p:cNvPr id="11" name="TextBox 10">
            <a:extLst>
              <a:ext uri="{FF2B5EF4-FFF2-40B4-BE49-F238E27FC236}">
                <a16:creationId xmlns:a16="http://schemas.microsoft.com/office/drawing/2014/main" id="{DB7749D7-5B25-4328-AB89-5C5BE5EAE6B5}"/>
              </a:ext>
            </a:extLst>
          </p:cNvPr>
          <p:cNvSpPr txBox="1"/>
          <p:nvPr/>
        </p:nvSpPr>
        <p:spPr>
          <a:xfrm>
            <a:off x="2492409" y="4748036"/>
            <a:ext cx="3477234"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Azure Machine Learning</a:t>
            </a:r>
          </a:p>
        </p:txBody>
      </p:sp>
      <p:sp>
        <p:nvSpPr>
          <p:cNvPr id="12" name="TextBox 11">
            <a:extLst>
              <a:ext uri="{FF2B5EF4-FFF2-40B4-BE49-F238E27FC236}">
                <a16:creationId xmlns:a16="http://schemas.microsoft.com/office/drawing/2014/main" id="{68D039EC-A853-4B76-A73B-6BA2BF30B3DE}"/>
              </a:ext>
            </a:extLst>
          </p:cNvPr>
          <p:cNvSpPr txBox="1"/>
          <p:nvPr/>
        </p:nvSpPr>
        <p:spPr>
          <a:xfrm>
            <a:off x="7449016" y="4748035"/>
            <a:ext cx="1455848" cy="461665"/>
          </a:xfrm>
          <a:prstGeom prst="rect">
            <a:avLst/>
          </a:prstGeom>
          <a:noFill/>
        </p:spPr>
        <p:txBody>
          <a:bodyPr wrap="none" rtlCol="0">
            <a:spAutoFit/>
          </a:bodyPr>
          <a:lstStyle/>
          <a:p>
            <a:pPr algn="l"/>
            <a:r>
              <a:rPr lang="en-US" sz="2400" b="0" i="0" dirty="0">
                <a:latin typeface="IBM Plex Sans" panose="020B0503050203000203" pitchFamily="34" charset="77"/>
                <a:ea typeface="Roboto" panose="02000000000000000000" pitchFamily="2" charset="0"/>
              </a:rPr>
              <a:t>Power BI</a:t>
            </a:r>
          </a:p>
        </p:txBody>
      </p:sp>
    </p:spTree>
    <p:extLst>
      <p:ext uri="{BB962C8B-B14F-4D97-AF65-F5344CB8AC3E}">
        <p14:creationId xmlns:p14="http://schemas.microsoft.com/office/powerpoint/2010/main" val="321025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8B3DB5D-C57D-4EBF-95B3-DF9EC08AB45E}"/>
              </a:ext>
            </a:extLst>
          </p:cNvPr>
          <p:cNvSpPr>
            <a:spLocks noGrp="1"/>
          </p:cNvSpPr>
          <p:nvPr>
            <p:ph type="ftr" sz="quarter" idx="4294967295"/>
          </p:nvPr>
        </p:nvSpPr>
        <p:spPr>
          <a:xfrm>
            <a:off x="8077200" y="6465888"/>
            <a:ext cx="4114800" cy="331787"/>
          </a:xfrm>
          <a:prstGeom prst="rect">
            <a:avLst/>
          </a:prstGeom>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F7C5113B-873E-43F7-ADAA-FB23E1B800F7}"/>
              </a:ext>
            </a:extLst>
          </p:cNvPr>
          <p:cNvSpPr>
            <a:spLocks noGrp="1"/>
          </p:cNvSpPr>
          <p:nvPr>
            <p:ph type="sldNum" sz="quarter" idx="4294967295"/>
          </p:nvPr>
        </p:nvSpPr>
        <p:spPr>
          <a:xfrm>
            <a:off x="11755438" y="6465888"/>
            <a:ext cx="436562" cy="331787"/>
          </a:xfrm>
          <a:prstGeom prst="rect">
            <a:avLst/>
          </a:prstGeom>
        </p:spPr>
        <p:txBody>
          <a:bodyPr/>
          <a:lstStyle/>
          <a:p>
            <a:fld id="{00F9DAA1-1DF7-43E0-8E29-0CE1148553C7}" type="slidenum">
              <a:rPr lang="en-US" smtClean="0"/>
              <a:pPr/>
              <a:t>5</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F6D78504-5134-45E8-8E22-D40166AF7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64" y="126534"/>
            <a:ext cx="11731672" cy="6604931"/>
          </a:xfrm>
          <a:prstGeom prst="rect">
            <a:avLst/>
          </a:prstGeom>
        </p:spPr>
      </p:pic>
    </p:spTree>
    <p:extLst>
      <p:ext uri="{BB962C8B-B14F-4D97-AF65-F5344CB8AC3E}">
        <p14:creationId xmlns:p14="http://schemas.microsoft.com/office/powerpoint/2010/main" val="730448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9015F2-F980-4800-967C-7A5C36CF5C6C}"/>
              </a:ext>
            </a:extLst>
          </p:cNvPr>
          <p:cNvSpPr txBox="1"/>
          <p:nvPr/>
        </p:nvSpPr>
        <p:spPr>
          <a:xfrm>
            <a:off x="807097" y="1989367"/>
            <a:ext cx="7160078" cy="707886"/>
          </a:xfrm>
          <a:prstGeom prst="rect">
            <a:avLst/>
          </a:prstGeom>
          <a:noFill/>
        </p:spPr>
        <p:txBody>
          <a:bodyPr wrap="square">
            <a:spAutoFit/>
          </a:bodyPr>
          <a:lstStyle/>
          <a:p>
            <a:r>
              <a:rPr lang="en-US" sz="4000" dirty="0"/>
              <a:t>aka.solliance.net/delabs</a:t>
            </a:r>
          </a:p>
        </p:txBody>
      </p:sp>
      <p:sp>
        <p:nvSpPr>
          <p:cNvPr id="5" name="TextBox 4">
            <a:extLst>
              <a:ext uri="{FF2B5EF4-FFF2-40B4-BE49-F238E27FC236}">
                <a16:creationId xmlns:a16="http://schemas.microsoft.com/office/drawing/2014/main" id="{D245D60C-8DA4-4865-8CE0-3CDD29ACBE34}"/>
              </a:ext>
            </a:extLst>
          </p:cNvPr>
          <p:cNvSpPr txBox="1"/>
          <p:nvPr/>
        </p:nvSpPr>
        <p:spPr>
          <a:xfrm>
            <a:off x="895739" y="3469509"/>
            <a:ext cx="6730871" cy="646331"/>
          </a:xfrm>
          <a:prstGeom prst="rect">
            <a:avLst/>
          </a:prstGeom>
          <a:noFill/>
        </p:spPr>
        <p:txBody>
          <a:bodyPr wrap="square">
            <a:spAutoFit/>
          </a:bodyPr>
          <a:lstStyle/>
          <a:p>
            <a:r>
              <a:rPr lang="en-US" sz="3600" dirty="0">
                <a:solidFill>
                  <a:srgbClr val="000000"/>
                </a:solidFill>
                <a:effectLst/>
                <a:latin typeface="Calibri" panose="020F0502020204030204" pitchFamily="34" charset="0"/>
                <a:ea typeface="Calibri" panose="020F0502020204030204" pitchFamily="34" charset="0"/>
              </a:rPr>
              <a:t>Activation Code:  </a:t>
            </a:r>
            <a:r>
              <a:rPr lang="en-US" sz="3600" dirty="0">
                <a:solidFill>
                  <a:srgbClr val="333333"/>
                </a:solidFill>
                <a:effectLst/>
                <a:latin typeface="Segoe UI" panose="020B0502040204020203" pitchFamily="34" charset="0"/>
                <a:ea typeface="Calibri" panose="020F0502020204030204" pitchFamily="34" charset="0"/>
              </a:rPr>
              <a:t>ACTIVATE1422</a:t>
            </a:r>
            <a:r>
              <a:rPr lang="en-US" sz="3600" dirty="0">
                <a:solidFill>
                  <a:srgbClr val="000000"/>
                </a:solidFill>
                <a:effectLst/>
                <a:latin typeface="Calibri" panose="020F0502020204030204" pitchFamily="34" charset="0"/>
                <a:ea typeface="Calibri" panose="020F0502020204030204" pitchFamily="34" charset="0"/>
              </a:rPr>
              <a:t> </a:t>
            </a:r>
            <a:endParaRPr lang="en-US" sz="3600" dirty="0"/>
          </a:p>
        </p:txBody>
      </p:sp>
      <p:pic>
        <p:nvPicPr>
          <p:cNvPr id="7" name="Picture 6" descr="Qr code&#10;&#10;Description automatically generated">
            <a:extLst>
              <a:ext uri="{FF2B5EF4-FFF2-40B4-BE49-F238E27FC236}">
                <a16:creationId xmlns:a16="http://schemas.microsoft.com/office/drawing/2014/main" id="{B2F21163-ECA2-49FF-9123-DA6FB08B3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7694" y="981041"/>
            <a:ext cx="3839546" cy="3839546"/>
          </a:xfrm>
          <a:prstGeom prst="rect">
            <a:avLst/>
          </a:prstGeom>
        </p:spPr>
      </p:pic>
      <p:sp>
        <p:nvSpPr>
          <p:cNvPr id="8" name="Title 7">
            <a:extLst>
              <a:ext uri="{FF2B5EF4-FFF2-40B4-BE49-F238E27FC236}">
                <a16:creationId xmlns:a16="http://schemas.microsoft.com/office/drawing/2014/main" id="{949F63C4-A07E-419A-8AD2-308DF7ED99FD}"/>
              </a:ext>
            </a:extLst>
          </p:cNvPr>
          <p:cNvSpPr>
            <a:spLocks noGrp="1"/>
          </p:cNvSpPr>
          <p:nvPr>
            <p:ph type="title"/>
          </p:nvPr>
        </p:nvSpPr>
        <p:spPr>
          <a:xfrm>
            <a:off x="807097" y="159641"/>
            <a:ext cx="10515600" cy="1325563"/>
          </a:xfrm>
        </p:spPr>
        <p:txBody>
          <a:bodyPr/>
          <a:lstStyle/>
          <a:p>
            <a:r>
              <a:rPr lang="en-US" dirty="0"/>
              <a:t>Register your lab environment</a:t>
            </a:r>
          </a:p>
        </p:txBody>
      </p:sp>
    </p:spTree>
    <p:extLst>
      <p:ext uri="{BB962C8B-B14F-4D97-AF65-F5344CB8AC3E}">
        <p14:creationId xmlns:p14="http://schemas.microsoft.com/office/powerpoint/2010/main" val="92498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GB" dirty="0"/>
              <a:t>So, what is an Azure data engineer?</a:t>
            </a:r>
            <a:endParaRPr lang="en-US" dirty="0"/>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9076D-8C8B-4898-A399-8A1C0E200EDB}"/>
              </a:ext>
            </a:extLst>
          </p:cNvPr>
          <p:cNvSpPr>
            <a:spLocks noGrp="1"/>
          </p:cNvSpPr>
          <p:nvPr>
            <p:ph type="title"/>
          </p:nvPr>
        </p:nvSpPr>
        <p:spPr/>
        <p:txBody>
          <a:bodyPr/>
          <a:lstStyle/>
          <a:p>
            <a:r>
              <a:rPr lang="en-US" dirty="0"/>
              <a:t>What is an Azure data engineer?</a:t>
            </a:r>
          </a:p>
        </p:txBody>
      </p:sp>
      <p:sp>
        <p:nvSpPr>
          <p:cNvPr id="6" name="Content Placeholder 5">
            <a:extLst>
              <a:ext uri="{FF2B5EF4-FFF2-40B4-BE49-F238E27FC236}">
                <a16:creationId xmlns:a16="http://schemas.microsoft.com/office/drawing/2014/main" id="{6EBD7747-3C23-42D1-874A-9647F96E3DDB}"/>
              </a:ext>
            </a:extLst>
          </p:cNvPr>
          <p:cNvSpPr>
            <a:spLocks noGrp="1"/>
          </p:cNvSpPr>
          <p:nvPr>
            <p:ph type="body" sz="quarter" idx="10"/>
          </p:nvPr>
        </p:nvSpPr>
        <p:spPr>
          <a:xfrm>
            <a:off x="647699" y="1828800"/>
            <a:ext cx="8525797" cy="4114800"/>
          </a:xfrm>
        </p:spPr>
        <p:txBody>
          <a:bodyPr>
            <a:noAutofit/>
          </a:bodyPr>
          <a:lstStyle/>
          <a:p>
            <a:r>
              <a:rPr lang="en-US" sz="3200" dirty="0"/>
              <a:t>Herds and tames data</a:t>
            </a:r>
          </a:p>
          <a:p>
            <a:r>
              <a:rPr lang="en-US" sz="3200" dirty="0"/>
              <a:t>Data explorer and investigator</a:t>
            </a:r>
          </a:p>
          <a:p>
            <a:r>
              <a:rPr lang="en-US" sz="3200" dirty="0"/>
              <a:t>Builds and maintains data pipelines</a:t>
            </a:r>
          </a:p>
          <a:p>
            <a:r>
              <a:rPr lang="en-US" sz="3200" dirty="0"/>
              <a:t>Provides janitorial services to clean, store, and enhance data</a:t>
            </a:r>
          </a:p>
          <a:p>
            <a:r>
              <a:rPr lang="en-US" sz="3200" dirty="0"/>
              <a:t>Pit crew</a:t>
            </a:r>
          </a:p>
        </p:txBody>
      </p:sp>
      <p:sp>
        <p:nvSpPr>
          <p:cNvPr id="3" name="Text Placeholder 2">
            <a:extLst>
              <a:ext uri="{FF2B5EF4-FFF2-40B4-BE49-F238E27FC236}">
                <a16:creationId xmlns:a16="http://schemas.microsoft.com/office/drawing/2014/main" id="{86245ADD-1C37-4CC4-A36C-7750191237AE}"/>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793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D6531F-95EB-4B4B-90E4-BE1F8C7CA5A6}"/>
              </a:ext>
            </a:extLst>
          </p:cNvPr>
          <p:cNvSpPr>
            <a:spLocks noGrp="1"/>
          </p:cNvSpPr>
          <p:nvPr>
            <p:ph type="title" idx="4294967295"/>
          </p:nvPr>
        </p:nvSpPr>
        <p:spPr>
          <a:xfrm>
            <a:off x="68826" y="19237"/>
            <a:ext cx="9418638" cy="1325562"/>
          </a:xfrm>
        </p:spPr>
        <p:txBody>
          <a:bodyPr>
            <a:normAutofit/>
          </a:bodyPr>
          <a:lstStyle/>
          <a:p>
            <a:r>
              <a:rPr lang="en-US" dirty="0"/>
              <a:t>Data engineers are in high demand!</a:t>
            </a:r>
          </a:p>
        </p:txBody>
      </p:sp>
      <p:pic>
        <p:nvPicPr>
          <p:cNvPr id="1026" name="Picture 2" descr="Data Engineering job trends">
            <a:extLst>
              <a:ext uri="{FF2B5EF4-FFF2-40B4-BE49-F238E27FC236}">
                <a16:creationId xmlns:a16="http://schemas.microsoft.com/office/drawing/2014/main" id="{4E776CE7-4A81-4ABF-99B7-8B308EBAB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601" y="1304925"/>
            <a:ext cx="7715250" cy="4248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AF76809-D4B4-46D1-AD21-7F84FE2C1BC7}"/>
              </a:ext>
            </a:extLst>
          </p:cNvPr>
          <p:cNvSpPr txBox="1"/>
          <p:nvPr/>
        </p:nvSpPr>
        <p:spPr>
          <a:xfrm>
            <a:off x="727563" y="5806650"/>
            <a:ext cx="8367276" cy="369332"/>
          </a:xfrm>
          <a:prstGeom prst="rect">
            <a:avLst/>
          </a:prstGeom>
          <a:noFill/>
        </p:spPr>
        <p:txBody>
          <a:bodyPr wrap="square">
            <a:spAutoFit/>
          </a:bodyPr>
          <a:lstStyle/>
          <a:p>
            <a:pPr algn="l" fontAlgn="base"/>
            <a:r>
              <a:rPr lang="en-US" b="1" i="0" u="none" strike="noStrike" dirty="0">
                <a:solidFill>
                  <a:srgbClr val="212529"/>
                </a:solidFill>
                <a:effectLst/>
                <a:latin typeface="+mn-lt"/>
              </a:rPr>
              <a:t>Data engineering job listings - Source: Dice tech job report 2020</a:t>
            </a:r>
          </a:p>
        </p:txBody>
      </p:sp>
    </p:spTree>
    <p:extLst>
      <p:ext uri="{BB962C8B-B14F-4D97-AF65-F5344CB8AC3E}">
        <p14:creationId xmlns:p14="http://schemas.microsoft.com/office/powerpoint/2010/main" val="38638189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7e6f69-0e3f-42c3-8477-d3d9de26e019&quot;,&quot;TimeStamp&quot;:&quot;2019-11-04T14:16:46.8987505-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6db257-fe06-44af-a24a-c3dfabf0ddc1&quot;,&quot;TimeStamp&quot;:&quot;2017-08-04T16:00:14.9697454+01:00&quot;}"/>
</p:tagLst>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SSSummit2021">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PASSSummit2021" id="{AF4DD8E0-EAAA-40A6-8C0B-C283CBBEA7E0}" vid="{C56A42D8-3843-49F5-A46C-7E8493851F0A}"/>
    </a:ext>
  </a:extLst>
</a:theme>
</file>

<file path=ppt/theme/theme3.xml><?xml version="1.0" encoding="utf-8"?>
<a:theme xmlns:a="http://schemas.openxmlformats.org/drawingml/2006/main" name="1_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3965</TotalTime>
  <Words>4654</Words>
  <Application>Microsoft Office PowerPoint</Application>
  <PresentationFormat>Widescreen</PresentationFormat>
  <Paragraphs>484</Paragraphs>
  <Slides>47</Slides>
  <Notes>29</Notes>
  <HiddenSlides>1</HiddenSlides>
  <MMClips>1</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47</vt:i4>
      </vt:variant>
    </vt:vector>
  </HeadingPairs>
  <TitlesOfParts>
    <vt:vector size="68" baseType="lpstr">
      <vt:lpstr>Arial</vt:lpstr>
      <vt:lpstr>Calibri</vt:lpstr>
      <vt:lpstr>Calibri Light</vt:lpstr>
      <vt:lpstr>Catamaran ExtraBold</vt:lpstr>
      <vt:lpstr>IBM Plex Sans</vt:lpstr>
      <vt:lpstr>IBM Plex Sans Medium</vt:lpstr>
      <vt:lpstr>IBM Plex Sans SemiBold</vt:lpstr>
      <vt:lpstr>Lucida Sans</vt:lpstr>
      <vt:lpstr>Montserrat</vt:lpstr>
      <vt:lpstr>Montserrat Semi</vt:lpstr>
      <vt:lpstr>Montserrat Semi Bold</vt:lpstr>
      <vt:lpstr>Roboto</vt:lpstr>
      <vt:lpstr>Roboto Regular</vt:lpstr>
      <vt:lpstr>Segoe UI</vt:lpstr>
      <vt:lpstr>Segoe UI Light</vt:lpstr>
      <vt:lpstr>Segoe UI Semibold</vt:lpstr>
      <vt:lpstr>Segoe UI Semilight</vt:lpstr>
      <vt:lpstr>Wingdings</vt:lpstr>
      <vt:lpstr>Office Theme</vt:lpstr>
      <vt:lpstr>PASSSummit2021</vt:lpstr>
      <vt:lpstr>1_Office Theme</vt:lpstr>
      <vt:lpstr>Perform data engineering on Azure</vt:lpstr>
      <vt:lpstr>Kyle Bunting</vt:lpstr>
      <vt:lpstr>Joel Hulen</vt:lpstr>
      <vt:lpstr>CLOUD IS AT THE CENTER OF EVERYTHING WE DO.</vt:lpstr>
      <vt:lpstr>PowerPoint Presentation</vt:lpstr>
      <vt:lpstr>Register your lab environment</vt:lpstr>
      <vt:lpstr>So, what is an Azure data engineer?</vt:lpstr>
      <vt:lpstr>What is an Azure data engineer?</vt:lpstr>
      <vt:lpstr>Data engineers are in high demand!</vt:lpstr>
      <vt:lpstr>And… what problems are we trying to solve?</vt:lpstr>
      <vt:lpstr>The modern data problem</vt:lpstr>
      <vt:lpstr>Velocity: the 3 latencies</vt:lpstr>
      <vt:lpstr>How do we cope with the data problem?</vt:lpstr>
      <vt:lpstr>Like any good wrangler / tamer / explorer / investigator / builder / maintenance worker / janitor / mechanic, you need tools!</vt:lpstr>
      <vt:lpstr>A data engineer’s toolbox and skillset</vt:lpstr>
      <vt:lpstr>“Now we have a new problem… I have to set up and manage several tools and environments to do my job!”</vt:lpstr>
      <vt:lpstr>Synapse Analytics to the rescue!</vt:lpstr>
      <vt:lpstr>Synapse Analytics Components</vt:lpstr>
      <vt:lpstr>Designing a modern data warehouse with Azure Synapse Analytics</vt:lpstr>
      <vt:lpstr>The modern data warehouse</vt:lpstr>
      <vt:lpstr>PowerPoint Presentation</vt:lpstr>
      <vt:lpstr>I might have missed it, but… what are dedicated SQL pools again?</vt:lpstr>
      <vt:lpstr>Azure Synapse dedicated SQL pools</vt:lpstr>
      <vt:lpstr>I’ve heard of SQL Server, but what’s serverless SQL?</vt:lpstr>
      <vt:lpstr>Synapse serverless SQL pools</vt:lpstr>
      <vt:lpstr>Query data in the lake using Azure Synapse serverless SQL pools</vt:lpstr>
      <vt:lpstr>PowerPoint Presentation</vt:lpstr>
      <vt:lpstr>Comparing dedicated SQL Pools with serverless SQL pools in Azure Synapse Analytics</vt:lpstr>
      <vt:lpstr>So, what is a data lake and why is it such a big deal?</vt:lpstr>
      <vt:lpstr>Loading data into the data lake: ingest and prepare</vt:lpstr>
      <vt:lpstr>A deeper dive into the tools and skills</vt:lpstr>
      <vt:lpstr>ETL on Azure</vt:lpstr>
      <vt:lpstr>Data exploration, management, and transformation</vt:lpstr>
      <vt:lpstr>Let’s talk about loading data into the dedicated SQL pool</vt:lpstr>
      <vt:lpstr>Linked services</vt:lpstr>
      <vt:lpstr>Datasets</vt:lpstr>
      <vt:lpstr>Pipelines</vt:lpstr>
      <vt:lpstr>Integration runtimes</vt:lpstr>
      <vt:lpstr>PolyBase vs COPY</vt:lpstr>
      <vt:lpstr>Notebooks aren’t just for doodling during class</vt:lpstr>
      <vt:lpstr>The notebook paradigm</vt:lpstr>
      <vt:lpstr>What is Apache Spark?</vt:lpstr>
      <vt:lpstr>Apache Spark</vt:lpstr>
      <vt:lpstr>What are my options in Azure?</vt:lpstr>
      <vt:lpstr>PowerPoint Presentation</vt:lpstr>
      <vt:lpstr>Ingest File Data Sources</vt:lpstr>
      <vt:lpstr>Synapse integrates ML and Visualization into the workspace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25</cp:revision>
  <dcterms:created xsi:type="dcterms:W3CDTF">2021-04-14T17:02:56Z</dcterms:created>
  <dcterms:modified xsi:type="dcterms:W3CDTF">2021-12-05T16:42:01Z</dcterms:modified>
</cp:coreProperties>
</file>